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03" y="1149037"/>
            <a:ext cx="10960735" cy="0"/>
          </a:xfrm>
          <a:custGeom>
            <a:avLst/>
            <a:gdLst/>
            <a:ahLst/>
            <a:cxnLst/>
            <a:rect l="l" t="t" r="r" b="b"/>
            <a:pathLst>
              <a:path w="10960735" h="0">
                <a:moveTo>
                  <a:pt x="0" y="0"/>
                </a:moveTo>
                <a:lnTo>
                  <a:pt x="10960145" y="1"/>
                </a:lnTo>
              </a:path>
            </a:pathLst>
          </a:custGeom>
          <a:ln w="1270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29088" y="6431279"/>
            <a:ext cx="1557527" cy="3444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091" y="8635"/>
            <a:ext cx="11164570" cy="1052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1986882"/>
            <a:ext cx="11506200" cy="4079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slide" Target="slide12.xml"/><Relationship Id="rId7" Type="http://schemas.openxmlformats.org/officeDocument/2006/relationships/slide" Target="slide13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slide" Target="slide14.xml"/><Relationship Id="rId7" Type="http://schemas.openxmlformats.org/officeDocument/2006/relationships/slide" Target="slide1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slide" Target="slide16.xml"/><Relationship Id="rId5" Type="http://schemas.openxmlformats.org/officeDocument/2006/relationships/slide" Target="slide17.xml"/><Relationship Id="rId6" Type="http://schemas.openxmlformats.org/officeDocument/2006/relationships/slide" Target="slide18.xml"/><Relationship Id="rId7" Type="http://schemas.openxmlformats.org/officeDocument/2006/relationships/slide" Target="slide19.xml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slide" Target="slide20.xml"/><Relationship Id="rId7" Type="http://schemas.openxmlformats.org/officeDocument/2006/relationships/slide" Target="slide21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slide" Target="slide22.xml"/><Relationship Id="rId7" Type="http://schemas.openxmlformats.org/officeDocument/2006/relationships/slide" Target="slide23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8" Type="http://schemas.openxmlformats.org/officeDocument/2006/relationships/slide" Target="slide24.xml"/><Relationship Id="rId9" Type="http://schemas.openxmlformats.org/officeDocument/2006/relationships/slide" Target="slide25.xml"/><Relationship Id="rId10" Type="http://schemas.openxmlformats.org/officeDocument/2006/relationships/slide" Target="slide26.xml"/><Relationship Id="rId11" Type="http://schemas.openxmlformats.org/officeDocument/2006/relationships/slide" Target="slide2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EECE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" y="0"/>
            <a:ext cx="9664065" cy="6858000"/>
            <a:chOff x="2" y="0"/>
            <a:chExt cx="9664065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" y="0"/>
              <a:ext cx="9663498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2056" y="0"/>
              <a:ext cx="5361445" cy="6858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811" y="4924743"/>
              <a:ext cx="2548318" cy="145659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000051" y="5972555"/>
            <a:ext cx="11906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>
                <a:solidFill>
                  <a:srgbClr val="1B1B1B"/>
                </a:solidFill>
                <a:latin typeface="Trebuchet MS"/>
                <a:cs typeface="Trebuchet MS"/>
              </a:rPr>
              <a:t>October</a:t>
            </a:r>
            <a:r>
              <a:rPr dirty="0" sz="1400" spc="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1B1B1B"/>
                </a:solidFill>
                <a:latin typeface="Trebuchet MS"/>
                <a:cs typeface="Trebuchet MS"/>
              </a:rPr>
              <a:t>2025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0400" y="4806696"/>
            <a:ext cx="2977896" cy="62483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999287" y="2260092"/>
            <a:ext cx="3726815" cy="241744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70"/>
              </a:spcBef>
            </a:pPr>
            <a:r>
              <a:rPr dirty="0" sz="4400" spc="-295" b="1">
                <a:solidFill>
                  <a:srgbClr val="003078"/>
                </a:solidFill>
                <a:latin typeface="Tahoma"/>
                <a:cs typeface="Tahoma"/>
              </a:rPr>
              <a:t>Bell</a:t>
            </a:r>
            <a:r>
              <a:rPr dirty="0" sz="4400" spc="-125" b="1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4400" spc="-190" b="1">
                <a:solidFill>
                  <a:srgbClr val="003078"/>
                </a:solidFill>
                <a:latin typeface="Tahoma"/>
                <a:cs typeface="Tahoma"/>
              </a:rPr>
              <a:t>enterprise </a:t>
            </a:r>
            <a:r>
              <a:rPr dirty="0" sz="4400" spc="-545" b="1">
                <a:solidFill>
                  <a:srgbClr val="003078"/>
                </a:solidFill>
                <a:latin typeface="Tahoma"/>
                <a:cs typeface="Tahoma"/>
              </a:rPr>
              <a:t>AI</a:t>
            </a:r>
            <a:r>
              <a:rPr dirty="0" sz="4400" spc="-125" b="1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4400" spc="-254" b="1">
                <a:solidFill>
                  <a:srgbClr val="003078"/>
                </a:solidFill>
                <a:latin typeface="Tahoma"/>
                <a:cs typeface="Tahoma"/>
              </a:rPr>
              <a:t>study:</a:t>
            </a:r>
            <a:r>
              <a:rPr dirty="0" sz="4400" spc="-125" b="1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4400" spc="-330" b="1">
                <a:solidFill>
                  <a:srgbClr val="003078"/>
                </a:solidFill>
                <a:latin typeface="Tahoma"/>
                <a:cs typeface="Tahoma"/>
              </a:rPr>
              <a:t>The </a:t>
            </a:r>
            <a:r>
              <a:rPr dirty="0" sz="4400" spc="-240" b="1">
                <a:solidFill>
                  <a:srgbClr val="003078"/>
                </a:solidFill>
                <a:latin typeface="Tahoma"/>
                <a:cs typeface="Tahoma"/>
              </a:rPr>
              <a:t>future</a:t>
            </a:r>
            <a:r>
              <a:rPr dirty="0" sz="4400" spc="-140" b="1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4400" spc="-30" b="1">
                <a:solidFill>
                  <a:srgbClr val="003078"/>
                </a:solidFill>
                <a:latin typeface="Tahoma"/>
                <a:cs typeface="Tahoma"/>
              </a:rPr>
              <a:t>of</a:t>
            </a:r>
            <a:r>
              <a:rPr dirty="0" sz="4400" spc="-245" b="1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4400" spc="-570" b="1">
                <a:solidFill>
                  <a:srgbClr val="003078"/>
                </a:solidFill>
                <a:latin typeface="Tahoma"/>
                <a:cs typeface="Tahoma"/>
              </a:rPr>
              <a:t>AI</a:t>
            </a:r>
            <a:endParaRPr sz="4400">
              <a:latin typeface="Tahoma"/>
              <a:cs typeface="Tahoma"/>
            </a:endParaRPr>
          </a:p>
          <a:p>
            <a:pPr marL="13335">
              <a:lnSpc>
                <a:spcPct val="100000"/>
              </a:lnSpc>
              <a:spcBef>
                <a:spcPts val="1025"/>
              </a:spcBef>
            </a:pP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In</a:t>
            </a:r>
            <a:r>
              <a:rPr dirty="0" sz="1600" spc="2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partnership</a:t>
            </a:r>
            <a:r>
              <a:rPr dirty="0" sz="1600" spc="2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B1B1B"/>
                </a:solidFill>
                <a:latin typeface="Trebuchet MS"/>
                <a:cs typeface="Trebuchet MS"/>
              </a:rPr>
              <a:t>with: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4725" y="6302031"/>
              <a:ext cx="650873" cy="3720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3989" y="2282444"/>
            <a:ext cx="7294245" cy="2077085"/>
          </a:xfrm>
          <a:prstGeom prst="rect"/>
        </p:spPr>
        <p:txBody>
          <a:bodyPr wrap="square" lIns="0" tIns="84455" rIns="0" bIns="0" rtlCol="0" vert="horz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665"/>
              </a:spcBef>
            </a:pPr>
            <a:r>
              <a:rPr dirty="0" sz="4800" spc="-34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4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250">
                <a:solidFill>
                  <a:srgbClr val="FFFFFF"/>
                </a:solidFill>
                <a:latin typeface="Tahoma"/>
                <a:cs typeface="Tahoma"/>
              </a:rPr>
              <a:t>question</a:t>
            </a:r>
            <a:r>
              <a:rPr dirty="0" sz="4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280">
                <a:solidFill>
                  <a:srgbClr val="FFFFFF"/>
                </a:solidFill>
                <a:latin typeface="Tahoma"/>
                <a:cs typeface="Tahoma"/>
              </a:rPr>
              <a:t>isn’t</a:t>
            </a:r>
            <a:r>
              <a:rPr dirty="0" sz="4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95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dirty="0" sz="48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595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dirty="0" sz="4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340">
                <a:solidFill>
                  <a:srgbClr val="FFFFFF"/>
                </a:solidFill>
                <a:latin typeface="Tahoma"/>
                <a:cs typeface="Tahoma"/>
              </a:rPr>
              <a:t>will </a:t>
            </a:r>
            <a:r>
              <a:rPr dirty="0" sz="4800" spc="-150">
                <a:solidFill>
                  <a:srgbClr val="FFFFFF"/>
                </a:solidFill>
                <a:latin typeface="Tahoma"/>
                <a:cs typeface="Tahoma"/>
              </a:rPr>
              <a:t>scale</a:t>
            </a:r>
            <a:r>
              <a:rPr dirty="0" sz="4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459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dirty="0" sz="4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250">
                <a:solidFill>
                  <a:srgbClr val="FFFFFF"/>
                </a:solidFill>
                <a:latin typeface="Tahoma"/>
                <a:cs typeface="Tahoma"/>
              </a:rPr>
              <a:t>it’s</a:t>
            </a:r>
            <a:r>
              <a:rPr dirty="0" sz="4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375">
                <a:solidFill>
                  <a:srgbClr val="FFFFFF"/>
                </a:solidFill>
                <a:latin typeface="Tahoma"/>
                <a:cs typeface="Tahoma"/>
              </a:rPr>
              <a:t>how,</a:t>
            </a:r>
            <a:r>
              <a:rPr dirty="0" sz="4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335">
                <a:solidFill>
                  <a:srgbClr val="FFFFFF"/>
                </a:solidFill>
                <a:latin typeface="Tahoma"/>
                <a:cs typeface="Tahoma"/>
              </a:rPr>
              <a:t>where, </a:t>
            </a:r>
            <a:r>
              <a:rPr dirty="0" sz="4800" spc="-1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48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270">
                <a:solidFill>
                  <a:srgbClr val="FFFFFF"/>
                </a:solidFill>
                <a:latin typeface="Tahoma"/>
                <a:cs typeface="Tahoma"/>
              </a:rPr>
              <a:t>under</a:t>
            </a:r>
            <a:r>
              <a:rPr dirty="0" sz="4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265">
                <a:solidFill>
                  <a:srgbClr val="FFFFFF"/>
                </a:solidFill>
                <a:latin typeface="Tahoma"/>
                <a:cs typeface="Tahoma"/>
              </a:rPr>
              <a:t>whose</a:t>
            </a:r>
            <a:r>
              <a:rPr dirty="0" sz="4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90">
                <a:solidFill>
                  <a:srgbClr val="FFFFFF"/>
                </a:solidFill>
                <a:latin typeface="Tahoma"/>
                <a:cs typeface="Tahoma"/>
              </a:rPr>
              <a:t>control.</a:t>
            </a:r>
            <a:endParaRPr sz="4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CEA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681633" y="2873510"/>
            <a:ext cx="8510905" cy="3984625"/>
            <a:chOff x="3681633" y="2873510"/>
            <a:chExt cx="8510905" cy="39846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1633" y="6172654"/>
              <a:ext cx="2317073" cy="6853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639" y="2873510"/>
              <a:ext cx="8510360" cy="398449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30036" y="2873510"/>
              <a:ext cx="361964" cy="398449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1633" y="2873510"/>
              <a:ext cx="8148402" cy="329914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4725" y="6302031"/>
              <a:ext cx="650873" cy="37203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9293" y="2995676"/>
            <a:ext cx="233680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0">
                <a:solidFill>
                  <a:srgbClr val="003078"/>
                </a:solidFill>
                <a:latin typeface="Tahoma"/>
                <a:cs typeface="Tahoma"/>
              </a:rPr>
              <a:t>Appendix</a:t>
            </a:r>
            <a:endParaRPr sz="4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91885" y="2592550"/>
            <a:ext cx="4182745" cy="731520"/>
          </a:xfrm>
          <a:custGeom>
            <a:avLst/>
            <a:gdLst/>
            <a:ahLst/>
            <a:cxnLst/>
            <a:rect l="l" t="t" r="r" b="b"/>
            <a:pathLst>
              <a:path w="4182745" h="731520">
                <a:moveTo>
                  <a:pt x="4182205" y="0"/>
                </a:moveTo>
                <a:lnTo>
                  <a:pt x="0" y="0"/>
                </a:lnTo>
                <a:lnTo>
                  <a:pt x="0" y="731519"/>
                </a:lnTo>
                <a:lnTo>
                  <a:pt x="4182205" y="731519"/>
                </a:lnTo>
                <a:lnTo>
                  <a:pt x="418220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123088" y="2597403"/>
            <a:ext cx="2822575" cy="7054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508634" marR="5080" indent="-496570">
              <a:lnSpc>
                <a:spcPct val="102699"/>
              </a:lnSpc>
              <a:spcBef>
                <a:spcPts val="25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Still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exploratory/pilot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stages</a:t>
            </a:r>
            <a:r>
              <a:rPr dirty="0" sz="2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200" spc="-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AI</a:t>
            </a:r>
            <a:r>
              <a:rPr dirty="0" sz="2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usage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106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Three-</a:t>
            </a:r>
            <a:r>
              <a:rPr dirty="0"/>
              <a:t>quarters</a:t>
            </a:r>
            <a:r>
              <a:rPr dirty="0" spc="-35"/>
              <a:t> </a:t>
            </a:r>
            <a:r>
              <a:rPr dirty="0"/>
              <a:t>say</a:t>
            </a:r>
            <a:r>
              <a:rPr dirty="0" spc="-30"/>
              <a:t> </a:t>
            </a:r>
            <a:r>
              <a:rPr dirty="0"/>
              <a:t>AI</a:t>
            </a:r>
            <a:r>
              <a:rPr dirty="0" spc="-45"/>
              <a:t> </a:t>
            </a:r>
            <a:r>
              <a:rPr dirty="0"/>
              <a:t>usage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/>
              <a:t>strat</a:t>
            </a:r>
            <a:r>
              <a:rPr dirty="0"/>
              <a:t>e</a:t>
            </a:r>
            <a:r>
              <a:rPr dirty="0"/>
              <a:t>gic,</a:t>
            </a:r>
            <a:r>
              <a:rPr dirty="0" spc="-35"/>
              <a:t> </a:t>
            </a:r>
            <a:r>
              <a:rPr dirty="0" spc="-10"/>
              <a:t>enterprise-</a:t>
            </a:r>
            <a:r>
              <a:rPr dirty="0"/>
              <a:t>wide</a:t>
            </a:r>
            <a:r>
              <a:rPr dirty="0" spc="-35"/>
              <a:t> </a:t>
            </a:r>
            <a:r>
              <a:rPr dirty="0" spc="-10"/>
              <a:t>priority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792849" y="6660895"/>
            <a:ext cx="67062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QA4:</a:t>
            </a:r>
            <a:r>
              <a:rPr dirty="0" sz="900" spc="-3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Which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best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describes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thinking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about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approving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within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company?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950613" y="1974971"/>
            <a:ext cx="4217035" cy="4209415"/>
            <a:chOff x="3950613" y="1974971"/>
            <a:chExt cx="4217035" cy="4209415"/>
          </a:xfrm>
        </p:grpSpPr>
        <p:sp>
          <p:nvSpPr>
            <p:cNvPr id="7" name="object 7" descr=""/>
            <p:cNvSpPr/>
            <p:nvPr/>
          </p:nvSpPr>
          <p:spPr>
            <a:xfrm>
              <a:off x="4534632" y="1974971"/>
              <a:ext cx="3632835" cy="4209415"/>
            </a:xfrm>
            <a:custGeom>
              <a:avLst/>
              <a:gdLst/>
              <a:ahLst/>
              <a:cxnLst/>
              <a:rect l="l" t="t" r="r" b="b"/>
              <a:pathLst>
                <a:path w="3632834" h="4209415">
                  <a:moveTo>
                    <a:pt x="1524376" y="0"/>
                  </a:moveTo>
                  <a:lnTo>
                    <a:pt x="1479414" y="476"/>
                  </a:lnTo>
                  <a:lnTo>
                    <a:pt x="1434469" y="1905"/>
                  </a:lnTo>
                  <a:lnTo>
                    <a:pt x="1389556" y="4288"/>
                  </a:lnTo>
                  <a:lnTo>
                    <a:pt x="1344693" y="7623"/>
                  </a:lnTo>
                  <a:lnTo>
                    <a:pt x="1299896" y="11912"/>
                  </a:lnTo>
                  <a:lnTo>
                    <a:pt x="1255181" y="17153"/>
                  </a:lnTo>
                  <a:lnTo>
                    <a:pt x="1210565" y="23347"/>
                  </a:lnTo>
                  <a:lnTo>
                    <a:pt x="1166064" y="30494"/>
                  </a:lnTo>
                  <a:lnTo>
                    <a:pt x="1121694" y="38595"/>
                  </a:lnTo>
                  <a:lnTo>
                    <a:pt x="1077472" y="47648"/>
                  </a:lnTo>
                  <a:lnTo>
                    <a:pt x="1033415" y="57654"/>
                  </a:lnTo>
                  <a:lnTo>
                    <a:pt x="989539" y="68613"/>
                  </a:lnTo>
                  <a:lnTo>
                    <a:pt x="945860" y="80525"/>
                  </a:lnTo>
                  <a:lnTo>
                    <a:pt x="902395" y="93390"/>
                  </a:lnTo>
                  <a:lnTo>
                    <a:pt x="859161" y="107208"/>
                  </a:lnTo>
                  <a:lnTo>
                    <a:pt x="816173" y="121979"/>
                  </a:lnTo>
                  <a:lnTo>
                    <a:pt x="773448" y="137703"/>
                  </a:lnTo>
                  <a:lnTo>
                    <a:pt x="731002" y="154380"/>
                  </a:lnTo>
                  <a:lnTo>
                    <a:pt x="688853" y="172010"/>
                  </a:lnTo>
                  <a:lnTo>
                    <a:pt x="647016" y="190592"/>
                  </a:lnTo>
                  <a:lnTo>
                    <a:pt x="605509" y="210128"/>
                  </a:lnTo>
                  <a:lnTo>
                    <a:pt x="564346" y="230617"/>
                  </a:lnTo>
                  <a:lnTo>
                    <a:pt x="523546" y="252059"/>
                  </a:lnTo>
                  <a:lnTo>
                    <a:pt x="483123" y="274453"/>
                  </a:lnTo>
                  <a:lnTo>
                    <a:pt x="443096" y="297801"/>
                  </a:lnTo>
                  <a:lnTo>
                    <a:pt x="403479" y="322101"/>
                  </a:lnTo>
                  <a:lnTo>
                    <a:pt x="364291" y="347355"/>
                  </a:lnTo>
                  <a:lnTo>
                    <a:pt x="325546" y="373562"/>
                  </a:lnTo>
                  <a:lnTo>
                    <a:pt x="287262" y="400721"/>
                  </a:lnTo>
                  <a:lnTo>
                    <a:pt x="249455" y="428834"/>
                  </a:lnTo>
                  <a:lnTo>
                    <a:pt x="212141" y="457899"/>
                  </a:lnTo>
                  <a:lnTo>
                    <a:pt x="175337" y="487917"/>
                  </a:lnTo>
                  <a:lnTo>
                    <a:pt x="139060" y="518889"/>
                  </a:lnTo>
                  <a:lnTo>
                    <a:pt x="103325" y="550813"/>
                  </a:lnTo>
                  <a:lnTo>
                    <a:pt x="68149" y="583690"/>
                  </a:lnTo>
                  <a:lnTo>
                    <a:pt x="33549" y="617520"/>
                  </a:lnTo>
                  <a:lnTo>
                    <a:pt x="1524374" y="2108347"/>
                  </a:lnTo>
                  <a:lnTo>
                    <a:pt x="0" y="3564853"/>
                  </a:lnTo>
                  <a:lnTo>
                    <a:pt x="33549" y="3599174"/>
                  </a:lnTo>
                  <a:lnTo>
                    <a:pt x="68149" y="3633005"/>
                  </a:lnTo>
                  <a:lnTo>
                    <a:pt x="103325" y="3665882"/>
                  </a:lnTo>
                  <a:lnTo>
                    <a:pt x="139060" y="3697806"/>
                  </a:lnTo>
                  <a:lnTo>
                    <a:pt x="175337" y="3728778"/>
                  </a:lnTo>
                  <a:lnTo>
                    <a:pt x="212141" y="3758796"/>
                  </a:lnTo>
                  <a:lnTo>
                    <a:pt x="249455" y="3787861"/>
                  </a:lnTo>
                  <a:lnTo>
                    <a:pt x="287262" y="3815974"/>
                  </a:lnTo>
                  <a:lnTo>
                    <a:pt x="325546" y="3843133"/>
                  </a:lnTo>
                  <a:lnTo>
                    <a:pt x="364291" y="3869340"/>
                  </a:lnTo>
                  <a:lnTo>
                    <a:pt x="403479" y="3894593"/>
                  </a:lnTo>
                  <a:lnTo>
                    <a:pt x="443096" y="3918894"/>
                  </a:lnTo>
                  <a:lnTo>
                    <a:pt x="483123" y="3942242"/>
                  </a:lnTo>
                  <a:lnTo>
                    <a:pt x="523546" y="3964636"/>
                  </a:lnTo>
                  <a:lnTo>
                    <a:pt x="564346" y="3986078"/>
                  </a:lnTo>
                  <a:lnTo>
                    <a:pt x="605509" y="4006567"/>
                  </a:lnTo>
                  <a:lnTo>
                    <a:pt x="647016" y="4026103"/>
                  </a:lnTo>
                  <a:lnTo>
                    <a:pt x="688853" y="4044685"/>
                  </a:lnTo>
                  <a:lnTo>
                    <a:pt x="731002" y="4062315"/>
                  </a:lnTo>
                  <a:lnTo>
                    <a:pt x="773448" y="4078992"/>
                  </a:lnTo>
                  <a:lnTo>
                    <a:pt x="816173" y="4094716"/>
                  </a:lnTo>
                  <a:lnTo>
                    <a:pt x="859161" y="4109487"/>
                  </a:lnTo>
                  <a:lnTo>
                    <a:pt x="902395" y="4123305"/>
                  </a:lnTo>
                  <a:lnTo>
                    <a:pt x="945860" y="4136170"/>
                  </a:lnTo>
                  <a:lnTo>
                    <a:pt x="989539" y="4148082"/>
                  </a:lnTo>
                  <a:lnTo>
                    <a:pt x="1033415" y="4159041"/>
                  </a:lnTo>
                  <a:lnTo>
                    <a:pt x="1077472" y="4169047"/>
                  </a:lnTo>
                  <a:lnTo>
                    <a:pt x="1121694" y="4178100"/>
                  </a:lnTo>
                  <a:lnTo>
                    <a:pt x="1166064" y="4186201"/>
                  </a:lnTo>
                  <a:lnTo>
                    <a:pt x="1210565" y="4193348"/>
                  </a:lnTo>
                  <a:lnTo>
                    <a:pt x="1255181" y="4199542"/>
                  </a:lnTo>
                  <a:lnTo>
                    <a:pt x="1299896" y="4204783"/>
                  </a:lnTo>
                  <a:lnTo>
                    <a:pt x="1349371" y="4209419"/>
                  </a:lnTo>
                  <a:lnTo>
                    <a:pt x="1699380" y="4209419"/>
                  </a:lnTo>
                  <a:lnTo>
                    <a:pt x="1748855" y="4204783"/>
                  </a:lnTo>
                  <a:lnTo>
                    <a:pt x="1793570" y="4199542"/>
                  </a:lnTo>
                  <a:lnTo>
                    <a:pt x="1838186" y="4193348"/>
                  </a:lnTo>
                  <a:lnTo>
                    <a:pt x="1882688" y="4186201"/>
                  </a:lnTo>
                  <a:lnTo>
                    <a:pt x="1927057" y="4178100"/>
                  </a:lnTo>
                  <a:lnTo>
                    <a:pt x="1971279" y="4169047"/>
                  </a:lnTo>
                  <a:lnTo>
                    <a:pt x="2015336" y="4159041"/>
                  </a:lnTo>
                  <a:lnTo>
                    <a:pt x="2059212" y="4148082"/>
                  </a:lnTo>
                  <a:lnTo>
                    <a:pt x="2102891" y="4136170"/>
                  </a:lnTo>
                  <a:lnTo>
                    <a:pt x="2146356" y="4123305"/>
                  </a:lnTo>
                  <a:lnTo>
                    <a:pt x="2189591" y="4109487"/>
                  </a:lnTo>
                  <a:lnTo>
                    <a:pt x="2232579" y="4094716"/>
                  </a:lnTo>
                  <a:lnTo>
                    <a:pt x="2275304" y="4078992"/>
                  </a:lnTo>
                  <a:lnTo>
                    <a:pt x="2317749" y="4062315"/>
                  </a:lnTo>
                  <a:lnTo>
                    <a:pt x="2359898" y="4044685"/>
                  </a:lnTo>
                  <a:lnTo>
                    <a:pt x="2401735" y="4026103"/>
                  </a:lnTo>
                  <a:lnTo>
                    <a:pt x="2443243" y="4006567"/>
                  </a:lnTo>
                  <a:lnTo>
                    <a:pt x="2484405" y="3986078"/>
                  </a:lnTo>
                  <a:lnTo>
                    <a:pt x="2525206" y="3964636"/>
                  </a:lnTo>
                  <a:lnTo>
                    <a:pt x="2565628" y="3942242"/>
                  </a:lnTo>
                  <a:lnTo>
                    <a:pt x="2605656" y="3918894"/>
                  </a:lnTo>
                  <a:lnTo>
                    <a:pt x="2645272" y="3894593"/>
                  </a:lnTo>
                  <a:lnTo>
                    <a:pt x="2684461" y="3869340"/>
                  </a:lnTo>
                  <a:lnTo>
                    <a:pt x="2723206" y="3843133"/>
                  </a:lnTo>
                  <a:lnTo>
                    <a:pt x="2761490" y="3815974"/>
                  </a:lnTo>
                  <a:lnTo>
                    <a:pt x="2799297" y="3787861"/>
                  </a:lnTo>
                  <a:lnTo>
                    <a:pt x="2836611" y="3758796"/>
                  </a:lnTo>
                  <a:lnTo>
                    <a:pt x="2873415" y="3728778"/>
                  </a:lnTo>
                  <a:lnTo>
                    <a:pt x="2909692" y="3697806"/>
                  </a:lnTo>
                  <a:lnTo>
                    <a:pt x="2945427" y="3665882"/>
                  </a:lnTo>
                  <a:lnTo>
                    <a:pt x="2980603" y="3633005"/>
                  </a:lnTo>
                  <a:lnTo>
                    <a:pt x="3015203" y="3599174"/>
                  </a:lnTo>
                  <a:lnTo>
                    <a:pt x="3049033" y="3564574"/>
                  </a:lnTo>
                  <a:lnTo>
                    <a:pt x="3081911" y="3529399"/>
                  </a:lnTo>
                  <a:lnTo>
                    <a:pt x="3113835" y="3493664"/>
                  </a:lnTo>
                  <a:lnTo>
                    <a:pt x="3144806" y="3457386"/>
                  </a:lnTo>
                  <a:lnTo>
                    <a:pt x="3174825" y="3420582"/>
                  </a:lnTo>
                  <a:lnTo>
                    <a:pt x="3203890" y="3383268"/>
                  </a:lnTo>
                  <a:lnTo>
                    <a:pt x="3232002" y="3345461"/>
                  </a:lnTo>
                  <a:lnTo>
                    <a:pt x="3259162" y="3307177"/>
                  </a:lnTo>
                  <a:lnTo>
                    <a:pt x="3285368" y="3268432"/>
                  </a:lnTo>
                  <a:lnTo>
                    <a:pt x="3310622" y="3229244"/>
                  </a:lnTo>
                  <a:lnTo>
                    <a:pt x="3334923" y="3189627"/>
                  </a:lnTo>
                  <a:lnTo>
                    <a:pt x="3358270" y="3149600"/>
                  </a:lnTo>
                  <a:lnTo>
                    <a:pt x="3380665" y="3109177"/>
                  </a:lnTo>
                  <a:lnTo>
                    <a:pt x="3402107" y="3068377"/>
                  </a:lnTo>
                  <a:lnTo>
                    <a:pt x="3422595" y="3027214"/>
                  </a:lnTo>
                  <a:lnTo>
                    <a:pt x="3442131" y="2985707"/>
                  </a:lnTo>
                  <a:lnTo>
                    <a:pt x="3460714" y="2943870"/>
                  </a:lnTo>
                  <a:lnTo>
                    <a:pt x="3478344" y="2901721"/>
                  </a:lnTo>
                  <a:lnTo>
                    <a:pt x="3495021" y="2859275"/>
                  </a:lnTo>
                  <a:lnTo>
                    <a:pt x="3510745" y="2816550"/>
                  </a:lnTo>
                  <a:lnTo>
                    <a:pt x="3525516" y="2773562"/>
                  </a:lnTo>
                  <a:lnTo>
                    <a:pt x="3539333" y="2730328"/>
                  </a:lnTo>
                  <a:lnTo>
                    <a:pt x="3552199" y="2686863"/>
                  </a:lnTo>
                  <a:lnTo>
                    <a:pt x="3564111" y="2643184"/>
                  </a:lnTo>
                  <a:lnTo>
                    <a:pt x="3575070" y="2599308"/>
                  </a:lnTo>
                  <a:lnTo>
                    <a:pt x="3585076" y="2555251"/>
                  </a:lnTo>
                  <a:lnTo>
                    <a:pt x="3594129" y="2511029"/>
                  </a:lnTo>
                  <a:lnTo>
                    <a:pt x="3602229" y="2466659"/>
                  </a:lnTo>
                  <a:lnTo>
                    <a:pt x="3609376" y="2422158"/>
                  </a:lnTo>
                  <a:lnTo>
                    <a:pt x="3615571" y="2377542"/>
                  </a:lnTo>
                  <a:lnTo>
                    <a:pt x="3620812" y="2332827"/>
                  </a:lnTo>
                  <a:lnTo>
                    <a:pt x="3625100" y="2288030"/>
                  </a:lnTo>
                  <a:lnTo>
                    <a:pt x="3628436" y="2243167"/>
                  </a:lnTo>
                  <a:lnTo>
                    <a:pt x="3630818" y="2198254"/>
                  </a:lnTo>
                  <a:lnTo>
                    <a:pt x="3632248" y="2153309"/>
                  </a:lnTo>
                  <a:lnTo>
                    <a:pt x="3632724" y="2108347"/>
                  </a:lnTo>
                  <a:lnTo>
                    <a:pt x="3632248" y="2063386"/>
                  </a:lnTo>
                  <a:lnTo>
                    <a:pt x="3630818" y="2018441"/>
                  </a:lnTo>
                  <a:lnTo>
                    <a:pt x="3628436" y="1973528"/>
                  </a:lnTo>
                  <a:lnTo>
                    <a:pt x="3625100" y="1928665"/>
                  </a:lnTo>
                  <a:lnTo>
                    <a:pt x="3620812" y="1883868"/>
                  </a:lnTo>
                  <a:lnTo>
                    <a:pt x="3615571" y="1839153"/>
                  </a:lnTo>
                  <a:lnTo>
                    <a:pt x="3609376" y="1794537"/>
                  </a:lnTo>
                  <a:lnTo>
                    <a:pt x="3602229" y="1750036"/>
                  </a:lnTo>
                  <a:lnTo>
                    <a:pt x="3594129" y="1705666"/>
                  </a:lnTo>
                  <a:lnTo>
                    <a:pt x="3585076" y="1661444"/>
                  </a:lnTo>
                  <a:lnTo>
                    <a:pt x="3575070" y="1617387"/>
                  </a:lnTo>
                  <a:lnTo>
                    <a:pt x="3564111" y="1573511"/>
                  </a:lnTo>
                  <a:lnTo>
                    <a:pt x="3552199" y="1529832"/>
                  </a:lnTo>
                  <a:lnTo>
                    <a:pt x="3539333" y="1486367"/>
                  </a:lnTo>
                  <a:lnTo>
                    <a:pt x="3525516" y="1443132"/>
                  </a:lnTo>
                  <a:lnTo>
                    <a:pt x="3510745" y="1400144"/>
                  </a:lnTo>
                  <a:lnTo>
                    <a:pt x="3495021" y="1357420"/>
                  </a:lnTo>
                  <a:lnTo>
                    <a:pt x="3478344" y="1314974"/>
                  </a:lnTo>
                  <a:lnTo>
                    <a:pt x="3460714" y="1272825"/>
                  </a:lnTo>
                  <a:lnTo>
                    <a:pt x="3442131" y="1230988"/>
                  </a:lnTo>
                  <a:lnTo>
                    <a:pt x="3422595" y="1189481"/>
                  </a:lnTo>
                  <a:lnTo>
                    <a:pt x="3402107" y="1148318"/>
                  </a:lnTo>
                  <a:lnTo>
                    <a:pt x="3380665" y="1107518"/>
                  </a:lnTo>
                  <a:lnTo>
                    <a:pt x="3358270" y="1067095"/>
                  </a:lnTo>
                  <a:lnTo>
                    <a:pt x="3334923" y="1027068"/>
                  </a:lnTo>
                  <a:lnTo>
                    <a:pt x="3310622" y="987451"/>
                  </a:lnTo>
                  <a:lnTo>
                    <a:pt x="3285368" y="948263"/>
                  </a:lnTo>
                  <a:lnTo>
                    <a:pt x="3259162" y="909518"/>
                  </a:lnTo>
                  <a:lnTo>
                    <a:pt x="3232002" y="871234"/>
                  </a:lnTo>
                  <a:lnTo>
                    <a:pt x="3203890" y="833426"/>
                  </a:lnTo>
                  <a:lnTo>
                    <a:pt x="3174825" y="796113"/>
                  </a:lnTo>
                  <a:lnTo>
                    <a:pt x="3144806" y="759309"/>
                  </a:lnTo>
                  <a:lnTo>
                    <a:pt x="3113835" y="723031"/>
                  </a:lnTo>
                  <a:lnTo>
                    <a:pt x="3081911" y="687296"/>
                  </a:lnTo>
                  <a:lnTo>
                    <a:pt x="3049033" y="652121"/>
                  </a:lnTo>
                  <a:lnTo>
                    <a:pt x="3015203" y="617520"/>
                  </a:lnTo>
                  <a:lnTo>
                    <a:pt x="2980603" y="583690"/>
                  </a:lnTo>
                  <a:lnTo>
                    <a:pt x="2945427" y="550813"/>
                  </a:lnTo>
                  <a:lnTo>
                    <a:pt x="2909692" y="518889"/>
                  </a:lnTo>
                  <a:lnTo>
                    <a:pt x="2873415" y="487917"/>
                  </a:lnTo>
                  <a:lnTo>
                    <a:pt x="2836611" y="457899"/>
                  </a:lnTo>
                  <a:lnTo>
                    <a:pt x="2799297" y="428834"/>
                  </a:lnTo>
                  <a:lnTo>
                    <a:pt x="2761490" y="400721"/>
                  </a:lnTo>
                  <a:lnTo>
                    <a:pt x="2723206" y="373562"/>
                  </a:lnTo>
                  <a:lnTo>
                    <a:pt x="2684461" y="347355"/>
                  </a:lnTo>
                  <a:lnTo>
                    <a:pt x="2645272" y="322101"/>
                  </a:lnTo>
                  <a:lnTo>
                    <a:pt x="2605656" y="297801"/>
                  </a:lnTo>
                  <a:lnTo>
                    <a:pt x="2565628" y="274453"/>
                  </a:lnTo>
                  <a:lnTo>
                    <a:pt x="2525206" y="252059"/>
                  </a:lnTo>
                  <a:lnTo>
                    <a:pt x="2484405" y="230617"/>
                  </a:lnTo>
                  <a:lnTo>
                    <a:pt x="2443243" y="210128"/>
                  </a:lnTo>
                  <a:lnTo>
                    <a:pt x="2401735" y="190592"/>
                  </a:lnTo>
                  <a:lnTo>
                    <a:pt x="2359898" y="172010"/>
                  </a:lnTo>
                  <a:lnTo>
                    <a:pt x="2317749" y="154380"/>
                  </a:lnTo>
                  <a:lnTo>
                    <a:pt x="2275304" y="137703"/>
                  </a:lnTo>
                  <a:lnTo>
                    <a:pt x="2232579" y="121979"/>
                  </a:lnTo>
                  <a:lnTo>
                    <a:pt x="2189591" y="107208"/>
                  </a:lnTo>
                  <a:lnTo>
                    <a:pt x="2146356" y="93390"/>
                  </a:lnTo>
                  <a:lnTo>
                    <a:pt x="2102891" y="80525"/>
                  </a:lnTo>
                  <a:lnTo>
                    <a:pt x="2059212" y="68613"/>
                  </a:lnTo>
                  <a:lnTo>
                    <a:pt x="2015336" y="57654"/>
                  </a:lnTo>
                  <a:lnTo>
                    <a:pt x="1971279" y="47648"/>
                  </a:lnTo>
                  <a:lnTo>
                    <a:pt x="1927057" y="38595"/>
                  </a:lnTo>
                  <a:lnTo>
                    <a:pt x="1882688" y="30494"/>
                  </a:lnTo>
                  <a:lnTo>
                    <a:pt x="1838186" y="23347"/>
                  </a:lnTo>
                  <a:lnTo>
                    <a:pt x="1793570" y="17153"/>
                  </a:lnTo>
                  <a:lnTo>
                    <a:pt x="1748855" y="11912"/>
                  </a:lnTo>
                  <a:lnTo>
                    <a:pt x="1704058" y="7623"/>
                  </a:lnTo>
                  <a:lnTo>
                    <a:pt x="1659195" y="4288"/>
                  </a:lnTo>
                  <a:lnTo>
                    <a:pt x="1614283" y="1905"/>
                  </a:lnTo>
                  <a:lnTo>
                    <a:pt x="1569337" y="476"/>
                  </a:lnTo>
                  <a:lnTo>
                    <a:pt x="1524376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950613" y="3163394"/>
              <a:ext cx="2108835" cy="2376805"/>
            </a:xfrm>
            <a:custGeom>
              <a:avLst/>
              <a:gdLst/>
              <a:ahLst/>
              <a:cxnLst/>
              <a:rect l="l" t="t" r="r" b="b"/>
              <a:pathLst>
                <a:path w="2108835" h="2376804">
                  <a:moveTo>
                    <a:pt x="211325" y="0"/>
                  </a:moveTo>
                  <a:lnTo>
                    <a:pt x="190530" y="44170"/>
                  </a:lnTo>
                  <a:lnTo>
                    <a:pt x="170828" y="88643"/>
                  </a:lnTo>
                  <a:lnTo>
                    <a:pt x="152217" y="133400"/>
                  </a:lnTo>
                  <a:lnTo>
                    <a:pt x="134693" y="178423"/>
                  </a:lnTo>
                  <a:lnTo>
                    <a:pt x="118255" y="223694"/>
                  </a:lnTo>
                  <a:lnTo>
                    <a:pt x="102899" y="269196"/>
                  </a:lnTo>
                  <a:lnTo>
                    <a:pt x="88622" y="314912"/>
                  </a:lnTo>
                  <a:lnTo>
                    <a:pt x="75423" y="360822"/>
                  </a:lnTo>
                  <a:lnTo>
                    <a:pt x="63297" y="406910"/>
                  </a:lnTo>
                  <a:lnTo>
                    <a:pt x="52243" y="453157"/>
                  </a:lnTo>
                  <a:lnTo>
                    <a:pt x="42256" y="499547"/>
                  </a:lnTo>
                  <a:lnTo>
                    <a:pt x="33336" y="546061"/>
                  </a:lnTo>
                  <a:lnTo>
                    <a:pt x="25478" y="592680"/>
                  </a:lnTo>
                  <a:lnTo>
                    <a:pt x="18681" y="639389"/>
                  </a:lnTo>
                  <a:lnTo>
                    <a:pt x="12940" y="686168"/>
                  </a:lnTo>
                  <a:lnTo>
                    <a:pt x="8254" y="733001"/>
                  </a:lnTo>
                  <a:lnTo>
                    <a:pt x="4620" y="779869"/>
                  </a:lnTo>
                  <a:lnTo>
                    <a:pt x="2035" y="826754"/>
                  </a:lnTo>
                  <a:lnTo>
                    <a:pt x="495" y="873639"/>
                  </a:lnTo>
                  <a:lnTo>
                    <a:pt x="0" y="920506"/>
                  </a:lnTo>
                  <a:lnTo>
                    <a:pt x="544" y="967338"/>
                  </a:lnTo>
                  <a:lnTo>
                    <a:pt x="2126" y="1014115"/>
                  </a:lnTo>
                  <a:lnTo>
                    <a:pt x="4744" y="1060822"/>
                  </a:lnTo>
                  <a:lnTo>
                    <a:pt x="8393" y="1107439"/>
                  </a:lnTo>
                  <a:lnTo>
                    <a:pt x="13072" y="1153950"/>
                  </a:lnTo>
                  <a:lnTo>
                    <a:pt x="18778" y="1200336"/>
                  </a:lnTo>
                  <a:lnTo>
                    <a:pt x="25507" y="1246580"/>
                  </a:lnTo>
                  <a:lnTo>
                    <a:pt x="33257" y="1292663"/>
                  </a:lnTo>
                  <a:lnTo>
                    <a:pt x="42026" y="1338569"/>
                  </a:lnTo>
                  <a:lnTo>
                    <a:pt x="51810" y="1384279"/>
                  </a:lnTo>
                  <a:lnTo>
                    <a:pt x="62606" y="1429776"/>
                  </a:lnTo>
                  <a:lnTo>
                    <a:pt x="74413" y="1475041"/>
                  </a:lnTo>
                  <a:lnTo>
                    <a:pt x="87227" y="1520057"/>
                  </a:lnTo>
                  <a:lnTo>
                    <a:pt x="101045" y="1564807"/>
                  </a:lnTo>
                  <a:lnTo>
                    <a:pt x="115864" y="1609272"/>
                  </a:lnTo>
                  <a:lnTo>
                    <a:pt x="131683" y="1653435"/>
                  </a:lnTo>
                  <a:lnTo>
                    <a:pt x="148497" y="1697278"/>
                  </a:lnTo>
                  <a:lnTo>
                    <a:pt x="166304" y="1740783"/>
                  </a:lnTo>
                  <a:lnTo>
                    <a:pt x="185102" y="1783933"/>
                  </a:lnTo>
                  <a:lnTo>
                    <a:pt x="204887" y="1826709"/>
                  </a:lnTo>
                  <a:lnTo>
                    <a:pt x="225657" y="1869094"/>
                  </a:lnTo>
                  <a:lnTo>
                    <a:pt x="247410" y="1911070"/>
                  </a:lnTo>
                  <a:lnTo>
                    <a:pt x="270141" y="1952620"/>
                  </a:lnTo>
                  <a:lnTo>
                    <a:pt x="293849" y="1993725"/>
                  </a:lnTo>
                  <a:lnTo>
                    <a:pt x="318530" y="2034368"/>
                  </a:lnTo>
                  <a:lnTo>
                    <a:pt x="344183" y="2074531"/>
                  </a:lnTo>
                  <a:lnTo>
                    <a:pt x="370803" y="2114197"/>
                  </a:lnTo>
                  <a:lnTo>
                    <a:pt x="398389" y="2153347"/>
                  </a:lnTo>
                  <a:lnTo>
                    <a:pt x="426938" y="2191964"/>
                  </a:lnTo>
                  <a:lnTo>
                    <a:pt x="456446" y="2230030"/>
                  </a:lnTo>
                  <a:lnTo>
                    <a:pt x="486911" y="2267527"/>
                  </a:lnTo>
                  <a:lnTo>
                    <a:pt x="518330" y="2304437"/>
                  </a:lnTo>
                  <a:lnTo>
                    <a:pt x="550700" y="2340743"/>
                  </a:lnTo>
                  <a:lnTo>
                    <a:pt x="584020" y="2376427"/>
                  </a:lnTo>
                  <a:lnTo>
                    <a:pt x="2108393" y="919924"/>
                  </a:lnTo>
                  <a:lnTo>
                    <a:pt x="2113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161937" y="2592492"/>
              <a:ext cx="1897380" cy="1490980"/>
            </a:xfrm>
            <a:custGeom>
              <a:avLst/>
              <a:gdLst/>
              <a:ahLst/>
              <a:cxnLst/>
              <a:rect l="l" t="t" r="r" b="b"/>
              <a:pathLst>
                <a:path w="1897379" h="1490979">
                  <a:moveTo>
                    <a:pt x="406242" y="0"/>
                  </a:moveTo>
                  <a:lnTo>
                    <a:pt x="371050" y="36042"/>
                  </a:lnTo>
                  <a:lnTo>
                    <a:pt x="336758" y="72884"/>
                  </a:lnTo>
                  <a:lnTo>
                    <a:pt x="303379" y="110506"/>
                  </a:lnTo>
                  <a:lnTo>
                    <a:pt x="270925" y="148893"/>
                  </a:lnTo>
                  <a:lnTo>
                    <a:pt x="239409" y="188025"/>
                  </a:lnTo>
                  <a:lnTo>
                    <a:pt x="208842" y="227885"/>
                  </a:lnTo>
                  <a:lnTo>
                    <a:pt x="179238" y="268457"/>
                  </a:lnTo>
                  <a:lnTo>
                    <a:pt x="150608" y="309723"/>
                  </a:lnTo>
                  <a:lnTo>
                    <a:pt x="122966" y="351664"/>
                  </a:lnTo>
                  <a:lnTo>
                    <a:pt x="96324" y="394265"/>
                  </a:lnTo>
                  <a:lnTo>
                    <a:pt x="70693" y="437506"/>
                  </a:lnTo>
                  <a:lnTo>
                    <a:pt x="46088" y="481372"/>
                  </a:lnTo>
                  <a:lnTo>
                    <a:pt x="22519" y="525843"/>
                  </a:lnTo>
                  <a:lnTo>
                    <a:pt x="0" y="570904"/>
                  </a:lnTo>
                  <a:lnTo>
                    <a:pt x="1897070" y="1490826"/>
                  </a:lnTo>
                  <a:lnTo>
                    <a:pt x="40624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148707" y="3806952"/>
            <a:ext cx="91503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75%</a:t>
            </a:r>
            <a:endParaRPr sz="3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430203" y="2868168"/>
            <a:ext cx="66802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3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17908" y="4686300"/>
            <a:ext cx="3383279" cy="73152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11430" rIns="0" bIns="0" rtlCol="0" vert="horz">
            <a:spAutoFit/>
          </a:bodyPr>
          <a:lstStyle/>
          <a:p>
            <a:pPr marL="91440" marR="453390">
              <a:lnSpc>
                <a:spcPct val="101800"/>
              </a:lnSpc>
              <a:spcBef>
                <a:spcPts val="90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AI</a:t>
            </a:r>
            <a:r>
              <a:rPr dirty="0" sz="2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usage</a:t>
            </a:r>
            <a:r>
              <a:rPr dirty="0" sz="2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strategic, 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enterprise-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wide</a:t>
            </a:r>
            <a:r>
              <a:rPr dirty="0" sz="22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priority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19816" y="3514881"/>
            <a:ext cx="4010025" cy="731520"/>
          </a:xfrm>
          <a:custGeom>
            <a:avLst/>
            <a:gdLst/>
            <a:ahLst/>
            <a:cxnLst/>
            <a:rect l="l" t="t" r="r" b="b"/>
            <a:pathLst>
              <a:path w="4010025" h="731520">
                <a:moveTo>
                  <a:pt x="4009753" y="0"/>
                </a:moveTo>
                <a:lnTo>
                  <a:pt x="0" y="0"/>
                </a:lnTo>
                <a:lnTo>
                  <a:pt x="0" y="731520"/>
                </a:lnTo>
                <a:lnTo>
                  <a:pt x="4009753" y="731520"/>
                </a:lnTo>
                <a:lnTo>
                  <a:pt x="4009753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00157" y="3565144"/>
            <a:ext cx="37496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AI</a:t>
            </a:r>
            <a:r>
              <a:rPr dirty="0" sz="1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usage</a:t>
            </a:r>
            <a:r>
              <a:rPr dirty="0" sz="1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important,</a:t>
            </a:r>
            <a:r>
              <a:rPr dirty="0" sz="1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1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primarily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20919" y="3857752"/>
            <a:ext cx="3672840" cy="73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14"/>
              </a:lnSpc>
              <a:spcBef>
                <a:spcPts val="100"/>
              </a:spcBef>
            </a:pP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led</a:t>
            </a:r>
            <a:r>
              <a:rPr dirty="0" sz="1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dirty="0" sz="1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endParaRPr sz="1900">
              <a:latin typeface="Arial MT"/>
              <a:cs typeface="Arial MT"/>
            </a:endParaRPr>
          </a:p>
          <a:p>
            <a:pPr algn="r" marR="5080">
              <a:lnSpc>
                <a:spcPts val="3735"/>
              </a:lnSpc>
            </a:pP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19%</a:t>
            </a:r>
            <a:endParaRPr sz="3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881053" y="1450340"/>
            <a:ext cx="2430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Strategic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Priority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9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113466" y="5209961"/>
          <a:ext cx="3472179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360"/>
                <a:gridCol w="822960"/>
                <a:gridCol w="822960"/>
              </a:tblGrid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925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1,000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4,999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925"/>
                        </a:lnSpc>
                        <a:spcBef>
                          <a:spcPts val="36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5,000+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44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priority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76%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75%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44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Important,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but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led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BUs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44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Exploratory/pilot</a:t>
                      </a:r>
                      <a:r>
                        <a:rPr dirty="0" sz="800" spc="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stages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4%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6%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12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Canadian</a:t>
            </a:r>
            <a:r>
              <a:rPr dirty="0" spc="-55"/>
              <a:t> </a:t>
            </a:r>
            <a:r>
              <a:rPr dirty="0"/>
              <a:t>businesses</a:t>
            </a:r>
            <a:r>
              <a:rPr dirty="0" spc="-50"/>
              <a:t> </a:t>
            </a:r>
            <a:r>
              <a:rPr dirty="0"/>
              <a:t>use</a:t>
            </a:r>
            <a:r>
              <a:rPr dirty="0" spc="-45"/>
              <a:t> </a:t>
            </a:r>
            <a:r>
              <a:rPr dirty="0"/>
              <a:t>AI</a:t>
            </a:r>
            <a:r>
              <a:rPr dirty="0" spc="-55"/>
              <a:t> </a:t>
            </a:r>
            <a:r>
              <a:rPr dirty="0"/>
              <a:t>for</a:t>
            </a:r>
            <a:r>
              <a:rPr dirty="0" spc="-40"/>
              <a:t> </a:t>
            </a:r>
            <a:r>
              <a:rPr dirty="0"/>
              <a:t>an</a:t>
            </a:r>
            <a:r>
              <a:rPr dirty="0" spc="-55"/>
              <a:t> </a:t>
            </a:r>
            <a:r>
              <a:rPr dirty="0"/>
              <a:t>av</a:t>
            </a:r>
            <a:r>
              <a:rPr dirty="0"/>
              <a:t>e</a:t>
            </a:r>
            <a:r>
              <a:rPr dirty="0"/>
              <a:t>rage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7</a:t>
            </a:r>
            <a:r>
              <a:rPr dirty="0" spc="-50"/>
              <a:t> </a:t>
            </a:r>
            <a:r>
              <a:rPr dirty="0"/>
              <a:t>different</a:t>
            </a:r>
            <a:r>
              <a:rPr dirty="0" spc="-50"/>
              <a:t> </a:t>
            </a:r>
            <a:r>
              <a:rPr dirty="0"/>
              <a:t>purposes</a:t>
            </a:r>
            <a:r>
              <a:rPr dirty="0" spc="-45"/>
              <a:t> </a:t>
            </a:r>
            <a:r>
              <a:rPr dirty="0" spc="-25"/>
              <a:t>per </a:t>
            </a:r>
            <a:r>
              <a:rPr dirty="0"/>
              <a:t>company;</a:t>
            </a:r>
            <a:r>
              <a:rPr dirty="0" spc="-55"/>
              <a:t> </a:t>
            </a:r>
            <a:r>
              <a:rPr dirty="0"/>
              <a:t>quality</a:t>
            </a:r>
            <a:r>
              <a:rPr dirty="0" spc="-50"/>
              <a:t> </a:t>
            </a:r>
            <a:r>
              <a:rPr dirty="0"/>
              <a:t>control,</a:t>
            </a:r>
            <a:r>
              <a:rPr dirty="0" spc="-60"/>
              <a:t> </a:t>
            </a:r>
            <a:r>
              <a:rPr dirty="0"/>
              <a:t>data</a:t>
            </a:r>
            <a:r>
              <a:rPr dirty="0" spc="-50"/>
              <a:t> </a:t>
            </a:r>
            <a:r>
              <a:rPr dirty="0"/>
              <a:t>collection/analysis,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55"/>
              <a:t> </a:t>
            </a:r>
            <a:r>
              <a:rPr dirty="0"/>
              <a:t>automated</a:t>
            </a:r>
            <a:r>
              <a:rPr dirty="0" spc="-55"/>
              <a:t> </a:t>
            </a:r>
            <a:r>
              <a:rPr dirty="0" spc="-10"/>
              <a:t>customer </a:t>
            </a:r>
            <a:r>
              <a:rPr dirty="0"/>
              <a:t>service</a:t>
            </a:r>
            <a:r>
              <a:rPr dirty="0" spc="-60"/>
              <a:t> </a:t>
            </a:r>
            <a:r>
              <a:rPr dirty="0"/>
              <a:t>are</a:t>
            </a:r>
            <a:r>
              <a:rPr dirty="0" spc="-55"/>
              <a:t> </a:t>
            </a:r>
            <a:r>
              <a:rPr dirty="0"/>
              <a:t>most</a:t>
            </a:r>
            <a:r>
              <a:rPr dirty="0" spc="-55"/>
              <a:t> </a:t>
            </a:r>
            <a:r>
              <a:rPr dirty="0" spc="-10"/>
              <a:t>common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386576"/>
            <a:ext cx="7080250" cy="4311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2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QA1: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Does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Artificial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Intelligence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ways?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this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question,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please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think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both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about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centralized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AI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usage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authorized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encouraged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well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decentralized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usage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individual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employees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(to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best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knowledge):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Please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select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apply.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23520" y="2128517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23520" y="2438284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23520" y="2748051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23520" y="3057818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23520" y="3367585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23520" y="3677352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23520" y="398711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23520" y="4296886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23520" y="4606653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23520" y="4916420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23520" y="5226187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23520" y="5535954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23520" y="5845721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23520" y="6155488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302259" y="1871979"/>
            <a:ext cx="14522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Quality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control/assurance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02259" y="2182876"/>
            <a:ext cx="15906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Data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collection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analysis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02259" y="2413254"/>
            <a:ext cx="1628139" cy="32956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000">
                <a:latin typeface="Arial MT"/>
                <a:cs typeface="Arial MT"/>
              </a:rPr>
              <a:t>Automated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customer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 MT"/>
                <a:cs typeface="Arial MT"/>
              </a:rPr>
              <a:t>(e.g.,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chatbot)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02259" y="2725420"/>
            <a:ext cx="19481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Reducing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or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automating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repetitive, </a:t>
            </a:r>
            <a:r>
              <a:rPr dirty="0" sz="1000">
                <a:latin typeface="Arial MT"/>
                <a:cs typeface="Arial MT"/>
              </a:rPr>
              <a:t>mundane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tasks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02259" y="3112515"/>
            <a:ext cx="1870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Innovating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products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services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02259" y="3420364"/>
            <a:ext cx="9753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 MT"/>
                <a:cs typeface="Arial MT"/>
              </a:rPr>
              <a:t>Decision-support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02259" y="3655060"/>
            <a:ext cx="16217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Improving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marketing decisions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2259" y="3962908"/>
            <a:ext cx="18522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Consumer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behaviour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forecasting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product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recommendations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02259" y="4350004"/>
            <a:ext cx="8083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CRM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analysis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02259" y="4660900"/>
            <a:ext cx="14903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AI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coach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monitor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02259" y="4968748"/>
            <a:ext cx="19983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More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effective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learning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training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02259" y="5203444"/>
            <a:ext cx="188531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Making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our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backend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organization </a:t>
            </a:r>
            <a:r>
              <a:rPr dirty="0" sz="1000">
                <a:latin typeface="Arial MT"/>
                <a:cs typeface="Arial MT"/>
              </a:rPr>
              <a:t>more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efficient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02259" y="5514340"/>
            <a:ext cx="1943100" cy="48577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dirty="0" sz="1000">
                <a:latin typeface="Arial MT"/>
                <a:cs typeface="Arial MT"/>
              </a:rPr>
              <a:t>Analyzing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environmental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variables </a:t>
            </a:r>
            <a:r>
              <a:rPr dirty="0" sz="1000">
                <a:latin typeface="Arial MT"/>
                <a:cs typeface="Arial MT"/>
              </a:rPr>
              <a:t>likely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impact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future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sales </a:t>
            </a:r>
            <a:r>
              <a:rPr dirty="0" sz="1000">
                <a:latin typeface="Arial MT"/>
                <a:cs typeface="Arial MT"/>
              </a:rPr>
              <a:t>Helping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make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inventory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and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02259" y="5974588"/>
            <a:ext cx="12052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purchasing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decisions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326638" y="1871472"/>
            <a:ext cx="2708910" cy="20447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1435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44%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326638" y="2179320"/>
            <a:ext cx="2385695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705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39%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326638" y="2490216"/>
            <a:ext cx="2120900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069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326638" y="2801111"/>
            <a:ext cx="2062480" cy="20447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3340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34%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326638" y="3108960"/>
            <a:ext cx="2062480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3340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34%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326638" y="3419855"/>
            <a:ext cx="2001520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1435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326638" y="3727703"/>
            <a:ext cx="1974214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3340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32%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326638" y="4038600"/>
            <a:ext cx="1797685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3340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29%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326638" y="4349496"/>
            <a:ext cx="1767205" cy="20447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069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29%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326638" y="4657344"/>
            <a:ext cx="1767205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069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29%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326638" y="4968240"/>
            <a:ext cx="1736725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1435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29%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326638" y="5279135"/>
            <a:ext cx="1709420" cy="20447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3340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28%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326638" y="5586984"/>
            <a:ext cx="1678939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069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28%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326638" y="5897879"/>
            <a:ext cx="1648460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0800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27%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6207759" y="2128517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6207759" y="2438284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6207759" y="2748051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6207759" y="3057818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6207759" y="3367585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6207759" y="3677352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6207759" y="3987119"/>
            <a:ext cx="5760720" cy="1549400"/>
          </a:xfrm>
          <a:custGeom>
            <a:avLst/>
            <a:gdLst/>
            <a:ahLst/>
            <a:cxnLst/>
            <a:rect l="l" t="t" r="r" b="b"/>
            <a:pathLst>
              <a:path w="5760720" h="1549400">
                <a:moveTo>
                  <a:pt x="0" y="0"/>
                </a:moveTo>
                <a:lnTo>
                  <a:pt x="5760720" y="0"/>
                </a:lnTo>
              </a:path>
              <a:path w="5760720" h="1549400">
                <a:moveTo>
                  <a:pt x="0" y="309767"/>
                </a:moveTo>
                <a:lnTo>
                  <a:pt x="5760720" y="309767"/>
                </a:lnTo>
              </a:path>
              <a:path w="5760720" h="1549400">
                <a:moveTo>
                  <a:pt x="0" y="619534"/>
                </a:moveTo>
                <a:lnTo>
                  <a:pt x="5760720" y="619534"/>
                </a:lnTo>
              </a:path>
              <a:path w="5760720" h="1549400">
                <a:moveTo>
                  <a:pt x="0" y="929301"/>
                </a:moveTo>
                <a:lnTo>
                  <a:pt x="5760720" y="929301"/>
                </a:lnTo>
              </a:path>
              <a:path w="5760720" h="1549400">
                <a:moveTo>
                  <a:pt x="0" y="1239068"/>
                </a:moveTo>
                <a:lnTo>
                  <a:pt x="5760720" y="1239068"/>
                </a:lnTo>
              </a:path>
              <a:path w="5760720" h="1549400">
                <a:moveTo>
                  <a:pt x="0" y="1548835"/>
                </a:moveTo>
                <a:lnTo>
                  <a:pt x="5760720" y="1548835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6207759" y="5845721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6286500" y="1871979"/>
            <a:ext cx="90296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Fraud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detection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286500" y="2182876"/>
            <a:ext cx="13042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 MT"/>
                <a:cs typeface="Arial MT"/>
              </a:rPr>
              <a:t>Product/service</a:t>
            </a:r>
            <a:r>
              <a:rPr dirty="0" sz="1000" spc="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design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286500" y="2490723"/>
            <a:ext cx="14592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Pricing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decisions/strategy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286500" y="2725420"/>
            <a:ext cx="201231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Integrating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into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our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customer-facing </a:t>
            </a:r>
            <a:r>
              <a:rPr dirty="0" sz="1000">
                <a:latin typeface="Arial MT"/>
                <a:cs typeface="Arial MT"/>
              </a:rPr>
              <a:t>product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286500" y="3036315"/>
            <a:ext cx="19831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Streamlining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hiring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onboarding processes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286500" y="3342893"/>
            <a:ext cx="1894839" cy="32956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000">
                <a:latin typeface="Arial MT"/>
                <a:cs typeface="Arial MT"/>
              </a:rPr>
              <a:t>Acquiring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competitive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intelligence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>
                <a:latin typeface="Arial MT"/>
                <a:cs typeface="Arial MT"/>
              </a:rPr>
              <a:t>(e.g.,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analyzing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comp.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marketing)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286500" y="3731260"/>
            <a:ext cx="14058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Smarter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email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marketing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286500" y="3962908"/>
            <a:ext cx="1709420" cy="488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Helping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bookkeeping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and </a:t>
            </a:r>
            <a:r>
              <a:rPr dirty="0" sz="1000" spc="-10">
                <a:latin typeface="Arial MT"/>
                <a:cs typeface="Arial MT"/>
              </a:rPr>
              <a:t>accounting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000">
                <a:latin typeface="Arial MT"/>
                <a:cs typeface="Arial MT"/>
              </a:rPr>
              <a:t>Writing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least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some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our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286500" y="4426204"/>
            <a:ext cx="9398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 MT"/>
                <a:cs typeface="Arial MT"/>
              </a:rPr>
              <a:t>communications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286500" y="4584700"/>
            <a:ext cx="195833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Understanding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customers’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website journey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286500" y="4968748"/>
            <a:ext cx="10858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Sentiment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analysis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286500" y="5203444"/>
            <a:ext cx="18192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NONE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–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exploring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will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likely </a:t>
            </a:r>
            <a:r>
              <a:rPr dirty="0" sz="1000">
                <a:latin typeface="Arial MT"/>
                <a:cs typeface="Arial MT"/>
              </a:rPr>
              <a:t>use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AI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future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286500" y="5590540"/>
            <a:ext cx="15405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NONE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–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plans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AI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8310878" y="5279135"/>
            <a:ext cx="28575" cy="204470"/>
          </a:xfrm>
          <a:custGeom>
            <a:avLst/>
            <a:gdLst/>
            <a:ahLst/>
            <a:cxnLst/>
            <a:rect l="l" t="t" r="r" b="b"/>
            <a:pathLst>
              <a:path w="28575" h="204470">
                <a:moveTo>
                  <a:pt x="28449" y="0"/>
                </a:moveTo>
                <a:lnTo>
                  <a:pt x="0" y="0"/>
                </a:lnTo>
                <a:lnTo>
                  <a:pt x="0" y="204215"/>
                </a:lnTo>
                <a:lnTo>
                  <a:pt x="28449" y="204215"/>
                </a:lnTo>
                <a:lnTo>
                  <a:pt x="28449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8310878" y="1871472"/>
            <a:ext cx="1650364" cy="20447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3340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27%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310878" y="2179320"/>
            <a:ext cx="1650364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3340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27%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8310878" y="2490216"/>
            <a:ext cx="1619885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069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27%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8310878" y="2801111"/>
            <a:ext cx="1531620" cy="20447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069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8310878" y="3108960"/>
            <a:ext cx="1501140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0800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8310878" y="3419855"/>
            <a:ext cx="1501140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0800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8310878" y="3727703"/>
            <a:ext cx="1473200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3340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24%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310878" y="4038600"/>
            <a:ext cx="1384935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705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310878" y="4349496"/>
            <a:ext cx="1384935" cy="20447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705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310878" y="4657344"/>
            <a:ext cx="1354455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52069">
              <a:lnSpc>
                <a:spcPts val="16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22%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310878" y="4968240"/>
            <a:ext cx="885190" cy="207645"/>
          </a:xfrm>
          <a:prstGeom prst="rect">
            <a:avLst/>
          </a:prstGeom>
          <a:solidFill>
            <a:srgbClr val="009B75"/>
          </a:solidFill>
        </p:spPr>
        <p:txBody>
          <a:bodyPr wrap="square" lIns="0" tIns="0" rIns="0" bIns="0" rtlCol="0" vert="horz">
            <a:spAutoFit/>
          </a:bodyPr>
          <a:lstStyle/>
          <a:p>
            <a:pPr marL="467359">
              <a:lnSpc>
                <a:spcPts val="157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14%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384016" y="5253228"/>
            <a:ext cx="3860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&lt;1%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354568" y="5564123"/>
            <a:ext cx="282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0%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10450285" y="3808326"/>
            <a:ext cx="1468120" cy="1949450"/>
          </a:xfrm>
          <a:custGeom>
            <a:avLst/>
            <a:gdLst/>
            <a:ahLst/>
            <a:cxnLst/>
            <a:rect l="l" t="t" r="r" b="b"/>
            <a:pathLst>
              <a:path w="1468120" h="1949450">
                <a:moveTo>
                  <a:pt x="1315826" y="0"/>
                </a:moveTo>
                <a:lnTo>
                  <a:pt x="152288" y="0"/>
                </a:lnTo>
                <a:lnTo>
                  <a:pt x="104153" y="7763"/>
                </a:lnTo>
                <a:lnTo>
                  <a:pt x="62349" y="29382"/>
                </a:lnTo>
                <a:lnTo>
                  <a:pt x="29383" y="62348"/>
                </a:lnTo>
                <a:lnTo>
                  <a:pt x="7763" y="104153"/>
                </a:lnTo>
                <a:lnTo>
                  <a:pt x="0" y="152288"/>
                </a:lnTo>
                <a:lnTo>
                  <a:pt x="0" y="1797091"/>
                </a:lnTo>
                <a:lnTo>
                  <a:pt x="7763" y="1845226"/>
                </a:lnTo>
                <a:lnTo>
                  <a:pt x="29383" y="1887031"/>
                </a:lnTo>
                <a:lnTo>
                  <a:pt x="62349" y="1919997"/>
                </a:lnTo>
                <a:lnTo>
                  <a:pt x="104153" y="1941616"/>
                </a:lnTo>
                <a:lnTo>
                  <a:pt x="152288" y="1949379"/>
                </a:lnTo>
                <a:lnTo>
                  <a:pt x="1315826" y="1949379"/>
                </a:lnTo>
                <a:lnTo>
                  <a:pt x="1363961" y="1941616"/>
                </a:lnTo>
                <a:lnTo>
                  <a:pt x="1405765" y="1919997"/>
                </a:lnTo>
                <a:lnTo>
                  <a:pt x="1438731" y="1887031"/>
                </a:lnTo>
                <a:lnTo>
                  <a:pt x="1460351" y="1845226"/>
                </a:lnTo>
                <a:lnTo>
                  <a:pt x="1468114" y="1797091"/>
                </a:lnTo>
                <a:lnTo>
                  <a:pt x="1468114" y="152288"/>
                </a:lnTo>
                <a:lnTo>
                  <a:pt x="1460351" y="104153"/>
                </a:lnTo>
                <a:lnTo>
                  <a:pt x="1438731" y="62348"/>
                </a:lnTo>
                <a:lnTo>
                  <a:pt x="1405765" y="29382"/>
                </a:lnTo>
                <a:lnTo>
                  <a:pt x="1363961" y="7763"/>
                </a:lnTo>
                <a:lnTo>
                  <a:pt x="131582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10774767" y="4057904"/>
            <a:ext cx="81915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25">
                <a:latin typeface="Arial MT"/>
                <a:cs typeface="Arial MT"/>
              </a:rPr>
              <a:t>7.1</a:t>
            </a:r>
            <a:endParaRPr sz="45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0527117" y="4832604"/>
            <a:ext cx="13150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average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number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0624717" y="5033772"/>
            <a:ext cx="11201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AI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812042" y="5250179"/>
            <a:ext cx="7448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company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3909503" y="1450340"/>
            <a:ext cx="4372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How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Large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Businesses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Currently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Use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13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58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/>
              <a:t>Nearly</a:t>
            </a:r>
            <a:r>
              <a:rPr dirty="0" spc="-50"/>
              <a:t> </a:t>
            </a:r>
            <a:r>
              <a:rPr dirty="0"/>
              <a:t>all</a:t>
            </a:r>
            <a:r>
              <a:rPr dirty="0" spc="-55"/>
              <a:t> </a:t>
            </a:r>
            <a:r>
              <a:rPr dirty="0"/>
              <a:t>large</a:t>
            </a:r>
            <a:r>
              <a:rPr dirty="0" spc="-50"/>
              <a:t> </a:t>
            </a:r>
            <a:r>
              <a:rPr dirty="0"/>
              <a:t>Canadian</a:t>
            </a:r>
            <a:r>
              <a:rPr dirty="0" spc="-55"/>
              <a:t> </a:t>
            </a:r>
            <a:r>
              <a:rPr dirty="0"/>
              <a:t>businesses</a:t>
            </a:r>
            <a:r>
              <a:rPr dirty="0" spc="-50"/>
              <a:t> </a:t>
            </a:r>
            <a:r>
              <a:rPr dirty="0"/>
              <a:t>f</a:t>
            </a:r>
            <a:r>
              <a:rPr dirty="0"/>
              <a:t>eel</a:t>
            </a:r>
            <a:r>
              <a:rPr dirty="0" spc="-55"/>
              <a:t> </a:t>
            </a:r>
            <a:r>
              <a:rPr dirty="0"/>
              <a:t>at</a:t>
            </a:r>
            <a:r>
              <a:rPr dirty="0" spc="-50"/>
              <a:t> </a:t>
            </a:r>
            <a:r>
              <a:rPr dirty="0"/>
              <a:t>least</a:t>
            </a:r>
            <a:r>
              <a:rPr dirty="0" spc="-50"/>
              <a:t> </a:t>
            </a:r>
            <a:r>
              <a:rPr dirty="0"/>
              <a:t>somewhat</a:t>
            </a:r>
            <a:r>
              <a:rPr dirty="0" spc="-50"/>
              <a:t> </a:t>
            </a:r>
            <a:r>
              <a:rPr dirty="0"/>
              <a:t>well</a:t>
            </a:r>
            <a:r>
              <a:rPr dirty="0" spc="-55"/>
              <a:t> </a:t>
            </a:r>
            <a:r>
              <a:rPr dirty="0"/>
              <a:t>set</a:t>
            </a:r>
            <a:r>
              <a:rPr dirty="0" spc="-50"/>
              <a:t> </a:t>
            </a:r>
            <a:r>
              <a:rPr dirty="0"/>
              <a:t>up</a:t>
            </a:r>
            <a:r>
              <a:rPr dirty="0" spc="-55"/>
              <a:t> </a:t>
            </a:r>
            <a:r>
              <a:rPr dirty="0" spc="-25"/>
              <a:t>to </a:t>
            </a:r>
            <a:r>
              <a:rPr dirty="0"/>
              <a:t>scale</a:t>
            </a:r>
            <a:r>
              <a:rPr dirty="0" spc="-65"/>
              <a:t> </a:t>
            </a:r>
            <a:r>
              <a:rPr dirty="0"/>
              <a:t>AI</a:t>
            </a:r>
            <a:r>
              <a:rPr dirty="0" spc="-65"/>
              <a:t> </a:t>
            </a:r>
            <a:r>
              <a:rPr dirty="0"/>
              <a:t>across</a:t>
            </a:r>
            <a:r>
              <a:rPr dirty="0" spc="-65"/>
              <a:t> </a:t>
            </a:r>
            <a:r>
              <a:rPr dirty="0"/>
              <a:t>their</a:t>
            </a:r>
            <a:r>
              <a:rPr dirty="0" spc="-60"/>
              <a:t> </a:t>
            </a:r>
            <a:r>
              <a:rPr dirty="0"/>
              <a:t>organizations,</a:t>
            </a:r>
            <a:r>
              <a:rPr dirty="0" spc="-65"/>
              <a:t> </a:t>
            </a:r>
            <a:r>
              <a:rPr dirty="0"/>
              <a:t>larger</a:t>
            </a:r>
            <a:r>
              <a:rPr dirty="0" spc="-65"/>
              <a:t> </a:t>
            </a:r>
            <a:r>
              <a:rPr dirty="0"/>
              <a:t>companies</a:t>
            </a:r>
            <a:r>
              <a:rPr dirty="0" spc="-60"/>
              <a:t> </a:t>
            </a:r>
            <a:r>
              <a:rPr dirty="0"/>
              <a:t>feel</a:t>
            </a:r>
            <a:r>
              <a:rPr dirty="0" spc="-65"/>
              <a:t> </a:t>
            </a:r>
            <a:r>
              <a:rPr dirty="0"/>
              <a:t>less</a:t>
            </a:r>
            <a:r>
              <a:rPr dirty="0" spc="-65"/>
              <a:t> </a:t>
            </a:r>
            <a:r>
              <a:rPr dirty="0" spc="-10"/>
              <a:t>well-prepared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660895"/>
            <a:ext cx="3816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QF8: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well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set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up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scale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across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organization?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33650" y="1450340"/>
            <a:ext cx="7125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How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Well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Company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Is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Set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up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To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Scale</a:t>
            </a:r>
            <a:r>
              <a:rPr dirty="0" sz="1800" spc="-9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9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Across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the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Organization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9411" y="5051044"/>
            <a:ext cx="2143760" cy="734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">
              <a:lnSpc>
                <a:spcPts val="2570"/>
              </a:lnSpc>
              <a:spcBef>
                <a:spcPts val="100"/>
              </a:spcBef>
            </a:pP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Very</a:t>
            </a:r>
            <a:r>
              <a:rPr dirty="0" sz="2200" spc="-7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well</a:t>
            </a:r>
            <a:r>
              <a:rPr dirty="0" sz="2200" spc="-7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set</a:t>
            </a:r>
            <a:r>
              <a:rPr dirty="0" sz="2200" spc="-7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009B75"/>
                </a:solidFill>
                <a:latin typeface="Arial MT"/>
                <a:cs typeface="Arial MT"/>
              </a:rPr>
              <a:t>up:</a:t>
            </a:r>
            <a:endParaRPr sz="2200">
              <a:latin typeface="Arial MT"/>
              <a:cs typeface="Arial MT"/>
            </a:endParaRPr>
          </a:p>
          <a:p>
            <a:pPr marL="12700" marR="5080" indent="74295">
              <a:lnSpc>
                <a:spcPts val="1390"/>
              </a:lnSpc>
              <a:spcBef>
                <a:spcPts val="219"/>
              </a:spcBef>
            </a:pPr>
            <a:r>
              <a:rPr dirty="0" sz="1400">
                <a:solidFill>
                  <a:srgbClr val="009B75"/>
                </a:solidFill>
                <a:latin typeface="Arial MT"/>
                <a:cs typeface="Arial MT"/>
              </a:rPr>
              <a:t>Infrastructure,</a:t>
            </a:r>
            <a:r>
              <a:rPr dirty="0" sz="1400" spc="-5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9B75"/>
                </a:solidFill>
                <a:latin typeface="Arial MT"/>
                <a:cs typeface="Arial MT"/>
              </a:rPr>
              <a:t>talent,</a:t>
            </a:r>
            <a:r>
              <a:rPr dirty="0" sz="1400" spc="-5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009B75"/>
                </a:solidFill>
                <a:latin typeface="Arial MT"/>
                <a:cs typeface="Arial MT"/>
              </a:rPr>
              <a:t>and </a:t>
            </a:r>
            <a:r>
              <a:rPr dirty="0" sz="1400">
                <a:solidFill>
                  <a:srgbClr val="009B75"/>
                </a:solidFill>
                <a:latin typeface="Arial MT"/>
                <a:cs typeface="Arial MT"/>
              </a:rPr>
              <a:t>governance</a:t>
            </a:r>
            <a:r>
              <a:rPr dirty="0" sz="1400" spc="-25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9B75"/>
                </a:solidFill>
                <a:latin typeface="Arial MT"/>
                <a:cs typeface="Arial MT"/>
              </a:rPr>
              <a:t>are</a:t>
            </a:r>
            <a:r>
              <a:rPr dirty="0" sz="1400" spc="-2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9B75"/>
                </a:solidFill>
                <a:latin typeface="Arial MT"/>
                <a:cs typeface="Arial MT"/>
              </a:rPr>
              <a:t>all</a:t>
            </a:r>
            <a:r>
              <a:rPr dirty="0" sz="1400" spc="-2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9B75"/>
                </a:solidFill>
                <a:latin typeface="Arial MT"/>
                <a:cs typeface="Arial MT"/>
              </a:rPr>
              <a:t>in</a:t>
            </a:r>
            <a:r>
              <a:rPr dirty="0" sz="1400" spc="-20">
                <a:solidFill>
                  <a:srgbClr val="009B75"/>
                </a:solidFill>
                <a:latin typeface="Arial MT"/>
                <a:cs typeface="Arial MT"/>
              </a:rPr>
              <a:t> place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060795" y="5051044"/>
            <a:ext cx="3374390" cy="556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570"/>
              </a:lnSpc>
              <a:spcBef>
                <a:spcPts val="100"/>
              </a:spcBef>
            </a:pP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Somewhat</a:t>
            </a:r>
            <a:r>
              <a:rPr dirty="0" sz="2200" spc="-5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well</a:t>
            </a:r>
            <a:r>
              <a:rPr dirty="0" sz="2200" spc="-4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set</a:t>
            </a:r>
            <a:r>
              <a:rPr dirty="0" sz="2200" spc="-5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00CF9C"/>
                </a:solidFill>
                <a:latin typeface="Arial MT"/>
                <a:cs typeface="Arial MT"/>
              </a:rPr>
              <a:t>up:</a:t>
            </a:r>
            <a:endParaRPr sz="2200">
              <a:latin typeface="Arial MT"/>
              <a:cs typeface="Arial MT"/>
            </a:endParaRPr>
          </a:p>
          <a:p>
            <a:pPr algn="ctr">
              <a:lnSpc>
                <a:spcPts val="1610"/>
              </a:lnSpc>
            </a:pPr>
            <a:r>
              <a:rPr dirty="0" sz="1400">
                <a:solidFill>
                  <a:srgbClr val="00CF9C"/>
                </a:solidFill>
                <a:latin typeface="Arial MT"/>
                <a:cs typeface="Arial MT"/>
              </a:rPr>
              <a:t>Progress</a:t>
            </a:r>
            <a:r>
              <a:rPr dirty="0" sz="1400" spc="-2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CF9C"/>
                </a:solidFill>
                <a:latin typeface="Arial MT"/>
                <a:cs typeface="Arial MT"/>
              </a:rPr>
              <a:t>has</a:t>
            </a:r>
            <a:r>
              <a:rPr dirty="0" sz="1400" spc="-2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CF9C"/>
                </a:solidFill>
                <a:latin typeface="Arial MT"/>
                <a:cs typeface="Arial MT"/>
              </a:rPr>
              <a:t>been</a:t>
            </a:r>
            <a:r>
              <a:rPr dirty="0" sz="1400" spc="-2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CF9C"/>
                </a:solidFill>
                <a:latin typeface="Arial MT"/>
                <a:cs typeface="Arial MT"/>
              </a:rPr>
              <a:t>made,</a:t>
            </a:r>
            <a:r>
              <a:rPr dirty="0" sz="1400" spc="-2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CF9C"/>
                </a:solidFill>
                <a:latin typeface="Arial MT"/>
                <a:cs typeface="Arial MT"/>
              </a:rPr>
              <a:t>but</a:t>
            </a:r>
            <a:r>
              <a:rPr dirty="0" sz="1400" spc="-2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CF9C"/>
                </a:solidFill>
                <a:latin typeface="Arial MT"/>
                <a:cs typeface="Arial MT"/>
              </a:rPr>
              <a:t>gaps</a:t>
            </a:r>
            <a:r>
              <a:rPr dirty="0" sz="1400" spc="-2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00CF9C"/>
                </a:solidFill>
                <a:latin typeface="Arial MT"/>
                <a:cs typeface="Arial MT"/>
              </a:rPr>
              <a:t>remain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777108" y="5051044"/>
            <a:ext cx="1741805" cy="1014094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ctr" marL="70485" marR="62865">
              <a:lnSpc>
                <a:spcPts val="2300"/>
              </a:lnSpc>
              <a:spcBef>
                <a:spcPts val="459"/>
              </a:spcBef>
            </a:pP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Not</a:t>
            </a:r>
            <a:r>
              <a:rPr dirty="0" sz="2200" spc="-3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very</a:t>
            </a:r>
            <a:r>
              <a:rPr dirty="0" sz="2200" spc="-3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797979"/>
                </a:solidFill>
                <a:latin typeface="Arial MT"/>
                <a:cs typeface="Arial MT"/>
              </a:rPr>
              <a:t>well </a:t>
            </a: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set</a:t>
            </a:r>
            <a:r>
              <a:rPr dirty="0" sz="2200" spc="-3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797979"/>
                </a:solidFill>
                <a:latin typeface="Arial MT"/>
                <a:cs typeface="Arial MT"/>
              </a:rPr>
              <a:t>up:</a:t>
            </a:r>
            <a:endParaRPr sz="2200">
              <a:latin typeface="Arial MT"/>
              <a:cs typeface="Arial MT"/>
            </a:endParaRPr>
          </a:p>
          <a:p>
            <a:pPr algn="ctr">
              <a:lnSpc>
                <a:spcPts val="1275"/>
              </a:lnSpc>
            </a:pPr>
            <a:r>
              <a:rPr dirty="0" sz="1400">
                <a:solidFill>
                  <a:srgbClr val="797979"/>
                </a:solidFill>
                <a:latin typeface="Arial MT"/>
                <a:cs typeface="Arial MT"/>
              </a:rPr>
              <a:t>Significant</a:t>
            </a:r>
            <a:r>
              <a:rPr dirty="0" sz="1400" spc="-5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797979"/>
                </a:solidFill>
                <a:latin typeface="Arial MT"/>
                <a:cs typeface="Arial MT"/>
              </a:rPr>
              <a:t>challenges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ts val="1550"/>
              </a:lnSpc>
            </a:pPr>
            <a:r>
              <a:rPr dirty="0" sz="1400">
                <a:solidFill>
                  <a:srgbClr val="797979"/>
                </a:solidFill>
                <a:latin typeface="Arial MT"/>
                <a:cs typeface="Arial MT"/>
              </a:rPr>
              <a:t>in</a:t>
            </a:r>
            <a:r>
              <a:rPr dirty="0" sz="1400" spc="1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797979"/>
                </a:solidFill>
                <a:latin typeface="Arial MT"/>
                <a:cs typeface="Arial MT"/>
              </a:rPr>
              <a:t>scaling</a:t>
            </a:r>
            <a:r>
              <a:rPr dirty="0" sz="1400" spc="-6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797979"/>
                </a:solidFill>
                <a:latin typeface="Arial MT"/>
                <a:cs typeface="Arial MT"/>
              </a:rPr>
              <a:t>AI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899816" y="4014723"/>
            <a:ext cx="2046605" cy="1770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515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404040"/>
                </a:solidFill>
                <a:latin typeface="Arial"/>
                <a:cs typeface="Arial"/>
              </a:rPr>
              <a:t>0%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ts val="2570"/>
              </a:lnSpc>
              <a:spcBef>
                <a:spcPts val="3360"/>
              </a:spcBef>
            </a:pPr>
            <a:r>
              <a:rPr dirty="0" sz="220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dirty="0" sz="2200" spc="-2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404040"/>
                </a:solidFill>
                <a:latin typeface="Arial MT"/>
                <a:cs typeface="Arial MT"/>
              </a:rPr>
              <a:t>at</a:t>
            </a:r>
            <a:r>
              <a:rPr dirty="0" sz="2200" spc="-2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404040"/>
                </a:solidFill>
                <a:latin typeface="Arial MT"/>
                <a:cs typeface="Arial MT"/>
              </a:rPr>
              <a:t>all</a:t>
            </a:r>
            <a:r>
              <a:rPr dirty="0" sz="2200" spc="-2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404040"/>
                </a:solidFill>
                <a:latin typeface="Arial MT"/>
                <a:cs typeface="Arial MT"/>
              </a:rPr>
              <a:t>set</a:t>
            </a:r>
            <a:r>
              <a:rPr dirty="0" sz="2200" spc="-25">
                <a:solidFill>
                  <a:srgbClr val="404040"/>
                </a:solidFill>
                <a:latin typeface="Arial MT"/>
                <a:cs typeface="Arial MT"/>
              </a:rPr>
              <a:t> up:</a:t>
            </a:r>
            <a:endParaRPr sz="2200">
              <a:latin typeface="Arial MT"/>
              <a:cs typeface="Arial MT"/>
            </a:endParaRPr>
          </a:p>
          <a:p>
            <a:pPr algn="ctr" marL="26670" marR="19050">
              <a:lnSpc>
                <a:spcPts val="1390"/>
              </a:lnSpc>
              <a:spcBef>
                <a:spcPts val="220"/>
              </a:spcBef>
            </a:pPr>
            <a:r>
              <a:rPr dirty="0" sz="1400" spc="-10">
                <a:solidFill>
                  <a:srgbClr val="404040"/>
                </a:solidFill>
                <a:latin typeface="Arial MT"/>
                <a:cs typeface="Arial MT"/>
              </a:rPr>
              <a:t>Scaling</a:t>
            </a:r>
            <a:r>
              <a:rPr dirty="0" sz="1400" spc="-8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04040"/>
                </a:solidFill>
                <a:latin typeface="Arial MT"/>
                <a:cs typeface="Arial MT"/>
              </a:rPr>
              <a:t>AI is not </a:t>
            </a:r>
            <a:r>
              <a:rPr dirty="0" sz="1400" spc="-10">
                <a:solidFill>
                  <a:srgbClr val="404040"/>
                </a:solidFill>
                <a:latin typeface="Arial MT"/>
                <a:cs typeface="Arial MT"/>
              </a:rPr>
              <a:t>currently feasible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92175" y="2667507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9B75"/>
                </a:solidFill>
                <a:latin typeface="Arial"/>
                <a:cs typeface="Arial"/>
              </a:rPr>
              <a:t>47%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789282" y="2432811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CF9C"/>
                </a:solidFill>
                <a:latin typeface="Arial"/>
                <a:cs typeface="Arial"/>
              </a:rPr>
              <a:t>49%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93141" y="3661155"/>
            <a:ext cx="7600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A6A6A6"/>
                </a:solidFill>
                <a:latin typeface="Arial"/>
                <a:cs typeface="Arial"/>
              </a:rPr>
              <a:t>4%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193724" y="460445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3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5" y="318599"/>
                </a:lnTo>
                <a:lnTo>
                  <a:pt x="244060" y="302248"/>
                </a:lnTo>
                <a:lnTo>
                  <a:pt x="276887" y="276886"/>
                </a:lnTo>
                <a:lnTo>
                  <a:pt x="302249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9" y="80333"/>
                </a:lnTo>
                <a:lnTo>
                  <a:pt x="276887" y="47506"/>
                </a:lnTo>
                <a:lnTo>
                  <a:pt x="244060" y="22144"/>
                </a:lnTo>
                <a:lnTo>
                  <a:pt x="205315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8648131" y="450928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5" y="0"/>
                </a:moveTo>
                <a:lnTo>
                  <a:pt x="119077" y="5793"/>
                </a:lnTo>
                <a:lnTo>
                  <a:pt x="80332" y="22144"/>
                </a:lnTo>
                <a:lnTo>
                  <a:pt x="47505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5" y="276886"/>
                </a:lnTo>
                <a:lnTo>
                  <a:pt x="80332" y="302248"/>
                </a:lnTo>
                <a:lnTo>
                  <a:pt x="119077" y="318599"/>
                </a:lnTo>
                <a:lnTo>
                  <a:pt x="162195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140302" y="4166470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3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60" y="302248"/>
                </a:lnTo>
                <a:lnTo>
                  <a:pt x="276886" y="276886"/>
                </a:lnTo>
                <a:lnTo>
                  <a:pt x="302248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2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9029648" y="4482284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398004" y="2229134"/>
            <a:ext cx="3297554" cy="2700020"/>
            <a:chOff x="398004" y="2229134"/>
            <a:chExt cx="3297554" cy="2700020"/>
          </a:xfrm>
        </p:grpSpPr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004" y="2414668"/>
              <a:ext cx="3297053" cy="251418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517958" y="222913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195" y="0"/>
                  </a:moveTo>
                  <a:lnTo>
                    <a:pt x="119077" y="5793"/>
                  </a:lnTo>
                  <a:lnTo>
                    <a:pt x="80332" y="22144"/>
                  </a:lnTo>
                  <a:lnTo>
                    <a:pt x="47505" y="47506"/>
                  </a:lnTo>
                  <a:lnTo>
                    <a:pt x="22144" y="80333"/>
                  </a:lnTo>
                  <a:lnTo>
                    <a:pt x="5793" y="119078"/>
                  </a:lnTo>
                  <a:lnTo>
                    <a:pt x="0" y="162196"/>
                  </a:lnTo>
                  <a:lnTo>
                    <a:pt x="5793" y="205315"/>
                  </a:lnTo>
                  <a:lnTo>
                    <a:pt x="22144" y="244060"/>
                  </a:lnTo>
                  <a:lnTo>
                    <a:pt x="47505" y="276887"/>
                  </a:lnTo>
                  <a:lnTo>
                    <a:pt x="80332" y="302249"/>
                  </a:lnTo>
                  <a:lnTo>
                    <a:pt x="119077" y="318599"/>
                  </a:lnTo>
                  <a:lnTo>
                    <a:pt x="162195" y="324393"/>
                  </a:lnTo>
                  <a:lnTo>
                    <a:pt x="205314" y="318599"/>
                  </a:lnTo>
                  <a:lnTo>
                    <a:pt x="244059" y="302249"/>
                  </a:lnTo>
                  <a:lnTo>
                    <a:pt x="276886" y="276887"/>
                  </a:lnTo>
                  <a:lnTo>
                    <a:pt x="302247" y="244060"/>
                  </a:lnTo>
                  <a:lnTo>
                    <a:pt x="318598" y="205315"/>
                  </a:lnTo>
                  <a:lnTo>
                    <a:pt x="324392" y="162196"/>
                  </a:lnTo>
                  <a:lnTo>
                    <a:pt x="318598" y="119078"/>
                  </a:lnTo>
                  <a:lnTo>
                    <a:pt x="302247" y="80333"/>
                  </a:lnTo>
                  <a:lnTo>
                    <a:pt x="276886" y="47506"/>
                  </a:lnTo>
                  <a:lnTo>
                    <a:pt x="244059" y="22144"/>
                  </a:lnTo>
                  <a:lnTo>
                    <a:pt x="205314" y="5793"/>
                  </a:lnTo>
                  <a:lnTo>
                    <a:pt x="162195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4102670" y="2041291"/>
            <a:ext cx="3355975" cy="2887980"/>
            <a:chOff x="4102670" y="2041291"/>
            <a:chExt cx="3355975" cy="2887980"/>
          </a:xfrm>
        </p:grpSpPr>
        <p:sp>
          <p:nvSpPr>
            <p:cNvPr id="20" name="object 20" descr=""/>
            <p:cNvSpPr/>
            <p:nvPr/>
          </p:nvSpPr>
          <p:spPr>
            <a:xfrm>
              <a:off x="4102658" y="2041296"/>
              <a:ext cx="3298825" cy="2887980"/>
            </a:xfrm>
            <a:custGeom>
              <a:avLst/>
              <a:gdLst/>
              <a:ahLst/>
              <a:cxnLst/>
              <a:rect l="l" t="t" r="r" b="b"/>
              <a:pathLst>
                <a:path w="3298825" h="2887979">
                  <a:moveTo>
                    <a:pt x="324396" y="2725369"/>
                  </a:moveTo>
                  <a:lnTo>
                    <a:pt x="318604" y="2682252"/>
                  </a:lnTo>
                  <a:lnTo>
                    <a:pt x="302247" y="2643505"/>
                  </a:lnTo>
                  <a:lnTo>
                    <a:pt x="276885" y="2610675"/>
                  </a:lnTo>
                  <a:lnTo>
                    <a:pt x="244068" y="2585313"/>
                  </a:lnTo>
                  <a:lnTo>
                    <a:pt x="205320" y="2568968"/>
                  </a:lnTo>
                  <a:lnTo>
                    <a:pt x="162204" y="2563164"/>
                  </a:lnTo>
                  <a:lnTo>
                    <a:pt x="119087" y="2568968"/>
                  </a:lnTo>
                  <a:lnTo>
                    <a:pt x="80340" y="2585313"/>
                  </a:lnTo>
                  <a:lnTo>
                    <a:pt x="47510" y="2610675"/>
                  </a:lnTo>
                  <a:lnTo>
                    <a:pt x="22148" y="2643505"/>
                  </a:lnTo>
                  <a:lnTo>
                    <a:pt x="5803" y="2682252"/>
                  </a:lnTo>
                  <a:lnTo>
                    <a:pt x="0" y="2725369"/>
                  </a:lnTo>
                  <a:lnTo>
                    <a:pt x="5803" y="2768485"/>
                  </a:lnTo>
                  <a:lnTo>
                    <a:pt x="22148" y="2807233"/>
                  </a:lnTo>
                  <a:lnTo>
                    <a:pt x="47510" y="2840050"/>
                  </a:lnTo>
                  <a:lnTo>
                    <a:pt x="80340" y="2865412"/>
                  </a:lnTo>
                  <a:lnTo>
                    <a:pt x="119087" y="2881769"/>
                  </a:lnTo>
                  <a:lnTo>
                    <a:pt x="162204" y="2887561"/>
                  </a:lnTo>
                  <a:lnTo>
                    <a:pt x="205320" y="2881769"/>
                  </a:lnTo>
                  <a:lnTo>
                    <a:pt x="244068" y="2865412"/>
                  </a:lnTo>
                  <a:lnTo>
                    <a:pt x="276885" y="2840050"/>
                  </a:lnTo>
                  <a:lnTo>
                    <a:pt x="302247" y="2807233"/>
                  </a:lnTo>
                  <a:lnTo>
                    <a:pt x="318604" y="2768485"/>
                  </a:lnTo>
                  <a:lnTo>
                    <a:pt x="324396" y="2725369"/>
                  </a:lnTo>
                  <a:close/>
                </a:path>
                <a:path w="3298825" h="2887979">
                  <a:moveTo>
                    <a:pt x="345109" y="2342946"/>
                  </a:moveTo>
                  <a:lnTo>
                    <a:pt x="339318" y="2299830"/>
                  </a:lnTo>
                  <a:lnTo>
                    <a:pt x="322961" y="2261082"/>
                  </a:lnTo>
                  <a:lnTo>
                    <a:pt x="297599" y="2228253"/>
                  </a:lnTo>
                  <a:lnTo>
                    <a:pt x="264769" y="2202891"/>
                  </a:lnTo>
                  <a:lnTo>
                    <a:pt x="226034" y="2186546"/>
                  </a:lnTo>
                  <a:lnTo>
                    <a:pt x="182918" y="2180755"/>
                  </a:lnTo>
                  <a:lnTo>
                    <a:pt x="139788" y="2186546"/>
                  </a:lnTo>
                  <a:lnTo>
                    <a:pt x="101053" y="2202891"/>
                  </a:lnTo>
                  <a:lnTo>
                    <a:pt x="68224" y="2228253"/>
                  </a:lnTo>
                  <a:lnTo>
                    <a:pt x="42862" y="2261082"/>
                  </a:lnTo>
                  <a:lnTo>
                    <a:pt x="26504" y="2299830"/>
                  </a:lnTo>
                  <a:lnTo>
                    <a:pt x="20713" y="2342946"/>
                  </a:lnTo>
                  <a:lnTo>
                    <a:pt x="26504" y="2386063"/>
                  </a:lnTo>
                  <a:lnTo>
                    <a:pt x="42862" y="2424811"/>
                  </a:lnTo>
                  <a:lnTo>
                    <a:pt x="68224" y="2457640"/>
                  </a:lnTo>
                  <a:lnTo>
                    <a:pt x="101053" y="2483002"/>
                  </a:lnTo>
                  <a:lnTo>
                    <a:pt x="139788" y="2499347"/>
                  </a:lnTo>
                  <a:lnTo>
                    <a:pt x="182918" y="2505138"/>
                  </a:lnTo>
                  <a:lnTo>
                    <a:pt x="226034" y="2499347"/>
                  </a:lnTo>
                  <a:lnTo>
                    <a:pt x="264769" y="2483002"/>
                  </a:lnTo>
                  <a:lnTo>
                    <a:pt x="297599" y="2457640"/>
                  </a:lnTo>
                  <a:lnTo>
                    <a:pt x="322961" y="2424811"/>
                  </a:lnTo>
                  <a:lnTo>
                    <a:pt x="339318" y="2386063"/>
                  </a:lnTo>
                  <a:lnTo>
                    <a:pt x="345109" y="2342946"/>
                  </a:lnTo>
                  <a:close/>
                </a:path>
                <a:path w="3298825" h="2887979">
                  <a:moveTo>
                    <a:pt x="730605" y="1190358"/>
                  </a:moveTo>
                  <a:lnTo>
                    <a:pt x="724814" y="1147241"/>
                  </a:lnTo>
                  <a:lnTo>
                    <a:pt x="708456" y="1108494"/>
                  </a:lnTo>
                  <a:lnTo>
                    <a:pt x="683094" y="1075664"/>
                  </a:lnTo>
                  <a:lnTo>
                    <a:pt x="650265" y="1050302"/>
                  </a:lnTo>
                  <a:lnTo>
                    <a:pt x="611530" y="1033957"/>
                  </a:lnTo>
                  <a:lnTo>
                    <a:pt x="568413" y="1028153"/>
                  </a:lnTo>
                  <a:lnTo>
                    <a:pt x="525284" y="1033957"/>
                  </a:lnTo>
                  <a:lnTo>
                    <a:pt x="486549" y="1050302"/>
                  </a:lnTo>
                  <a:lnTo>
                    <a:pt x="453720" y="1075664"/>
                  </a:lnTo>
                  <a:lnTo>
                    <a:pt x="428358" y="1108494"/>
                  </a:lnTo>
                  <a:lnTo>
                    <a:pt x="412000" y="1147241"/>
                  </a:lnTo>
                  <a:lnTo>
                    <a:pt x="406209" y="1190358"/>
                  </a:lnTo>
                  <a:lnTo>
                    <a:pt x="412000" y="1233474"/>
                  </a:lnTo>
                  <a:lnTo>
                    <a:pt x="428358" y="1272222"/>
                  </a:lnTo>
                  <a:lnTo>
                    <a:pt x="453720" y="1305039"/>
                  </a:lnTo>
                  <a:lnTo>
                    <a:pt x="486549" y="1330401"/>
                  </a:lnTo>
                  <a:lnTo>
                    <a:pt x="525284" y="1346758"/>
                  </a:lnTo>
                  <a:lnTo>
                    <a:pt x="568413" y="1352550"/>
                  </a:lnTo>
                  <a:lnTo>
                    <a:pt x="611530" y="1346758"/>
                  </a:lnTo>
                  <a:lnTo>
                    <a:pt x="650265" y="1330401"/>
                  </a:lnTo>
                  <a:lnTo>
                    <a:pt x="683094" y="1305039"/>
                  </a:lnTo>
                  <a:lnTo>
                    <a:pt x="708456" y="1272222"/>
                  </a:lnTo>
                  <a:lnTo>
                    <a:pt x="724814" y="1233474"/>
                  </a:lnTo>
                  <a:lnTo>
                    <a:pt x="730605" y="1190358"/>
                  </a:lnTo>
                  <a:close/>
                </a:path>
                <a:path w="3298825" h="2887979">
                  <a:moveTo>
                    <a:pt x="1201712" y="2654884"/>
                  </a:moveTo>
                  <a:lnTo>
                    <a:pt x="1195908" y="2611767"/>
                  </a:lnTo>
                  <a:lnTo>
                    <a:pt x="1179563" y="2573020"/>
                  </a:lnTo>
                  <a:lnTo>
                    <a:pt x="1154201" y="2540190"/>
                  </a:lnTo>
                  <a:lnTo>
                    <a:pt x="1121371" y="2514828"/>
                  </a:lnTo>
                  <a:lnTo>
                    <a:pt x="1082624" y="2498483"/>
                  </a:lnTo>
                  <a:lnTo>
                    <a:pt x="1039507" y="2492679"/>
                  </a:lnTo>
                  <a:lnTo>
                    <a:pt x="996391" y="2498483"/>
                  </a:lnTo>
                  <a:lnTo>
                    <a:pt x="957643" y="2514828"/>
                  </a:lnTo>
                  <a:lnTo>
                    <a:pt x="924814" y="2540190"/>
                  </a:lnTo>
                  <a:lnTo>
                    <a:pt x="899452" y="2573020"/>
                  </a:lnTo>
                  <a:lnTo>
                    <a:pt x="883107" y="2611767"/>
                  </a:lnTo>
                  <a:lnTo>
                    <a:pt x="877316" y="2654884"/>
                  </a:lnTo>
                  <a:lnTo>
                    <a:pt x="883107" y="2698000"/>
                  </a:lnTo>
                  <a:lnTo>
                    <a:pt x="899452" y="2736748"/>
                  </a:lnTo>
                  <a:lnTo>
                    <a:pt x="924814" y="2769565"/>
                  </a:lnTo>
                  <a:lnTo>
                    <a:pt x="957643" y="2794927"/>
                  </a:lnTo>
                  <a:lnTo>
                    <a:pt x="996391" y="2811284"/>
                  </a:lnTo>
                  <a:lnTo>
                    <a:pt x="1039507" y="2817076"/>
                  </a:lnTo>
                  <a:lnTo>
                    <a:pt x="1082624" y="2811284"/>
                  </a:lnTo>
                  <a:lnTo>
                    <a:pt x="1121371" y="2794927"/>
                  </a:lnTo>
                  <a:lnTo>
                    <a:pt x="1154201" y="2769565"/>
                  </a:lnTo>
                  <a:lnTo>
                    <a:pt x="1179563" y="2736748"/>
                  </a:lnTo>
                  <a:lnTo>
                    <a:pt x="1195908" y="2698000"/>
                  </a:lnTo>
                  <a:lnTo>
                    <a:pt x="1201712" y="2654884"/>
                  </a:lnTo>
                  <a:close/>
                </a:path>
                <a:path w="3298825" h="2887979">
                  <a:moveTo>
                    <a:pt x="1823046" y="281381"/>
                  </a:moveTo>
                  <a:lnTo>
                    <a:pt x="1817243" y="238264"/>
                  </a:lnTo>
                  <a:lnTo>
                    <a:pt x="1800898" y="199517"/>
                  </a:lnTo>
                  <a:lnTo>
                    <a:pt x="1775536" y="166687"/>
                  </a:lnTo>
                  <a:lnTo>
                    <a:pt x="1742706" y="141325"/>
                  </a:lnTo>
                  <a:lnTo>
                    <a:pt x="1703959" y="124980"/>
                  </a:lnTo>
                  <a:lnTo>
                    <a:pt x="1660842" y="119189"/>
                  </a:lnTo>
                  <a:lnTo>
                    <a:pt x="1617726" y="124980"/>
                  </a:lnTo>
                  <a:lnTo>
                    <a:pt x="1578978" y="141325"/>
                  </a:lnTo>
                  <a:lnTo>
                    <a:pt x="1546148" y="166687"/>
                  </a:lnTo>
                  <a:lnTo>
                    <a:pt x="1520786" y="199517"/>
                  </a:lnTo>
                  <a:lnTo>
                    <a:pt x="1504442" y="238264"/>
                  </a:lnTo>
                  <a:lnTo>
                    <a:pt x="1498650" y="281381"/>
                  </a:lnTo>
                  <a:lnTo>
                    <a:pt x="1504442" y="324497"/>
                  </a:lnTo>
                  <a:lnTo>
                    <a:pt x="1520786" y="363245"/>
                  </a:lnTo>
                  <a:lnTo>
                    <a:pt x="1546148" y="396074"/>
                  </a:lnTo>
                  <a:lnTo>
                    <a:pt x="1578978" y="421436"/>
                  </a:lnTo>
                  <a:lnTo>
                    <a:pt x="1617726" y="437781"/>
                  </a:lnTo>
                  <a:lnTo>
                    <a:pt x="1660842" y="443585"/>
                  </a:lnTo>
                  <a:lnTo>
                    <a:pt x="1703959" y="437781"/>
                  </a:lnTo>
                  <a:lnTo>
                    <a:pt x="1742706" y="421436"/>
                  </a:lnTo>
                  <a:lnTo>
                    <a:pt x="1775536" y="396074"/>
                  </a:lnTo>
                  <a:lnTo>
                    <a:pt x="1800898" y="363245"/>
                  </a:lnTo>
                  <a:lnTo>
                    <a:pt x="1817243" y="324497"/>
                  </a:lnTo>
                  <a:lnTo>
                    <a:pt x="1823046" y="281381"/>
                  </a:lnTo>
                  <a:close/>
                </a:path>
                <a:path w="3298825" h="2887979">
                  <a:moveTo>
                    <a:pt x="2049805" y="2520962"/>
                  </a:moveTo>
                  <a:lnTo>
                    <a:pt x="2044001" y="2477846"/>
                  </a:lnTo>
                  <a:lnTo>
                    <a:pt x="2027656" y="2439098"/>
                  </a:lnTo>
                  <a:lnTo>
                    <a:pt x="2002294" y="2406281"/>
                  </a:lnTo>
                  <a:lnTo>
                    <a:pt x="1969465" y="2380919"/>
                  </a:lnTo>
                  <a:lnTo>
                    <a:pt x="1930717" y="2364562"/>
                  </a:lnTo>
                  <a:lnTo>
                    <a:pt x="1887601" y="2358771"/>
                  </a:lnTo>
                  <a:lnTo>
                    <a:pt x="1844484" y="2364562"/>
                  </a:lnTo>
                  <a:lnTo>
                    <a:pt x="1805736" y="2380919"/>
                  </a:lnTo>
                  <a:lnTo>
                    <a:pt x="1772920" y="2406281"/>
                  </a:lnTo>
                  <a:lnTo>
                    <a:pt x="1747558" y="2439098"/>
                  </a:lnTo>
                  <a:lnTo>
                    <a:pt x="1731200" y="2477846"/>
                  </a:lnTo>
                  <a:lnTo>
                    <a:pt x="1725409" y="2520962"/>
                  </a:lnTo>
                  <a:lnTo>
                    <a:pt x="1731200" y="2564079"/>
                  </a:lnTo>
                  <a:lnTo>
                    <a:pt x="1747558" y="2602827"/>
                  </a:lnTo>
                  <a:lnTo>
                    <a:pt x="1772920" y="2635656"/>
                  </a:lnTo>
                  <a:lnTo>
                    <a:pt x="1805736" y="2661018"/>
                  </a:lnTo>
                  <a:lnTo>
                    <a:pt x="1844484" y="2677363"/>
                  </a:lnTo>
                  <a:lnTo>
                    <a:pt x="1887601" y="2683167"/>
                  </a:lnTo>
                  <a:lnTo>
                    <a:pt x="1930717" y="2677363"/>
                  </a:lnTo>
                  <a:lnTo>
                    <a:pt x="1969465" y="2661018"/>
                  </a:lnTo>
                  <a:lnTo>
                    <a:pt x="2002294" y="2635656"/>
                  </a:lnTo>
                  <a:lnTo>
                    <a:pt x="2027656" y="2602827"/>
                  </a:lnTo>
                  <a:lnTo>
                    <a:pt x="2044001" y="2564079"/>
                  </a:lnTo>
                  <a:lnTo>
                    <a:pt x="2049805" y="2520962"/>
                  </a:lnTo>
                  <a:close/>
                </a:path>
                <a:path w="3298825" h="2887979">
                  <a:moveTo>
                    <a:pt x="2215197" y="172720"/>
                  </a:moveTo>
                  <a:lnTo>
                    <a:pt x="2209393" y="129603"/>
                  </a:lnTo>
                  <a:lnTo>
                    <a:pt x="2193048" y="90855"/>
                  </a:lnTo>
                  <a:lnTo>
                    <a:pt x="2167686" y="58026"/>
                  </a:lnTo>
                  <a:lnTo>
                    <a:pt x="2134857" y="32664"/>
                  </a:lnTo>
                  <a:lnTo>
                    <a:pt x="2096109" y="16319"/>
                  </a:lnTo>
                  <a:lnTo>
                    <a:pt x="2052993" y="10515"/>
                  </a:lnTo>
                  <a:lnTo>
                    <a:pt x="2009876" y="16319"/>
                  </a:lnTo>
                  <a:lnTo>
                    <a:pt x="1971128" y="32664"/>
                  </a:lnTo>
                  <a:lnTo>
                    <a:pt x="1938312" y="58026"/>
                  </a:lnTo>
                  <a:lnTo>
                    <a:pt x="1912950" y="90855"/>
                  </a:lnTo>
                  <a:lnTo>
                    <a:pt x="1896592" y="129603"/>
                  </a:lnTo>
                  <a:lnTo>
                    <a:pt x="1890801" y="172720"/>
                  </a:lnTo>
                  <a:lnTo>
                    <a:pt x="1896592" y="215836"/>
                  </a:lnTo>
                  <a:lnTo>
                    <a:pt x="1912950" y="254584"/>
                  </a:lnTo>
                  <a:lnTo>
                    <a:pt x="1938312" y="287413"/>
                  </a:lnTo>
                  <a:lnTo>
                    <a:pt x="1971128" y="312775"/>
                  </a:lnTo>
                  <a:lnTo>
                    <a:pt x="2009876" y="329120"/>
                  </a:lnTo>
                  <a:lnTo>
                    <a:pt x="2052993" y="334911"/>
                  </a:lnTo>
                  <a:lnTo>
                    <a:pt x="2096109" y="329120"/>
                  </a:lnTo>
                  <a:lnTo>
                    <a:pt x="2134857" y="312775"/>
                  </a:lnTo>
                  <a:lnTo>
                    <a:pt x="2167686" y="287413"/>
                  </a:lnTo>
                  <a:lnTo>
                    <a:pt x="2193048" y="254584"/>
                  </a:lnTo>
                  <a:lnTo>
                    <a:pt x="2209393" y="215836"/>
                  </a:lnTo>
                  <a:lnTo>
                    <a:pt x="2215197" y="172720"/>
                  </a:lnTo>
                  <a:close/>
                </a:path>
                <a:path w="3298825" h="2887979">
                  <a:moveTo>
                    <a:pt x="2246172" y="549173"/>
                  </a:moveTo>
                  <a:lnTo>
                    <a:pt x="2240381" y="506056"/>
                  </a:lnTo>
                  <a:lnTo>
                    <a:pt x="2224024" y="467309"/>
                  </a:lnTo>
                  <a:lnTo>
                    <a:pt x="2198662" y="434479"/>
                  </a:lnTo>
                  <a:lnTo>
                    <a:pt x="2165845" y="409117"/>
                  </a:lnTo>
                  <a:lnTo>
                    <a:pt x="2127097" y="392772"/>
                  </a:lnTo>
                  <a:lnTo>
                    <a:pt x="2083981" y="386969"/>
                  </a:lnTo>
                  <a:lnTo>
                    <a:pt x="2040864" y="392772"/>
                  </a:lnTo>
                  <a:lnTo>
                    <a:pt x="2002116" y="409117"/>
                  </a:lnTo>
                  <a:lnTo>
                    <a:pt x="1969287" y="434479"/>
                  </a:lnTo>
                  <a:lnTo>
                    <a:pt x="1943925" y="467309"/>
                  </a:lnTo>
                  <a:lnTo>
                    <a:pt x="1927580" y="506056"/>
                  </a:lnTo>
                  <a:lnTo>
                    <a:pt x="1921776" y="549173"/>
                  </a:lnTo>
                  <a:lnTo>
                    <a:pt x="1927580" y="592289"/>
                  </a:lnTo>
                  <a:lnTo>
                    <a:pt x="1943925" y="631037"/>
                  </a:lnTo>
                  <a:lnTo>
                    <a:pt x="1969287" y="663867"/>
                  </a:lnTo>
                  <a:lnTo>
                    <a:pt x="2002116" y="689229"/>
                  </a:lnTo>
                  <a:lnTo>
                    <a:pt x="2040864" y="705573"/>
                  </a:lnTo>
                  <a:lnTo>
                    <a:pt x="2083981" y="711365"/>
                  </a:lnTo>
                  <a:lnTo>
                    <a:pt x="2127097" y="705573"/>
                  </a:lnTo>
                  <a:lnTo>
                    <a:pt x="2165845" y="689229"/>
                  </a:lnTo>
                  <a:lnTo>
                    <a:pt x="2198662" y="663867"/>
                  </a:lnTo>
                  <a:lnTo>
                    <a:pt x="2224024" y="631037"/>
                  </a:lnTo>
                  <a:lnTo>
                    <a:pt x="2240381" y="592289"/>
                  </a:lnTo>
                  <a:lnTo>
                    <a:pt x="2246172" y="549173"/>
                  </a:lnTo>
                  <a:close/>
                </a:path>
                <a:path w="3298825" h="2887979">
                  <a:moveTo>
                    <a:pt x="2616416" y="162191"/>
                  </a:moveTo>
                  <a:lnTo>
                    <a:pt x="2610624" y="119075"/>
                  </a:lnTo>
                  <a:lnTo>
                    <a:pt x="2594267" y="80340"/>
                  </a:lnTo>
                  <a:lnTo>
                    <a:pt x="2568905" y="47510"/>
                  </a:lnTo>
                  <a:lnTo>
                    <a:pt x="2536088" y="22148"/>
                  </a:lnTo>
                  <a:lnTo>
                    <a:pt x="2497340" y="5791"/>
                  </a:lnTo>
                  <a:lnTo>
                    <a:pt x="2454224" y="0"/>
                  </a:lnTo>
                  <a:lnTo>
                    <a:pt x="2411107" y="5791"/>
                  </a:lnTo>
                  <a:lnTo>
                    <a:pt x="2372360" y="22148"/>
                  </a:lnTo>
                  <a:lnTo>
                    <a:pt x="2339530" y="47510"/>
                  </a:lnTo>
                  <a:lnTo>
                    <a:pt x="2314168" y="80340"/>
                  </a:lnTo>
                  <a:lnTo>
                    <a:pt x="2297823" y="119075"/>
                  </a:lnTo>
                  <a:lnTo>
                    <a:pt x="2292019" y="162191"/>
                  </a:lnTo>
                  <a:lnTo>
                    <a:pt x="2297823" y="205320"/>
                  </a:lnTo>
                  <a:lnTo>
                    <a:pt x="2314168" y="244055"/>
                  </a:lnTo>
                  <a:lnTo>
                    <a:pt x="2339530" y="276885"/>
                  </a:lnTo>
                  <a:lnTo>
                    <a:pt x="2372360" y="302247"/>
                  </a:lnTo>
                  <a:lnTo>
                    <a:pt x="2411107" y="318604"/>
                  </a:lnTo>
                  <a:lnTo>
                    <a:pt x="2454224" y="324396"/>
                  </a:lnTo>
                  <a:lnTo>
                    <a:pt x="2497340" y="318604"/>
                  </a:lnTo>
                  <a:lnTo>
                    <a:pt x="2536088" y="302247"/>
                  </a:lnTo>
                  <a:lnTo>
                    <a:pt x="2568905" y="276885"/>
                  </a:lnTo>
                  <a:lnTo>
                    <a:pt x="2594267" y="244055"/>
                  </a:lnTo>
                  <a:lnTo>
                    <a:pt x="2610624" y="205320"/>
                  </a:lnTo>
                  <a:lnTo>
                    <a:pt x="2616416" y="162191"/>
                  </a:lnTo>
                  <a:close/>
                </a:path>
                <a:path w="3298825" h="2887979">
                  <a:moveTo>
                    <a:pt x="2662961" y="593725"/>
                  </a:moveTo>
                  <a:lnTo>
                    <a:pt x="2657170" y="550595"/>
                  </a:lnTo>
                  <a:lnTo>
                    <a:pt x="2640812" y="511860"/>
                  </a:lnTo>
                  <a:lnTo>
                    <a:pt x="2615450" y="479031"/>
                  </a:lnTo>
                  <a:lnTo>
                    <a:pt x="2582634" y="453669"/>
                  </a:lnTo>
                  <a:lnTo>
                    <a:pt x="2543886" y="437311"/>
                  </a:lnTo>
                  <a:lnTo>
                    <a:pt x="2500769" y="431520"/>
                  </a:lnTo>
                  <a:lnTo>
                    <a:pt x="2457653" y="437311"/>
                  </a:lnTo>
                  <a:lnTo>
                    <a:pt x="2418905" y="453669"/>
                  </a:lnTo>
                  <a:lnTo>
                    <a:pt x="2386076" y="479031"/>
                  </a:lnTo>
                  <a:lnTo>
                    <a:pt x="2360714" y="511860"/>
                  </a:lnTo>
                  <a:lnTo>
                    <a:pt x="2344369" y="550595"/>
                  </a:lnTo>
                  <a:lnTo>
                    <a:pt x="2338565" y="593725"/>
                  </a:lnTo>
                  <a:lnTo>
                    <a:pt x="2344369" y="636841"/>
                  </a:lnTo>
                  <a:lnTo>
                    <a:pt x="2360714" y="675589"/>
                  </a:lnTo>
                  <a:lnTo>
                    <a:pt x="2386076" y="708406"/>
                  </a:lnTo>
                  <a:lnTo>
                    <a:pt x="2418905" y="733767"/>
                  </a:lnTo>
                  <a:lnTo>
                    <a:pt x="2457653" y="750125"/>
                  </a:lnTo>
                  <a:lnTo>
                    <a:pt x="2500769" y="755916"/>
                  </a:lnTo>
                  <a:lnTo>
                    <a:pt x="2543886" y="750125"/>
                  </a:lnTo>
                  <a:lnTo>
                    <a:pt x="2582634" y="733767"/>
                  </a:lnTo>
                  <a:lnTo>
                    <a:pt x="2615450" y="708406"/>
                  </a:lnTo>
                  <a:lnTo>
                    <a:pt x="2640812" y="675589"/>
                  </a:lnTo>
                  <a:lnTo>
                    <a:pt x="2657170" y="636841"/>
                  </a:lnTo>
                  <a:lnTo>
                    <a:pt x="2662961" y="593725"/>
                  </a:lnTo>
                  <a:close/>
                </a:path>
                <a:path w="3298825" h="2887979">
                  <a:moveTo>
                    <a:pt x="2887014" y="1293329"/>
                  </a:moveTo>
                  <a:lnTo>
                    <a:pt x="2881211" y="1250213"/>
                  </a:lnTo>
                  <a:lnTo>
                    <a:pt x="2864866" y="1211465"/>
                  </a:lnTo>
                  <a:lnTo>
                    <a:pt x="2839504" y="1178636"/>
                  </a:lnTo>
                  <a:lnTo>
                    <a:pt x="2806674" y="1153274"/>
                  </a:lnTo>
                  <a:lnTo>
                    <a:pt x="2767927" y="1136929"/>
                  </a:lnTo>
                  <a:lnTo>
                    <a:pt x="2724810" y="1131125"/>
                  </a:lnTo>
                  <a:lnTo>
                    <a:pt x="2681694" y="1136929"/>
                  </a:lnTo>
                  <a:lnTo>
                    <a:pt x="2642946" y="1153274"/>
                  </a:lnTo>
                  <a:lnTo>
                    <a:pt x="2610116" y="1178636"/>
                  </a:lnTo>
                  <a:lnTo>
                    <a:pt x="2584754" y="1211465"/>
                  </a:lnTo>
                  <a:lnTo>
                    <a:pt x="2568410" y="1250213"/>
                  </a:lnTo>
                  <a:lnTo>
                    <a:pt x="2562618" y="1293329"/>
                  </a:lnTo>
                  <a:lnTo>
                    <a:pt x="2568410" y="1336446"/>
                  </a:lnTo>
                  <a:lnTo>
                    <a:pt x="2584754" y="1375194"/>
                  </a:lnTo>
                  <a:lnTo>
                    <a:pt x="2610116" y="1408023"/>
                  </a:lnTo>
                  <a:lnTo>
                    <a:pt x="2642946" y="1433385"/>
                  </a:lnTo>
                  <a:lnTo>
                    <a:pt x="2681694" y="1449730"/>
                  </a:lnTo>
                  <a:lnTo>
                    <a:pt x="2724810" y="1455521"/>
                  </a:lnTo>
                  <a:lnTo>
                    <a:pt x="2767927" y="1449730"/>
                  </a:lnTo>
                  <a:lnTo>
                    <a:pt x="2806674" y="1433385"/>
                  </a:lnTo>
                  <a:lnTo>
                    <a:pt x="2839504" y="1408023"/>
                  </a:lnTo>
                  <a:lnTo>
                    <a:pt x="2864866" y="1375194"/>
                  </a:lnTo>
                  <a:lnTo>
                    <a:pt x="2881211" y="1336446"/>
                  </a:lnTo>
                  <a:lnTo>
                    <a:pt x="2887014" y="1293329"/>
                  </a:lnTo>
                  <a:close/>
                </a:path>
                <a:path w="3298825" h="2887979">
                  <a:moveTo>
                    <a:pt x="3220148" y="2609431"/>
                  </a:moveTo>
                  <a:lnTo>
                    <a:pt x="3214357" y="2566314"/>
                  </a:lnTo>
                  <a:lnTo>
                    <a:pt x="3197999" y="2527566"/>
                  </a:lnTo>
                  <a:lnTo>
                    <a:pt x="3172637" y="2494737"/>
                  </a:lnTo>
                  <a:lnTo>
                    <a:pt x="3139821" y="2469375"/>
                  </a:lnTo>
                  <a:lnTo>
                    <a:pt x="3101073" y="2453030"/>
                  </a:lnTo>
                  <a:lnTo>
                    <a:pt x="3057956" y="2447226"/>
                  </a:lnTo>
                  <a:lnTo>
                    <a:pt x="3014827" y="2453030"/>
                  </a:lnTo>
                  <a:lnTo>
                    <a:pt x="2976092" y="2469375"/>
                  </a:lnTo>
                  <a:lnTo>
                    <a:pt x="2943263" y="2494737"/>
                  </a:lnTo>
                  <a:lnTo>
                    <a:pt x="2917901" y="2527566"/>
                  </a:lnTo>
                  <a:lnTo>
                    <a:pt x="2901543" y="2566314"/>
                  </a:lnTo>
                  <a:lnTo>
                    <a:pt x="2895752" y="2609431"/>
                  </a:lnTo>
                  <a:lnTo>
                    <a:pt x="2901543" y="2652547"/>
                  </a:lnTo>
                  <a:lnTo>
                    <a:pt x="2917901" y="2691295"/>
                  </a:lnTo>
                  <a:lnTo>
                    <a:pt x="2943263" y="2724124"/>
                  </a:lnTo>
                  <a:lnTo>
                    <a:pt x="2976092" y="2749486"/>
                  </a:lnTo>
                  <a:lnTo>
                    <a:pt x="3014827" y="2765831"/>
                  </a:lnTo>
                  <a:lnTo>
                    <a:pt x="3057956" y="2771622"/>
                  </a:lnTo>
                  <a:lnTo>
                    <a:pt x="3101073" y="2765831"/>
                  </a:lnTo>
                  <a:lnTo>
                    <a:pt x="3139821" y="2749486"/>
                  </a:lnTo>
                  <a:lnTo>
                    <a:pt x="3172637" y="2724124"/>
                  </a:lnTo>
                  <a:lnTo>
                    <a:pt x="3197999" y="2691295"/>
                  </a:lnTo>
                  <a:lnTo>
                    <a:pt x="3214357" y="2652547"/>
                  </a:lnTo>
                  <a:lnTo>
                    <a:pt x="3220148" y="2609431"/>
                  </a:lnTo>
                  <a:close/>
                </a:path>
                <a:path w="3298825" h="2887979">
                  <a:moveTo>
                    <a:pt x="3298825" y="1264450"/>
                  </a:moveTo>
                  <a:lnTo>
                    <a:pt x="3293021" y="1221333"/>
                  </a:lnTo>
                  <a:lnTo>
                    <a:pt x="3276676" y="1182585"/>
                  </a:lnTo>
                  <a:lnTo>
                    <a:pt x="3251314" y="1149756"/>
                  </a:lnTo>
                  <a:lnTo>
                    <a:pt x="3218484" y="1124394"/>
                  </a:lnTo>
                  <a:lnTo>
                    <a:pt x="3179737" y="1108049"/>
                  </a:lnTo>
                  <a:lnTo>
                    <a:pt x="3136620" y="1102258"/>
                  </a:lnTo>
                  <a:lnTo>
                    <a:pt x="3093504" y="1108049"/>
                  </a:lnTo>
                  <a:lnTo>
                    <a:pt x="3054756" y="1124394"/>
                  </a:lnTo>
                  <a:lnTo>
                    <a:pt x="3021927" y="1149756"/>
                  </a:lnTo>
                  <a:lnTo>
                    <a:pt x="2996565" y="1182585"/>
                  </a:lnTo>
                  <a:lnTo>
                    <a:pt x="2980220" y="1221333"/>
                  </a:lnTo>
                  <a:lnTo>
                    <a:pt x="2974429" y="1264450"/>
                  </a:lnTo>
                  <a:lnTo>
                    <a:pt x="2980220" y="1307566"/>
                  </a:lnTo>
                  <a:lnTo>
                    <a:pt x="2996565" y="1346314"/>
                  </a:lnTo>
                  <a:lnTo>
                    <a:pt x="3021927" y="1379143"/>
                  </a:lnTo>
                  <a:lnTo>
                    <a:pt x="3054756" y="1404505"/>
                  </a:lnTo>
                  <a:lnTo>
                    <a:pt x="3093504" y="1420850"/>
                  </a:lnTo>
                  <a:lnTo>
                    <a:pt x="3136620" y="1426641"/>
                  </a:lnTo>
                  <a:lnTo>
                    <a:pt x="3179737" y="1420850"/>
                  </a:lnTo>
                  <a:lnTo>
                    <a:pt x="3218484" y="1404505"/>
                  </a:lnTo>
                  <a:lnTo>
                    <a:pt x="3251314" y="1379143"/>
                  </a:lnTo>
                  <a:lnTo>
                    <a:pt x="3276676" y="1346314"/>
                  </a:lnTo>
                  <a:lnTo>
                    <a:pt x="3293021" y="1307566"/>
                  </a:lnTo>
                  <a:lnTo>
                    <a:pt x="3298825" y="126445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6176" y="2383621"/>
              <a:ext cx="2996637" cy="251927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133798" y="407627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195" y="0"/>
                  </a:moveTo>
                  <a:lnTo>
                    <a:pt x="119077" y="5793"/>
                  </a:lnTo>
                  <a:lnTo>
                    <a:pt x="80332" y="22144"/>
                  </a:lnTo>
                  <a:lnTo>
                    <a:pt x="47505" y="47505"/>
                  </a:lnTo>
                  <a:lnTo>
                    <a:pt x="22144" y="80332"/>
                  </a:lnTo>
                  <a:lnTo>
                    <a:pt x="5793" y="119077"/>
                  </a:lnTo>
                  <a:lnTo>
                    <a:pt x="0" y="162195"/>
                  </a:lnTo>
                  <a:lnTo>
                    <a:pt x="5793" y="205313"/>
                  </a:lnTo>
                  <a:lnTo>
                    <a:pt x="22144" y="244058"/>
                  </a:lnTo>
                  <a:lnTo>
                    <a:pt x="47505" y="276885"/>
                  </a:lnTo>
                  <a:lnTo>
                    <a:pt x="80332" y="302246"/>
                  </a:lnTo>
                  <a:lnTo>
                    <a:pt x="119077" y="318597"/>
                  </a:lnTo>
                  <a:lnTo>
                    <a:pt x="162195" y="324391"/>
                  </a:lnTo>
                  <a:lnTo>
                    <a:pt x="205314" y="318597"/>
                  </a:lnTo>
                  <a:lnTo>
                    <a:pt x="244059" y="302246"/>
                  </a:lnTo>
                  <a:lnTo>
                    <a:pt x="276886" y="276885"/>
                  </a:lnTo>
                  <a:lnTo>
                    <a:pt x="302247" y="244058"/>
                  </a:lnTo>
                  <a:lnTo>
                    <a:pt x="318598" y="205313"/>
                  </a:lnTo>
                  <a:lnTo>
                    <a:pt x="324392" y="162195"/>
                  </a:lnTo>
                  <a:lnTo>
                    <a:pt x="318598" y="119077"/>
                  </a:lnTo>
                  <a:lnTo>
                    <a:pt x="302247" y="80332"/>
                  </a:lnTo>
                  <a:lnTo>
                    <a:pt x="276886" y="47505"/>
                  </a:lnTo>
                  <a:lnTo>
                    <a:pt x="244059" y="22144"/>
                  </a:lnTo>
                  <a:lnTo>
                    <a:pt x="205314" y="5793"/>
                  </a:lnTo>
                  <a:lnTo>
                    <a:pt x="162195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888560" y="5885795"/>
            <a:ext cx="1645920" cy="341630"/>
            <a:chOff x="888560" y="5885795"/>
            <a:chExt cx="1645920" cy="341630"/>
          </a:xfrm>
        </p:grpSpPr>
        <p:sp>
          <p:nvSpPr>
            <p:cNvPr id="24" name="object 24" descr=""/>
            <p:cNvSpPr/>
            <p:nvPr/>
          </p:nvSpPr>
          <p:spPr>
            <a:xfrm>
              <a:off x="1711521" y="5885795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w="0" h="335279">
                  <a:moveTo>
                    <a:pt x="0" y="0"/>
                  </a:moveTo>
                  <a:lnTo>
                    <a:pt x="0" y="33528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88560" y="6221075"/>
              <a:ext cx="1645920" cy="0"/>
            </a:xfrm>
            <a:custGeom>
              <a:avLst/>
              <a:gdLst/>
              <a:ahLst/>
              <a:cxnLst/>
              <a:rect l="l" t="t" r="r" b="b"/>
              <a:pathLst>
                <a:path w="1645920" h="0">
                  <a:moveTo>
                    <a:pt x="0" y="0"/>
                  </a:moveTo>
                  <a:lnTo>
                    <a:pt x="164592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88560" y="5885795"/>
            <a:ext cx="822960" cy="335280"/>
          </a:xfrm>
          <a:prstGeom prst="rect">
            <a:avLst/>
          </a:prstGeom>
          <a:solidFill>
            <a:srgbClr val="B8DFFF"/>
          </a:solidFill>
        </p:spPr>
        <p:txBody>
          <a:bodyPr wrap="square" lIns="0" tIns="44450" rIns="0" bIns="0" rtlCol="0" vert="horz">
            <a:spAutoFit/>
          </a:bodyPr>
          <a:lstStyle/>
          <a:p>
            <a:pPr marL="96520">
              <a:lnSpc>
                <a:spcPts val="935"/>
              </a:lnSpc>
              <a:spcBef>
                <a:spcPts val="350"/>
              </a:spcBef>
            </a:pPr>
            <a:r>
              <a:rPr dirty="0" sz="800" b="1">
                <a:latin typeface="Arial"/>
                <a:cs typeface="Arial"/>
              </a:rPr>
              <a:t>1,000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–</a:t>
            </a:r>
            <a:r>
              <a:rPr dirty="0" sz="800" spc="-10" b="1">
                <a:latin typeface="Arial"/>
                <a:cs typeface="Arial"/>
              </a:rPr>
              <a:t> 4,999</a:t>
            </a:r>
            <a:endParaRPr sz="800">
              <a:latin typeface="Arial"/>
              <a:cs typeface="Arial"/>
            </a:endParaRPr>
          </a:p>
          <a:p>
            <a:pPr marL="140970">
              <a:lnSpc>
                <a:spcPts val="93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711520" y="5885795"/>
            <a:ext cx="822960" cy="335280"/>
          </a:xfrm>
          <a:prstGeom prst="rect">
            <a:avLst/>
          </a:prstGeom>
          <a:solidFill>
            <a:srgbClr val="FFCCFF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 marL="1270">
              <a:lnSpc>
                <a:spcPts val="935"/>
              </a:lnSpc>
              <a:spcBef>
                <a:spcPts val="350"/>
              </a:spcBef>
            </a:pPr>
            <a:r>
              <a:rPr dirty="0" sz="800" spc="-10" b="1">
                <a:latin typeface="Arial"/>
                <a:cs typeface="Arial"/>
              </a:rPr>
              <a:t>5,000+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3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184946" y="6252972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53%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007906" y="6252972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40%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14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1583" y="8635"/>
            <a:ext cx="11227435" cy="174180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39700" marR="92075">
              <a:lnSpc>
                <a:spcPct val="90400"/>
              </a:lnSpc>
              <a:spcBef>
                <a:spcPts val="375"/>
              </a:spcBef>
            </a:pP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While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most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confident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their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com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p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any’s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ability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successfully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595959"/>
                </a:solidFill>
                <a:latin typeface="Arial"/>
                <a:cs typeface="Arial"/>
              </a:rPr>
              <a:t>embrace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AI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change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pace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24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evolution,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there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room</a:t>
            </a:r>
            <a:r>
              <a:rPr dirty="0" sz="24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dirty="0" sz="24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595959"/>
                </a:solidFill>
                <a:latin typeface="Arial"/>
                <a:cs typeface="Arial"/>
              </a:rPr>
              <a:t>improvement;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just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595959"/>
                </a:solidFill>
                <a:latin typeface="Arial"/>
                <a:cs typeface="Arial"/>
              </a:rPr>
              <a:t>three-in-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ten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say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they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595959"/>
                </a:solidFill>
                <a:latin typeface="Arial"/>
                <a:cs typeface="Arial"/>
              </a:rPr>
              <a:t>completely</a:t>
            </a:r>
            <a:r>
              <a:rPr dirty="0" sz="2400" spc="-35" b="1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10" b="1" i="1">
                <a:solidFill>
                  <a:srgbClr val="595959"/>
                </a:solidFill>
                <a:latin typeface="Arial"/>
                <a:cs typeface="Arial"/>
              </a:rPr>
              <a:t>confident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Confidence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Company’s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Ability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to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Successfully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Embrace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and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Change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With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the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Pace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Evolution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523735"/>
            <a:ext cx="699198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QF7: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level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confidence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company’s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ability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successfully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embrace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change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with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pace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evolution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the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near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future?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93242" y="2731871"/>
            <a:ext cx="2499360" cy="2216150"/>
          </a:xfrm>
          <a:custGeom>
            <a:avLst/>
            <a:gdLst/>
            <a:ahLst/>
            <a:cxnLst/>
            <a:rect l="l" t="t" r="r" b="b"/>
            <a:pathLst>
              <a:path w="2499360" h="2216150">
                <a:moveTo>
                  <a:pt x="324396" y="1798574"/>
                </a:moveTo>
                <a:lnTo>
                  <a:pt x="318604" y="1755457"/>
                </a:lnTo>
                <a:lnTo>
                  <a:pt x="302247" y="1716709"/>
                </a:lnTo>
                <a:lnTo>
                  <a:pt x="276885" y="1683880"/>
                </a:lnTo>
                <a:lnTo>
                  <a:pt x="244068" y="1658518"/>
                </a:lnTo>
                <a:lnTo>
                  <a:pt x="205320" y="1642173"/>
                </a:lnTo>
                <a:lnTo>
                  <a:pt x="162204" y="1636369"/>
                </a:lnTo>
                <a:lnTo>
                  <a:pt x="119087" y="1642173"/>
                </a:lnTo>
                <a:lnTo>
                  <a:pt x="80340" y="1658518"/>
                </a:lnTo>
                <a:lnTo>
                  <a:pt x="47510" y="1683880"/>
                </a:lnTo>
                <a:lnTo>
                  <a:pt x="22148" y="1716709"/>
                </a:lnTo>
                <a:lnTo>
                  <a:pt x="5803" y="1755457"/>
                </a:lnTo>
                <a:lnTo>
                  <a:pt x="0" y="1798574"/>
                </a:lnTo>
                <a:lnTo>
                  <a:pt x="5803" y="1841690"/>
                </a:lnTo>
                <a:lnTo>
                  <a:pt x="22148" y="1880438"/>
                </a:lnTo>
                <a:lnTo>
                  <a:pt x="47510" y="1913255"/>
                </a:lnTo>
                <a:lnTo>
                  <a:pt x="80340" y="1938616"/>
                </a:lnTo>
                <a:lnTo>
                  <a:pt x="119087" y="1954974"/>
                </a:lnTo>
                <a:lnTo>
                  <a:pt x="162204" y="1960765"/>
                </a:lnTo>
                <a:lnTo>
                  <a:pt x="205320" y="1954974"/>
                </a:lnTo>
                <a:lnTo>
                  <a:pt x="244068" y="1938616"/>
                </a:lnTo>
                <a:lnTo>
                  <a:pt x="276898" y="1913255"/>
                </a:lnTo>
                <a:lnTo>
                  <a:pt x="302247" y="1880438"/>
                </a:lnTo>
                <a:lnTo>
                  <a:pt x="318604" y="1841690"/>
                </a:lnTo>
                <a:lnTo>
                  <a:pt x="324396" y="1798574"/>
                </a:lnTo>
                <a:close/>
              </a:path>
              <a:path w="2499360" h="2216150">
                <a:moveTo>
                  <a:pt x="338239" y="1020787"/>
                </a:moveTo>
                <a:lnTo>
                  <a:pt x="332447" y="977671"/>
                </a:lnTo>
                <a:lnTo>
                  <a:pt x="316090" y="938923"/>
                </a:lnTo>
                <a:lnTo>
                  <a:pt x="290728" y="906094"/>
                </a:lnTo>
                <a:lnTo>
                  <a:pt x="257911" y="880732"/>
                </a:lnTo>
                <a:lnTo>
                  <a:pt x="219163" y="864387"/>
                </a:lnTo>
                <a:lnTo>
                  <a:pt x="176047" y="858596"/>
                </a:lnTo>
                <a:lnTo>
                  <a:pt x="132918" y="864387"/>
                </a:lnTo>
                <a:lnTo>
                  <a:pt x="94183" y="880732"/>
                </a:lnTo>
                <a:lnTo>
                  <a:pt x="61353" y="906094"/>
                </a:lnTo>
                <a:lnTo>
                  <a:pt x="35991" y="938923"/>
                </a:lnTo>
                <a:lnTo>
                  <a:pt x="19634" y="977671"/>
                </a:lnTo>
                <a:lnTo>
                  <a:pt x="13843" y="1020787"/>
                </a:lnTo>
                <a:lnTo>
                  <a:pt x="19634" y="1063904"/>
                </a:lnTo>
                <a:lnTo>
                  <a:pt x="35991" y="1102652"/>
                </a:lnTo>
                <a:lnTo>
                  <a:pt x="61353" y="1135481"/>
                </a:lnTo>
                <a:lnTo>
                  <a:pt x="94183" y="1160843"/>
                </a:lnTo>
                <a:lnTo>
                  <a:pt x="132918" y="1177188"/>
                </a:lnTo>
                <a:lnTo>
                  <a:pt x="176047" y="1182979"/>
                </a:lnTo>
                <a:lnTo>
                  <a:pt x="219163" y="1177188"/>
                </a:lnTo>
                <a:lnTo>
                  <a:pt x="257911" y="1160843"/>
                </a:lnTo>
                <a:lnTo>
                  <a:pt x="290728" y="1135481"/>
                </a:lnTo>
                <a:lnTo>
                  <a:pt x="316090" y="1102652"/>
                </a:lnTo>
                <a:lnTo>
                  <a:pt x="332447" y="1063904"/>
                </a:lnTo>
                <a:lnTo>
                  <a:pt x="338239" y="1020787"/>
                </a:lnTo>
                <a:close/>
              </a:path>
              <a:path w="2499360" h="2216150">
                <a:moveTo>
                  <a:pt x="378358" y="1345184"/>
                </a:moveTo>
                <a:lnTo>
                  <a:pt x="372567" y="1302067"/>
                </a:lnTo>
                <a:lnTo>
                  <a:pt x="356209" y="1263319"/>
                </a:lnTo>
                <a:lnTo>
                  <a:pt x="330847" y="1230490"/>
                </a:lnTo>
                <a:lnTo>
                  <a:pt x="298018" y="1205128"/>
                </a:lnTo>
                <a:lnTo>
                  <a:pt x="259283" y="1188783"/>
                </a:lnTo>
                <a:lnTo>
                  <a:pt x="216166" y="1182979"/>
                </a:lnTo>
                <a:lnTo>
                  <a:pt x="173037" y="1188783"/>
                </a:lnTo>
                <a:lnTo>
                  <a:pt x="134302" y="1205128"/>
                </a:lnTo>
                <a:lnTo>
                  <a:pt x="101473" y="1230490"/>
                </a:lnTo>
                <a:lnTo>
                  <a:pt x="76111" y="1263319"/>
                </a:lnTo>
                <a:lnTo>
                  <a:pt x="59753" y="1302067"/>
                </a:lnTo>
                <a:lnTo>
                  <a:pt x="53962" y="1345184"/>
                </a:lnTo>
                <a:lnTo>
                  <a:pt x="59753" y="1388300"/>
                </a:lnTo>
                <a:lnTo>
                  <a:pt x="76111" y="1427048"/>
                </a:lnTo>
                <a:lnTo>
                  <a:pt x="101473" y="1459865"/>
                </a:lnTo>
                <a:lnTo>
                  <a:pt x="134302" y="1485226"/>
                </a:lnTo>
                <a:lnTo>
                  <a:pt x="173037" y="1501584"/>
                </a:lnTo>
                <a:lnTo>
                  <a:pt x="216166" y="1507375"/>
                </a:lnTo>
                <a:lnTo>
                  <a:pt x="259283" y="1501584"/>
                </a:lnTo>
                <a:lnTo>
                  <a:pt x="298018" y="1485226"/>
                </a:lnTo>
                <a:lnTo>
                  <a:pt x="330847" y="1459865"/>
                </a:lnTo>
                <a:lnTo>
                  <a:pt x="356209" y="1427048"/>
                </a:lnTo>
                <a:lnTo>
                  <a:pt x="372567" y="1388300"/>
                </a:lnTo>
                <a:lnTo>
                  <a:pt x="378358" y="1345184"/>
                </a:lnTo>
                <a:close/>
              </a:path>
              <a:path w="2499360" h="2216150">
                <a:moveTo>
                  <a:pt x="576732" y="673392"/>
                </a:moveTo>
                <a:lnTo>
                  <a:pt x="570941" y="630275"/>
                </a:lnTo>
                <a:lnTo>
                  <a:pt x="554583" y="591527"/>
                </a:lnTo>
                <a:lnTo>
                  <a:pt x="529221" y="558698"/>
                </a:lnTo>
                <a:lnTo>
                  <a:pt x="496392" y="533336"/>
                </a:lnTo>
                <a:lnTo>
                  <a:pt x="457657" y="516991"/>
                </a:lnTo>
                <a:lnTo>
                  <a:pt x="414528" y="511187"/>
                </a:lnTo>
                <a:lnTo>
                  <a:pt x="371411" y="516991"/>
                </a:lnTo>
                <a:lnTo>
                  <a:pt x="332663" y="533336"/>
                </a:lnTo>
                <a:lnTo>
                  <a:pt x="299847" y="558698"/>
                </a:lnTo>
                <a:lnTo>
                  <a:pt x="274485" y="591527"/>
                </a:lnTo>
                <a:lnTo>
                  <a:pt x="258127" y="630275"/>
                </a:lnTo>
                <a:lnTo>
                  <a:pt x="252336" y="673392"/>
                </a:lnTo>
                <a:lnTo>
                  <a:pt x="258127" y="716508"/>
                </a:lnTo>
                <a:lnTo>
                  <a:pt x="274485" y="755256"/>
                </a:lnTo>
                <a:lnTo>
                  <a:pt x="299847" y="788073"/>
                </a:lnTo>
                <a:lnTo>
                  <a:pt x="332663" y="813435"/>
                </a:lnTo>
                <a:lnTo>
                  <a:pt x="371411" y="829792"/>
                </a:lnTo>
                <a:lnTo>
                  <a:pt x="414528" y="835583"/>
                </a:lnTo>
                <a:lnTo>
                  <a:pt x="457657" y="829792"/>
                </a:lnTo>
                <a:lnTo>
                  <a:pt x="496392" y="813435"/>
                </a:lnTo>
                <a:lnTo>
                  <a:pt x="529221" y="788073"/>
                </a:lnTo>
                <a:lnTo>
                  <a:pt x="554583" y="755256"/>
                </a:lnTo>
                <a:lnTo>
                  <a:pt x="570941" y="716508"/>
                </a:lnTo>
                <a:lnTo>
                  <a:pt x="576732" y="673392"/>
                </a:lnTo>
                <a:close/>
              </a:path>
              <a:path w="2499360" h="2216150">
                <a:moveTo>
                  <a:pt x="669010" y="1951304"/>
                </a:moveTo>
                <a:lnTo>
                  <a:pt x="663219" y="1908187"/>
                </a:lnTo>
                <a:lnTo>
                  <a:pt x="646874" y="1869440"/>
                </a:lnTo>
                <a:lnTo>
                  <a:pt x="621512" y="1836610"/>
                </a:lnTo>
                <a:lnTo>
                  <a:pt x="588683" y="1811248"/>
                </a:lnTo>
                <a:lnTo>
                  <a:pt x="549935" y="1794903"/>
                </a:lnTo>
                <a:lnTo>
                  <a:pt x="506818" y="1789112"/>
                </a:lnTo>
                <a:lnTo>
                  <a:pt x="463702" y="1794903"/>
                </a:lnTo>
                <a:lnTo>
                  <a:pt x="424954" y="1811248"/>
                </a:lnTo>
                <a:lnTo>
                  <a:pt x="392125" y="1836610"/>
                </a:lnTo>
                <a:lnTo>
                  <a:pt x="366763" y="1869440"/>
                </a:lnTo>
                <a:lnTo>
                  <a:pt x="350418" y="1908187"/>
                </a:lnTo>
                <a:lnTo>
                  <a:pt x="344627" y="1951304"/>
                </a:lnTo>
                <a:lnTo>
                  <a:pt x="350418" y="1994420"/>
                </a:lnTo>
                <a:lnTo>
                  <a:pt x="366763" y="2033168"/>
                </a:lnTo>
                <a:lnTo>
                  <a:pt x="392125" y="2065997"/>
                </a:lnTo>
                <a:lnTo>
                  <a:pt x="424954" y="2091359"/>
                </a:lnTo>
                <a:lnTo>
                  <a:pt x="463702" y="2107704"/>
                </a:lnTo>
                <a:lnTo>
                  <a:pt x="506818" y="2113496"/>
                </a:lnTo>
                <a:lnTo>
                  <a:pt x="549935" y="2107704"/>
                </a:lnTo>
                <a:lnTo>
                  <a:pt x="588683" y="2091359"/>
                </a:lnTo>
                <a:lnTo>
                  <a:pt x="621512" y="2065997"/>
                </a:lnTo>
                <a:lnTo>
                  <a:pt x="646874" y="2033168"/>
                </a:lnTo>
                <a:lnTo>
                  <a:pt x="663219" y="1994420"/>
                </a:lnTo>
                <a:lnTo>
                  <a:pt x="669010" y="1951304"/>
                </a:lnTo>
                <a:close/>
              </a:path>
              <a:path w="2499360" h="2216150">
                <a:moveTo>
                  <a:pt x="728840" y="979436"/>
                </a:moveTo>
                <a:lnTo>
                  <a:pt x="723049" y="936320"/>
                </a:lnTo>
                <a:lnTo>
                  <a:pt x="706691" y="897572"/>
                </a:lnTo>
                <a:lnTo>
                  <a:pt x="681329" y="864743"/>
                </a:lnTo>
                <a:lnTo>
                  <a:pt x="648512" y="839381"/>
                </a:lnTo>
                <a:lnTo>
                  <a:pt x="609765" y="823036"/>
                </a:lnTo>
                <a:lnTo>
                  <a:pt x="566648" y="817232"/>
                </a:lnTo>
                <a:lnTo>
                  <a:pt x="523532" y="823036"/>
                </a:lnTo>
                <a:lnTo>
                  <a:pt x="484784" y="839381"/>
                </a:lnTo>
                <a:lnTo>
                  <a:pt x="451954" y="864743"/>
                </a:lnTo>
                <a:lnTo>
                  <a:pt x="426593" y="897572"/>
                </a:lnTo>
                <a:lnTo>
                  <a:pt x="410248" y="936320"/>
                </a:lnTo>
                <a:lnTo>
                  <a:pt x="404444" y="979436"/>
                </a:lnTo>
                <a:lnTo>
                  <a:pt x="410248" y="1022553"/>
                </a:lnTo>
                <a:lnTo>
                  <a:pt x="426593" y="1061300"/>
                </a:lnTo>
                <a:lnTo>
                  <a:pt x="451954" y="1094130"/>
                </a:lnTo>
                <a:lnTo>
                  <a:pt x="484784" y="1119492"/>
                </a:lnTo>
                <a:lnTo>
                  <a:pt x="523532" y="1135837"/>
                </a:lnTo>
                <a:lnTo>
                  <a:pt x="566648" y="1141628"/>
                </a:lnTo>
                <a:lnTo>
                  <a:pt x="609765" y="1135837"/>
                </a:lnTo>
                <a:lnTo>
                  <a:pt x="648512" y="1119492"/>
                </a:lnTo>
                <a:lnTo>
                  <a:pt x="681329" y="1094130"/>
                </a:lnTo>
                <a:lnTo>
                  <a:pt x="706691" y="1061300"/>
                </a:lnTo>
                <a:lnTo>
                  <a:pt x="723049" y="1022553"/>
                </a:lnTo>
                <a:lnTo>
                  <a:pt x="728840" y="979436"/>
                </a:lnTo>
                <a:close/>
              </a:path>
              <a:path w="2499360" h="2216150">
                <a:moveTo>
                  <a:pt x="843838" y="1363535"/>
                </a:moveTo>
                <a:lnTo>
                  <a:pt x="838047" y="1320419"/>
                </a:lnTo>
                <a:lnTo>
                  <a:pt x="821690" y="1281684"/>
                </a:lnTo>
                <a:lnTo>
                  <a:pt x="796328" y="1248854"/>
                </a:lnTo>
                <a:lnTo>
                  <a:pt x="763511" y="1223492"/>
                </a:lnTo>
                <a:lnTo>
                  <a:pt x="724763" y="1207135"/>
                </a:lnTo>
                <a:lnTo>
                  <a:pt x="681647" y="1201343"/>
                </a:lnTo>
                <a:lnTo>
                  <a:pt x="638530" y="1207135"/>
                </a:lnTo>
                <a:lnTo>
                  <a:pt x="599782" y="1223492"/>
                </a:lnTo>
                <a:lnTo>
                  <a:pt x="566953" y="1248854"/>
                </a:lnTo>
                <a:lnTo>
                  <a:pt x="541591" y="1281684"/>
                </a:lnTo>
                <a:lnTo>
                  <a:pt x="525246" y="1320419"/>
                </a:lnTo>
                <a:lnTo>
                  <a:pt x="519442" y="1363535"/>
                </a:lnTo>
                <a:lnTo>
                  <a:pt x="525246" y="1406664"/>
                </a:lnTo>
                <a:lnTo>
                  <a:pt x="541591" y="1445399"/>
                </a:lnTo>
                <a:lnTo>
                  <a:pt x="561124" y="1470698"/>
                </a:lnTo>
                <a:lnTo>
                  <a:pt x="558292" y="1468501"/>
                </a:lnTo>
                <a:lnTo>
                  <a:pt x="519544" y="1452156"/>
                </a:lnTo>
                <a:lnTo>
                  <a:pt x="476427" y="1446352"/>
                </a:lnTo>
                <a:lnTo>
                  <a:pt x="433311" y="1452156"/>
                </a:lnTo>
                <a:lnTo>
                  <a:pt x="394563" y="1468501"/>
                </a:lnTo>
                <a:lnTo>
                  <a:pt x="361734" y="1493862"/>
                </a:lnTo>
                <a:lnTo>
                  <a:pt x="336384" y="1526692"/>
                </a:lnTo>
                <a:lnTo>
                  <a:pt x="320027" y="1565427"/>
                </a:lnTo>
                <a:lnTo>
                  <a:pt x="314236" y="1608556"/>
                </a:lnTo>
                <a:lnTo>
                  <a:pt x="320027" y="1651673"/>
                </a:lnTo>
                <a:lnTo>
                  <a:pt x="336384" y="1690420"/>
                </a:lnTo>
                <a:lnTo>
                  <a:pt x="361734" y="1723237"/>
                </a:lnTo>
                <a:lnTo>
                  <a:pt x="394563" y="1748599"/>
                </a:lnTo>
                <a:lnTo>
                  <a:pt x="433311" y="1764957"/>
                </a:lnTo>
                <a:lnTo>
                  <a:pt x="476427" y="1770748"/>
                </a:lnTo>
                <a:lnTo>
                  <a:pt x="519544" y="1764957"/>
                </a:lnTo>
                <a:lnTo>
                  <a:pt x="558292" y="1748599"/>
                </a:lnTo>
                <a:lnTo>
                  <a:pt x="591121" y="1723237"/>
                </a:lnTo>
                <a:lnTo>
                  <a:pt x="616483" y="1690420"/>
                </a:lnTo>
                <a:lnTo>
                  <a:pt x="632828" y="1651673"/>
                </a:lnTo>
                <a:lnTo>
                  <a:pt x="638632" y="1608556"/>
                </a:lnTo>
                <a:lnTo>
                  <a:pt x="632828" y="1565427"/>
                </a:lnTo>
                <a:lnTo>
                  <a:pt x="616483" y="1526692"/>
                </a:lnTo>
                <a:lnTo>
                  <a:pt x="596938" y="1501406"/>
                </a:lnTo>
                <a:lnTo>
                  <a:pt x="599782" y="1503591"/>
                </a:lnTo>
                <a:lnTo>
                  <a:pt x="638530" y="1519948"/>
                </a:lnTo>
                <a:lnTo>
                  <a:pt x="681647" y="1525739"/>
                </a:lnTo>
                <a:lnTo>
                  <a:pt x="724763" y="1519948"/>
                </a:lnTo>
                <a:lnTo>
                  <a:pt x="763511" y="1503591"/>
                </a:lnTo>
                <a:lnTo>
                  <a:pt x="796328" y="1478229"/>
                </a:lnTo>
                <a:lnTo>
                  <a:pt x="821690" y="1445399"/>
                </a:lnTo>
                <a:lnTo>
                  <a:pt x="838047" y="1406664"/>
                </a:lnTo>
                <a:lnTo>
                  <a:pt x="843838" y="1363535"/>
                </a:lnTo>
                <a:close/>
              </a:path>
              <a:path w="2499360" h="2216150">
                <a:moveTo>
                  <a:pt x="895121" y="621804"/>
                </a:moveTo>
                <a:lnTo>
                  <a:pt x="889317" y="578688"/>
                </a:lnTo>
                <a:lnTo>
                  <a:pt x="872972" y="539940"/>
                </a:lnTo>
                <a:lnTo>
                  <a:pt x="847610" y="507111"/>
                </a:lnTo>
                <a:lnTo>
                  <a:pt x="814781" y="481749"/>
                </a:lnTo>
                <a:lnTo>
                  <a:pt x="776033" y="465404"/>
                </a:lnTo>
                <a:lnTo>
                  <a:pt x="732917" y="459600"/>
                </a:lnTo>
                <a:lnTo>
                  <a:pt x="689800" y="465404"/>
                </a:lnTo>
                <a:lnTo>
                  <a:pt x="651052" y="481749"/>
                </a:lnTo>
                <a:lnTo>
                  <a:pt x="618223" y="507111"/>
                </a:lnTo>
                <a:lnTo>
                  <a:pt x="592861" y="539940"/>
                </a:lnTo>
                <a:lnTo>
                  <a:pt x="576516" y="578688"/>
                </a:lnTo>
                <a:lnTo>
                  <a:pt x="570725" y="621804"/>
                </a:lnTo>
                <a:lnTo>
                  <a:pt x="576516" y="664921"/>
                </a:lnTo>
                <a:lnTo>
                  <a:pt x="592861" y="703668"/>
                </a:lnTo>
                <a:lnTo>
                  <a:pt x="618223" y="736498"/>
                </a:lnTo>
                <a:lnTo>
                  <a:pt x="651052" y="761860"/>
                </a:lnTo>
                <a:lnTo>
                  <a:pt x="689800" y="778205"/>
                </a:lnTo>
                <a:lnTo>
                  <a:pt x="732917" y="783996"/>
                </a:lnTo>
                <a:lnTo>
                  <a:pt x="776033" y="778205"/>
                </a:lnTo>
                <a:lnTo>
                  <a:pt x="814781" y="761860"/>
                </a:lnTo>
                <a:lnTo>
                  <a:pt x="847610" y="736498"/>
                </a:lnTo>
                <a:lnTo>
                  <a:pt x="872972" y="703668"/>
                </a:lnTo>
                <a:lnTo>
                  <a:pt x="889317" y="664921"/>
                </a:lnTo>
                <a:lnTo>
                  <a:pt x="895121" y="621804"/>
                </a:lnTo>
                <a:close/>
              </a:path>
              <a:path w="2499360" h="2216150">
                <a:moveTo>
                  <a:pt x="984364" y="1725803"/>
                </a:moveTo>
                <a:lnTo>
                  <a:pt x="978573" y="1682686"/>
                </a:lnTo>
                <a:lnTo>
                  <a:pt x="962228" y="1643938"/>
                </a:lnTo>
                <a:lnTo>
                  <a:pt x="936866" y="1611109"/>
                </a:lnTo>
                <a:lnTo>
                  <a:pt x="904036" y="1585747"/>
                </a:lnTo>
                <a:lnTo>
                  <a:pt x="865289" y="1569402"/>
                </a:lnTo>
                <a:lnTo>
                  <a:pt x="822172" y="1563598"/>
                </a:lnTo>
                <a:lnTo>
                  <a:pt x="779056" y="1569402"/>
                </a:lnTo>
                <a:lnTo>
                  <a:pt x="740308" y="1585747"/>
                </a:lnTo>
                <a:lnTo>
                  <a:pt x="707478" y="1611109"/>
                </a:lnTo>
                <a:lnTo>
                  <a:pt x="682117" y="1643938"/>
                </a:lnTo>
                <a:lnTo>
                  <a:pt x="665772" y="1682686"/>
                </a:lnTo>
                <a:lnTo>
                  <a:pt x="659980" y="1725803"/>
                </a:lnTo>
                <a:lnTo>
                  <a:pt x="665772" y="1768919"/>
                </a:lnTo>
                <a:lnTo>
                  <a:pt x="682117" y="1807667"/>
                </a:lnTo>
                <a:lnTo>
                  <a:pt x="707478" y="1840496"/>
                </a:lnTo>
                <a:lnTo>
                  <a:pt x="740308" y="1865858"/>
                </a:lnTo>
                <a:lnTo>
                  <a:pt x="779056" y="1882203"/>
                </a:lnTo>
                <a:lnTo>
                  <a:pt x="822172" y="1887994"/>
                </a:lnTo>
                <a:lnTo>
                  <a:pt x="865289" y="1882203"/>
                </a:lnTo>
                <a:lnTo>
                  <a:pt x="904036" y="1865858"/>
                </a:lnTo>
                <a:lnTo>
                  <a:pt x="936866" y="1840496"/>
                </a:lnTo>
                <a:lnTo>
                  <a:pt x="962228" y="1807667"/>
                </a:lnTo>
                <a:lnTo>
                  <a:pt x="978573" y="1768919"/>
                </a:lnTo>
                <a:lnTo>
                  <a:pt x="984364" y="1725803"/>
                </a:lnTo>
                <a:close/>
              </a:path>
              <a:path w="2499360" h="2216150">
                <a:moveTo>
                  <a:pt x="1015720" y="262991"/>
                </a:moveTo>
                <a:lnTo>
                  <a:pt x="1009929" y="219875"/>
                </a:lnTo>
                <a:lnTo>
                  <a:pt x="993584" y="181127"/>
                </a:lnTo>
                <a:lnTo>
                  <a:pt x="968222" y="148297"/>
                </a:lnTo>
                <a:lnTo>
                  <a:pt x="935393" y="122936"/>
                </a:lnTo>
                <a:lnTo>
                  <a:pt x="896645" y="106591"/>
                </a:lnTo>
                <a:lnTo>
                  <a:pt x="853528" y="100787"/>
                </a:lnTo>
                <a:lnTo>
                  <a:pt x="810412" y="106591"/>
                </a:lnTo>
                <a:lnTo>
                  <a:pt x="771664" y="122936"/>
                </a:lnTo>
                <a:lnTo>
                  <a:pt x="738835" y="148297"/>
                </a:lnTo>
                <a:lnTo>
                  <a:pt x="713473" y="181127"/>
                </a:lnTo>
                <a:lnTo>
                  <a:pt x="697128" y="219875"/>
                </a:lnTo>
                <a:lnTo>
                  <a:pt x="691337" y="262991"/>
                </a:lnTo>
                <a:lnTo>
                  <a:pt x="697128" y="306108"/>
                </a:lnTo>
                <a:lnTo>
                  <a:pt x="713473" y="344855"/>
                </a:lnTo>
                <a:lnTo>
                  <a:pt x="738835" y="377672"/>
                </a:lnTo>
                <a:lnTo>
                  <a:pt x="771664" y="403034"/>
                </a:lnTo>
                <a:lnTo>
                  <a:pt x="810412" y="419392"/>
                </a:lnTo>
                <a:lnTo>
                  <a:pt x="853528" y="425183"/>
                </a:lnTo>
                <a:lnTo>
                  <a:pt x="896645" y="419392"/>
                </a:lnTo>
                <a:lnTo>
                  <a:pt x="935393" y="403034"/>
                </a:lnTo>
                <a:lnTo>
                  <a:pt x="968222" y="377672"/>
                </a:lnTo>
                <a:lnTo>
                  <a:pt x="993584" y="344855"/>
                </a:lnTo>
                <a:lnTo>
                  <a:pt x="1009929" y="306108"/>
                </a:lnTo>
                <a:lnTo>
                  <a:pt x="1015720" y="262991"/>
                </a:lnTo>
                <a:close/>
              </a:path>
              <a:path w="2499360" h="2216150">
                <a:moveTo>
                  <a:pt x="1060526" y="994562"/>
                </a:moveTo>
                <a:lnTo>
                  <a:pt x="1054735" y="951445"/>
                </a:lnTo>
                <a:lnTo>
                  <a:pt x="1038390" y="912698"/>
                </a:lnTo>
                <a:lnTo>
                  <a:pt x="1013028" y="879881"/>
                </a:lnTo>
                <a:lnTo>
                  <a:pt x="980198" y="854519"/>
                </a:lnTo>
                <a:lnTo>
                  <a:pt x="941451" y="838161"/>
                </a:lnTo>
                <a:lnTo>
                  <a:pt x="898334" y="832370"/>
                </a:lnTo>
                <a:lnTo>
                  <a:pt x="855218" y="838161"/>
                </a:lnTo>
                <a:lnTo>
                  <a:pt x="816470" y="854519"/>
                </a:lnTo>
                <a:lnTo>
                  <a:pt x="783640" y="879881"/>
                </a:lnTo>
                <a:lnTo>
                  <a:pt x="758278" y="912698"/>
                </a:lnTo>
                <a:lnTo>
                  <a:pt x="741934" y="951445"/>
                </a:lnTo>
                <a:lnTo>
                  <a:pt x="736130" y="994562"/>
                </a:lnTo>
                <a:lnTo>
                  <a:pt x="741934" y="1037678"/>
                </a:lnTo>
                <a:lnTo>
                  <a:pt x="758278" y="1076426"/>
                </a:lnTo>
                <a:lnTo>
                  <a:pt x="783640" y="1109256"/>
                </a:lnTo>
                <a:lnTo>
                  <a:pt x="816470" y="1134618"/>
                </a:lnTo>
                <a:lnTo>
                  <a:pt x="855218" y="1150962"/>
                </a:lnTo>
                <a:lnTo>
                  <a:pt x="898334" y="1156766"/>
                </a:lnTo>
                <a:lnTo>
                  <a:pt x="941451" y="1150962"/>
                </a:lnTo>
                <a:lnTo>
                  <a:pt x="980198" y="1134618"/>
                </a:lnTo>
                <a:lnTo>
                  <a:pt x="1013028" y="1109256"/>
                </a:lnTo>
                <a:lnTo>
                  <a:pt x="1038390" y="1076426"/>
                </a:lnTo>
                <a:lnTo>
                  <a:pt x="1054735" y="1037678"/>
                </a:lnTo>
                <a:lnTo>
                  <a:pt x="1060526" y="994562"/>
                </a:lnTo>
                <a:close/>
              </a:path>
              <a:path w="2499360" h="2216150">
                <a:moveTo>
                  <a:pt x="1237500" y="2053844"/>
                </a:moveTo>
                <a:lnTo>
                  <a:pt x="1231709" y="2010714"/>
                </a:lnTo>
                <a:lnTo>
                  <a:pt x="1215351" y="1971979"/>
                </a:lnTo>
                <a:lnTo>
                  <a:pt x="1189990" y="1939150"/>
                </a:lnTo>
                <a:lnTo>
                  <a:pt x="1157173" y="1913788"/>
                </a:lnTo>
                <a:lnTo>
                  <a:pt x="1118425" y="1897430"/>
                </a:lnTo>
                <a:lnTo>
                  <a:pt x="1075309" y="1891639"/>
                </a:lnTo>
                <a:lnTo>
                  <a:pt x="1032192" y="1897430"/>
                </a:lnTo>
                <a:lnTo>
                  <a:pt x="993444" y="1913788"/>
                </a:lnTo>
                <a:lnTo>
                  <a:pt x="960615" y="1939150"/>
                </a:lnTo>
                <a:lnTo>
                  <a:pt x="935253" y="1971979"/>
                </a:lnTo>
                <a:lnTo>
                  <a:pt x="918908" y="2010714"/>
                </a:lnTo>
                <a:lnTo>
                  <a:pt x="913104" y="2053844"/>
                </a:lnTo>
                <a:lnTo>
                  <a:pt x="918908" y="2096960"/>
                </a:lnTo>
                <a:lnTo>
                  <a:pt x="935253" y="2135708"/>
                </a:lnTo>
                <a:lnTo>
                  <a:pt x="960615" y="2168525"/>
                </a:lnTo>
                <a:lnTo>
                  <a:pt x="993444" y="2193887"/>
                </a:lnTo>
                <a:lnTo>
                  <a:pt x="1032192" y="2210244"/>
                </a:lnTo>
                <a:lnTo>
                  <a:pt x="1075309" y="2216035"/>
                </a:lnTo>
                <a:lnTo>
                  <a:pt x="1118425" y="2210244"/>
                </a:lnTo>
                <a:lnTo>
                  <a:pt x="1157173" y="2193887"/>
                </a:lnTo>
                <a:lnTo>
                  <a:pt x="1189990" y="2168525"/>
                </a:lnTo>
                <a:lnTo>
                  <a:pt x="1215351" y="2135708"/>
                </a:lnTo>
                <a:lnTo>
                  <a:pt x="1231709" y="2096960"/>
                </a:lnTo>
                <a:lnTo>
                  <a:pt x="1237500" y="2053844"/>
                </a:lnTo>
                <a:close/>
              </a:path>
              <a:path w="2499360" h="2216150">
                <a:moveTo>
                  <a:pt x="1282153" y="508444"/>
                </a:moveTo>
                <a:lnTo>
                  <a:pt x="1276362" y="465328"/>
                </a:lnTo>
                <a:lnTo>
                  <a:pt x="1260017" y="426580"/>
                </a:lnTo>
                <a:lnTo>
                  <a:pt x="1234655" y="393763"/>
                </a:lnTo>
                <a:lnTo>
                  <a:pt x="1201826" y="368401"/>
                </a:lnTo>
                <a:lnTo>
                  <a:pt x="1163078" y="352044"/>
                </a:lnTo>
                <a:lnTo>
                  <a:pt x="1119962" y="346252"/>
                </a:lnTo>
                <a:lnTo>
                  <a:pt x="1076845" y="352044"/>
                </a:lnTo>
                <a:lnTo>
                  <a:pt x="1038098" y="368401"/>
                </a:lnTo>
                <a:lnTo>
                  <a:pt x="1005268" y="393763"/>
                </a:lnTo>
                <a:lnTo>
                  <a:pt x="979906" y="426580"/>
                </a:lnTo>
                <a:lnTo>
                  <a:pt x="963561" y="465328"/>
                </a:lnTo>
                <a:lnTo>
                  <a:pt x="957757" y="508444"/>
                </a:lnTo>
                <a:lnTo>
                  <a:pt x="963561" y="551573"/>
                </a:lnTo>
                <a:lnTo>
                  <a:pt x="979906" y="590308"/>
                </a:lnTo>
                <a:lnTo>
                  <a:pt x="1005268" y="623138"/>
                </a:lnTo>
                <a:lnTo>
                  <a:pt x="1038098" y="648500"/>
                </a:lnTo>
                <a:lnTo>
                  <a:pt x="1076845" y="664845"/>
                </a:lnTo>
                <a:lnTo>
                  <a:pt x="1119962" y="670648"/>
                </a:lnTo>
                <a:lnTo>
                  <a:pt x="1163078" y="664845"/>
                </a:lnTo>
                <a:lnTo>
                  <a:pt x="1201826" y="648500"/>
                </a:lnTo>
                <a:lnTo>
                  <a:pt x="1234655" y="623138"/>
                </a:lnTo>
                <a:lnTo>
                  <a:pt x="1260017" y="590308"/>
                </a:lnTo>
                <a:lnTo>
                  <a:pt x="1276362" y="551573"/>
                </a:lnTo>
                <a:lnTo>
                  <a:pt x="1282153" y="508444"/>
                </a:lnTo>
                <a:close/>
              </a:path>
              <a:path w="2499360" h="2216150">
                <a:moveTo>
                  <a:pt x="1309319" y="1303832"/>
                </a:moveTo>
                <a:lnTo>
                  <a:pt x="1303528" y="1260703"/>
                </a:lnTo>
                <a:lnTo>
                  <a:pt x="1287183" y="1221968"/>
                </a:lnTo>
                <a:lnTo>
                  <a:pt x="1261821" y="1189139"/>
                </a:lnTo>
                <a:lnTo>
                  <a:pt x="1228991" y="1163777"/>
                </a:lnTo>
                <a:lnTo>
                  <a:pt x="1190244" y="1147419"/>
                </a:lnTo>
                <a:lnTo>
                  <a:pt x="1147127" y="1141628"/>
                </a:lnTo>
                <a:lnTo>
                  <a:pt x="1104011" y="1147419"/>
                </a:lnTo>
                <a:lnTo>
                  <a:pt x="1065263" y="1163777"/>
                </a:lnTo>
                <a:lnTo>
                  <a:pt x="1032433" y="1189139"/>
                </a:lnTo>
                <a:lnTo>
                  <a:pt x="1007071" y="1221968"/>
                </a:lnTo>
                <a:lnTo>
                  <a:pt x="990727" y="1260703"/>
                </a:lnTo>
                <a:lnTo>
                  <a:pt x="984935" y="1303832"/>
                </a:lnTo>
                <a:lnTo>
                  <a:pt x="990727" y="1346949"/>
                </a:lnTo>
                <a:lnTo>
                  <a:pt x="1007071" y="1385697"/>
                </a:lnTo>
                <a:lnTo>
                  <a:pt x="1032433" y="1418513"/>
                </a:lnTo>
                <a:lnTo>
                  <a:pt x="1065263" y="1443875"/>
                </a:lnTo>
                <a:lnTo>
                  <a:pt x="1104011" y="1460233"/>
                </a:lnTo>
                <a:lnTo>
                  <a:pt x="1147127" y="1466024"/>
                </a:lnTo>
                <a:lnTo>
                  <a:pt x="1190244" y="1460233"/>
                </a:lnTo>
                <a:lnTo>
                  <a:pt x="1228991" y="1443875"/>
                </a:lnTo>
                <a:lnTo>
                  <a:pt x="1261821" y="1418513"/>
                </a:lnTo>
                <a:lnTo>
                  <a:pt x="1287183" y="1385697"/>
                </a:lnTo>
                <a:lnTo>
                  <a:pt x="1303528" y="1346949"/>
                </a:lnTo>
                <a:lnTo>
                  <a:pt x="1309319" y="1303832"/>
                </a:lnTo>
                <a:close/>
              </a:path>
              <a:path w="2499360" h="2216150">
                <a:moveTo>
                  <a:pt x="1317802" y="1635950"/>
                </a:moveTo>
                <a:lnTo>
                  <a:pt x="1312011" y="1592834"/>
                </a:lnTo>
                <a:lnTo>
                  <a:pt x="1295654" y="1554086"/>
                </a:lnTo>
                <a:lnTo>
                  <a:pt x="1270292" y="1521256"/>
                </a:lnTo>
                <a:lnTo>
                  <a:pt x="1237462" y="1495894"/>
                </a:lnTo>
                <a:lnTo>
                  <a:pt x="1198727" y="1479550"/>
                </a:lnTo>
                <a:lnTo>
                  <a:pt x="1155598" y="1473758"/>
                </a:lnTo>
                <a:lnTo>
                  <a:pt x="1112481" y="1479550"/>
                </a:lnTo>
                <a:lnTo>
                  <a:pt x="1073734" y="1495894"/>
                </a:lnTo>
                <a:lnTo>
                  <a:pt x="1040917" y="1521256"/>
                </a:lnTo>
                <a:lnTo>
                  <a:pt x="1015555" y="1554086"/>
                </a:lnTo>
                <a:lnTo>
                  <a:pt x="999197" y="1592834"/>
                </a:lnTo>
                <a:lnTo>
                  <a:pt x="993406" y="1635950"/>
                </a:lnTo>
                <a:lnTo>
                  <a:pt x="999197" y="1679067"/>
                </a:lnTo>
                <a:lnTo>
                  <a:pt x="1015555" y="1717814"/>
                </a:lnTo>
                <a:lnTo>
                  <a:pt x="1040917" y="1750644"/>
                </a:lnTo>
                <a:lnTo>
                  <a:pt x="1073734" y="1776006"/>
                </a:lnTo>
                <a:lnTo>
                  <a:pt x="1112481" y="1792351"/>
                </a:lnTo>
                <a:lnTo>
                  <a:pt x="1155598" y="1798142"/>
                </a:lnTo>
                <a:lnTo>
                  <a:pt x="1198727" y="1792351"/>
                </a:lnTo>
                <a:lnTo>
                  <a:pt x="1237462" y="1776006"/>
                </a:lnTo>
                <a:lnTo>
                  <a:pt x="1270292" y="1750644"/>
                </a:lnTo>
                <a:lnTo>
                  <a:pt x="1295654" y="1717814"/>
                </a:lnTo>
                <a:lnTo>
                  <a:pt x="1312011" y="1679067"/>
                </a:lnTo>
                <a:lnTo>
                  <a:pt x="1317802" y="1635950"/>
                </a:lnTo>
                <a:close/>
              </a:path>
              <a:path w="2499360" h="2216150">
                <a:moveTo>
                  <a:pt x="1390929" y="861288"/>
                </a:moveTo>
                <a:lnTo>
                  <a:pt x="1385138" y="818172"/>
                </a:lnTo>
                <a:lnTo>
                  <a:pt x="1368780" y="779424"/>
                </a:lnTo>
                <a:lnTo>
                  <a:pt x="1343418" y="746594"/>
                </a:lnTo>
                <a:lnTo>
                  <a:pt x="1310601" y="721233"/>
                </a:lnTo>
                <a:lnTo>
                  <a:pt x="1271854" y="704888"/>
                </a:lnTo>
                <a:lnTo>
                  <a:pt x="1228737" y="699096"/>
                </a:lnTo>
                <a:lnTo>
                  <a:pt x="1185608" y="704888"/>
                </a:lnTo>
                <a:lnTo>
                  <a:pt x="1146873" y="721233"/>
                </a:lnTo>
                <a:lnTo>
                  <a:pt x="1114044" y="746594"/>
                </a:lnTo>
                <a:lnTo>
                  <a:pt x="1088682" y="779424"/>
                </a:lnTo>
                <a:lnTo>
                  <a:pt x="1072324" y="818172"/>
                </a:lnTo>
                <a:lnTo>
                  <a:pt x="1066533" y="861288"/>
                </a:lnTo>
                <a:lnTo>
                  <a:pt x="1072324" y="904405"/>
                </a:lnTo>
                <a:lnTo>
                  <a:pt x="1088682" y="943152"/>
                </a:lnTo>
                <a:lnTo>
                  <a:pt x="1114044" y="975982"/>
                </a:lnTo>
                <a:lnTo>
                  <a:pt x="1146873" y="1001344"/>
                </a:lnTo>
                <a:lnTo>
                  <a:pt x="1185608" y="1017689"/>
                </a:lnTo>
                <a:lnTo>
                  <a:pt x="1228737" y="1023480"/>
                </a:lnTo>
                <a:lnTo>
                  <a:pt x="1271854" y="1017689"/>
                </a:lnTo>
                <a:lnTo>
                  <a:pt x="1310601" y="1001344"/>
                </a:lnTo>
                <a:lnTo>
                  <a:pt x="1343418" y="975982"/>
                </a:lnTo>
                <a:lnTo>
                  <a:pt x="1368780" y="943152"/>
                </a:lnTo>
                <a:lnTo>
                  <a:pt x="1385138" y="904405"/>
                </a:lnTo>
                <a:lnTo>
                  <a:pt x="1390929" y="861288"/>
                </a:lnTo>
                <a:close/>
              </a:path>
              <a:path w="2499360" h="2216150">
                <a:moveTo>
                  <a:pt x="1403057" y="162191"/>
                </a:moveTo>
                <a:lnTo>
                  <a:pt x="1397266" y="119075"/>
                </a:lnTo>
                <a:lnTo>
                  <a:pt x="1380909" y="80327"/>
                </a:lnTo>
                <a:lnTo>
                  <a:pt x="1355547" y="47498"/>
                </a:lnTo>
                <a:lnTo>
                  <a:pt x="1322717" y="22136"/>
                </a:lnTo>
                <a:lnTo>
                  <a:pt x="1283982" y="5791"/>
                </a:lnTo>
                <a:lnTo>
                  <a:pt x="1240853" y="0"/>
                </a:lnTo>
                <a:lnTo>
                  <a:pt x="1197737" y="5791"/>
                </a:lnTo>
                <a:lnTo>
                  <a:pt x="1158989" y="22136"/>
                </a:lnTo>
                <a:lnTo>
                  <a:pt x="1126172" y="47498"/>
                </a:lnTo>
                <a:lnTo>
                  <a:pt x="1100810" y="80327"/>
                </a:lnTo>
                <a:lnTo>
                  <a:pt x="1084453" y="119075"/>
                </a:lnTo>
                <a:lnTo>
                  <a:pt x="1078661" y="162191"/>
                </a:lnTo>
                <a:lnTo>
                  <a:pt x="1084453" y="205308"/>
                </a:lnTo>
                <a:lnTo>
                  <a:pt x="1100810" y="244055"/>
                </a:lnTo>
                <a:lnTo>
                  <a:pt x="1126172" y="276885"/>
                </a:lnTo>
                <a:lnTo>
                  <a:pt x="1158989" y="302247"/>
                </a:lnTo>
                <a:lnTo>
                  <a:pt x="1197737" y="318592"/>
                </a:lnTo>
                <a:lnTo>
                  <a:pt x="1240853" y="324383"/>
                </a:lnTo>
                <a:lnTo>
                  <a:pt x="1283982" y="318592"/>
                </a:lnTo>
                <a:lnTo>
                  <a:pt x="1322717" y="302247"/>
                </a:lnTo>
                <a:lnTo>
                  <a:pt x="1355547" y="276885"/>
                </a:lnTo>
                <a:lnTo>
                  <a:pt x="1380909" y="244055"/>
                </a:lnTo>
                <a:lnTo>
                  <a:pt x="1397266" y="205308"/>
                </a:lnTo>
                <a:lnTo>
                  <a:pt x="1403057" y="162191"/>
                </a:lnTo>
                <a:close/>
              </a:path>
              <a:path w="2499360" h="2216150">
                <a:moveTo>
                  <a:pt x="1570939" y="1923592"/>
                </a:moveTo>
                <a:lnTo>
                  <a:pt x="1565135" y="1880476"/>
                </a:lnTo>
                <a:lnTo>
                  <a:pt x="1548790" y="1841741"/>
                </a:lnTo>
                <a:lnTo>
                  <a:pt x="1523428" y="1808911"/>
                </a:lnTo>
                <a:lnTo>
                  <a:pt x="1490599" y="1783549"/>
                </a:lnTo>
                <a:lnTo>
                  <a:pt x="1451851" y="1767192"/>
                </a:lnTo>
                <a:lnTo>
                  <a:pt x="1408734" y="1761401"/>
                </a:lnTo>
                <a:lnTo>
                  <a:pt x="1365618" y="1767192"/>
                </a:lnTo>
                <a:lnTo>
                  <a:pt x="1326870" y="1783549"/>
                </a:lnTo>
                <a:lnTo>
                  <a:pt x="1294041" y="1808911"/>
                </a:lnTo>
                <a:lnTo>
                  <a:pt x="1268679" y="1841741"/>
                </a:lnTo>
                <a:lnTo>
                  <a:pt x="1252334" y="1880476"/>
                </a:lnTo>
                <a:lnTo>
                  <a:pt x="1246543" y="1923592"/>
                </a:lnTo>
                <a:lnTo>
                  <a:pt x="1252334" y="1966722"/>
                </a:lnTo>
                <a:lnTo>
                  <a:pt x="1268679" y="2005457"/>
                </a:lnTo>
                <a:lnTo>
                  <a:pt x="1294041" y="2038286"/>
                </a:lnTo>
                <a:lnTo>
                  <a:pt x="1326870" y="2063648"/>
                </a:lnTo>
                <a:lnTo>
                  <a:pt x="1365618" y="2080006"/>
                </a:lnTo>
                <a:lnTo>
                  <a:pt x="1408734" y="2085797"/>
                </a:lnTo>
                <a:lnTo>
                  <a:pt x="1451851" y="2080006"/>
                </a:lnTo>
                <a:lnTo>
                  <a:pt x="1490599" y="2063648"/>
                </a:lnTo>
                <a:lnTo>
                  <a:pt x="1523428" y="2038286"/>
                </a:lnTo>
                <a:lnTo>
                  <a:pt x="1548790" y="2005457"/>
                </a:lnTo>
                <a:lnTo>
                  <a:pt x="1565135" y="1966722"/>
                </a:lnTo>
                <a:lnTo>
                  <a:pt x="1570939" y="1923592"/>
                </a:lnTo>
                <a:close/>
              </a:path>
              <a:path w="2499360" h="2216150">
                <a:moveTo>
                  <a:pt x="1633372" y="513956"/>
                </a:moveTo>
                <a:lnTo>
                  <a:pt x="1627568" y="470839"/>
                </a:lnTo>
                <a:lnTo>
                  <a:pt x="1611223" y="432104"/>
                </a:lnTo>
                <a:lnTo>
                  <a:pt x="1585861" y="399275"/>
                </a:lnTo>
                <a:lnTo>
                  <a:pt x="1553032" y="373913"/>
                </a:lnTo>
                <a:lnTo>
                  <a:pt x="1514284" y="357555"/>
                </a:lnTo>
                <a:lnTo>
                  <a:pt x="1471168" y="351764"/>
                </a:lnTo>
                <a:lnTo>
                  <a:pt x="1428051" y="357555"/>
                </a:lnTo>
                <a:lnTo>
                  <a:pt x="1389303" y="373913"/>
                </a:lnTo>
                <a:lnTo>
                  <a:pt x="1356474" y="399275"/>
                </a:lnTo>
                <a:lnTo>
                  <a:pt x="1331112" y="432104"/>
                </a:lnTo>
                <a:lnTo>
                  <a:pt x="1314767" y="470839"/>
                </a:lnTo>
                <a:lnTo>
                  <a:pt x="1308976" y="513956"/>
                </a:lnTo>
                <a:lnTo>
                  <a:pt x="1314767" y="557085"/>
                </a:lnTo>
                <a:lnTo>
                  <a:pt x="1331112" y="595820"/>
                </a:lnTo>
                <a:lnTo>
                  <a:pt x="1356474" y="628650"/>
                </a:lnTo>
                <a:lnTo>
                  <a:pt x="1389303" y="654011"/>
                </a:lnTo>
                <a:lnTo>
                  <a:pt x="1428051" y="670369"/>
                </a:lnTo>
                <a:lnTo>
                  <a:pt x="1471168" y="676160"/>
                </a:lnTo>
                <a:lnTo>
                  <a:pt x="1514284" y="670369"/>
                </a:lnTo>
                <a:lnTo>
                  <a:pt x="1553032" y="654011"/>
                </a:lnTo>
                <a:lnTo>
                  <a:pt x="1585861" y="628650"/>
                </a:lnTo>
                <a:lnTo>
                  <a:pt x="1611223" y="595820"/>
                </a:lnTo>
                <a:lnTo>
                  <a:pt x="1627568" y="557085"/>
                </a:lnTo>
                <a:lnTo>
                  <a:pt x="1633372" y="513956"/>
                </a:lnTo>
                <a:close/>
              </a:path>
              <a:path w="2499360" h="2216150">
                <a:moveTo>
                  <a:pt x="1691932" y="1229626"/>
                </a:moveTo>
                <a:lnTo>
                  <a:pt x="1686140" y="1186510"/>
                </a:lnTo>
                <a:lnTo>
                  <a:pt x="1669796" y="1147762"/>
                </a:lnTo>
                <a:lnTo>
                  <a:pt x="1644434" y="1114933"/>
                </a:lnTo>
                <a:lnTo>
                  <a:pt x="1611604" y="1089571"/>
                </a:lnTo>
                <a:lnTo>
                  <a:pt x="1572856" y="1073226"/>
                </a:lnTo>
                <a:lnTo>
                  <a:pt x="1529740" y="1067435"/>
                </a:lnTo>
                <a:lnTo>
                  <a:pt x="1486623" y="1073226"/>
                </a:lnTo>
                <a:lnTo>
                  <a:pt x="1447876" y="1089571"/>
                </a:lnTo>
                <a:lnTo>
                  <a:pt x="1415046" y="1114933"/>
                </a:lnTo>
                <a:lnTo>
                  <a:pt x="1389684" y="1147762"/>
                </a:lnTo>
                <a:lnTo>
                  <a:pt x="1373339" y="1186510"/>
                </a:lnTo>
                <a:lnTo>
                  <a:pt x="1367548" y="1229626"/>
                </a:lnTo>
                <a:lnTo>
                  <a:pt x="1373339" y="1272743"/>
                </a:lnTo>
                <a:lnTo>
                  <a:pt x="1389684" y="1311490"/>
                </a:lnTo>
                <a:lnTo>
                  <a:pt x="1415046" y="1344320"/>
                </a:lnTo>
                <a:lnTo>
                  <a:pt x="1447876" y="1369682"/>
                </a:lnTo>
                <a:lnTo>
                  <a:pt x="1486623" y="1386027"/>
                </a:lnTo>
                <a:lnTo>
                  <a:pt x="1529740" y="1391818"/>
                </a:lnTo>
                <a:lnTo>
                  <a:pt x="1572856" y="1386027"/>
                </a:lnTo>
                <a:lnTo>
                  <a:pt x="1611604" y="1369682"/>
                </a:lnTo>
                <a:lnTo>
                  <a:pt x="1644434" y="1344320"/>
                </a:lnTo>
                <a:lnTo>
                  <a:pt x="1669796" y="1311490"/>
                </a:lnTo>
                <a:lnTo>
                  <a:pt x="1686140" y="1272743"/>
                </a:lnTo>
                <a:lnTo>
                  <a:pt x="1691932" y="1229626"/>
                </a:lnTo>
                <a:close/>
              </a:path>
              <a:path w="2499360" h="2216150">
                <a:moveTo>
                  <a:pt x="1746224" y="1619173"/>
                </a:moveTo>
                <a:lnTo>
                  <a:pt x="1740420" y="1576057"/>
                </a:lnTo>
                <a:lnTo>
                  <a:pt x="1724075" y="1537309"/>
                </a:lnTo>
                <a:lnTo>
                  <a:pt x="1698713" y="1504480"/>
                </a:lnTo>
                <a:lnTo>
                  <a:pt x="1665884" y="1479118"/>
                </a:lnTo>
                <a:lnTo>
                  <a:pt x="1627136" y="1462773"/>
                </a:lnTo>
                <a:lnTo>
                  <a:pt x="1584020" y="1456982"/>
                </a:lnTo>
                <a:lnTo>
                  <a:pt x="1540903" y="1462773"/>
                </a:lnTo>
                <a:lnTo>
                  <a:pt x="1502156" y="1479118"/>
                </a:lnTo>
                <a:lnTo>
                  <a:pt x="1469326" y="1504480"/>
                </a:lnTo>
                <a:lnTo>
                  <a:pt x="1443964" y="1537309"/>
                </a:lnTo>
                <a:lnTo>
                  <a:pt x="1427619" y="1576057"/>
                </a:lnTo>
                <a:lnTo>
                  <a:pt x="1421828" y="1619173"/>
                </a:lnTo>
                <a:lnTo>
                  <a:pt x="1427619" y="1662290"/>
                </a:lnTo>
                <a:lnTo>
                  <a:pt x="1443964" y="1701038"/>
                </a:lnTo>
                <a:lnTo>
                  <a:pt x="1469326" y="1733867"/>
                </a:lnTo>
                <a:lnTo>
                  <a:pt x="1502156" y="1759229"/>
                </a:lnTo>
                <a:lnTo>
                  <a:pt x="1540903" y="1775574"/>
                </a:lnTo>
                <a:lnTo>
                  <a:pt x="1584020" y="1781365"/>
                </a:lnTo>
                <a:lnTo>
                  <a:pt x="1627136" y="1775574"/>
                </a:lnTo>
                <a:lnTo>
                  <a:pt x="1665884" y="1759229"/>
                </a:lnTo>
                <a:lnTo>
                  <a:pt x="1698713" y="1733867"/>
                </a:lnTo>
                <a:lnTo>
                  <a:pt x="1724075" y="1701038"/>
                </a:lnTo>
                <a:lnTo>
                  <a:pt x="1740420" y="1662290"/>
                </a:lnTo>
                <a:lnTo>
                  <a:pt x="1746224" y="1619173"/>
                </a:lnTo>
                <a:close/>
              </a:path>
              <a:path w="2499360" h="2216150">
                <a:moveTo>
                  <a:pt x="1795564" y="869416"/>
                </a:moveTo>
                <a:lnTo>
                  <a:pt x="1789772" y="826300"/>
                </a:lnTo>
                <a:lnTo>
                  <a:pt x="1773415" y="787552"/>
                </a:lnTo>
                <a:lnTo>
                  <a:pt x="1748053" y="754735"/>
                </a:lnTo>
                <a:lnTo>
                  <a:pt x="1715236" y="729373"/>
                </a:lnTo>
                <a:lnTo>
                  <a:pt x="1676488" y="713016"/>
                </a:lnTo>
                <a:lnTo>
                  <a:pt x="1633372" y="707224"/>
                </a:lnTo>
                <a:lnTo>
                  <a:pt x="1590243" y="713016"/>
                </a:lnTo>
                <a:lnTo>
                  <a:pt x="1551508" y="729373"/>
                </a:lnTo>
                <a:lnTo>
                  <a:pt x="1518678" y="754735"/>
                </a:lnTo>
                <a:lnTo>
                  <a:pt x="1493316" y="787552"/>
                </a:lnTo>
                <a:lnTo>
                  <a:pt x="1476959" y="826300"/>
                </a:lnTo>
                <a:lnTo>
                  <a:pt x="1471168" y="869416"/>
                </a:lnTo>
                <a:lnTo>
                  <a:pt x="1476959" y="912545"/>
                </a:lnTo>
                <a:lnTo>
                  <a:pt x="1493316" y="951280"/>
                </a:lnTo>
                <a:lnTo>
                  <a:pt x="1518678" y="984110"/>
                </a:lnTo>
                <a:lnTo>
                  <a:pt x="1551508" y="1009472"/>
                </a:lnTo>
                <a:lnTo>
                  <a:pt x="1590243" y="1025829"/>
                </a:lnTo>
                <a:lnTo>
                  <a:pt x="1633372" y="1031621"/>
                </a:lnTo>
                <a:lnTo>
                  <a:pt x="1676488" y="1025829"/>
                </a:lnTo>
                <a:lnTo>
                  <a:pt x="1715236" y="1009472"/>
                </a:lnTo>
                <a:lnTo>
                  <a:pt x="1748053" y="984110"/>
                </a:lnTo>
                <a:lnTo>
                  <a:pt x="1773415" y="951280"/>
                </a:lnTo>
                <a:lnTo>
                  <a:pt x="1789772" y="912545"/>
                </a:lnTo>
                <a:lnTo>
                  <a:pt x="1795564" y="869416"/>
                </a:lnTo>
                <a:close/>
              </a:path>
              <a:path w="2499360" h="2216150">
                <a:moveTo>
                  <a:pt x="2072970" y="1408074"/>
                </a:moveTo>
                <a:lnTo>
                  <a:pt x="2067179" y="1364957"/>
                </a:lnTo>
                <a:lnTo>
                  <a:pt x="2050821" y="1326210"/>
                </a:lnTo>
                <a:lnTo>
                  <a:pt x="2025459" y="1293380"/>
                </a:lnTo>
                <a:lnTo>
                  <a:pt x="1992642" y="1268018"/>
                </a:lnTo>
                <a:lnTo>
                  <a:pt x="1953895" y="1251673"/>
                </a:lnTo>
                <a:lnTo>
                  <a:pt x="1910778" y="1245870"/>
                </a:lnTo>
                <a:lnTo>
                  <a:pt x="1867662" y="1251673"/>
                </a:lnTo>
                <a:lnTo>
                  <a:pt x="1828914" y="1268018"/>
                </a:lnTo>
                <a:lnTo>
                  <a:pt x="1796084" y="1293380"/>
                </a:lnTo>
                <a:lnTo>
                  <a:pt x="1770722" y="1326210"/>
                </a:lnTo>
                <a:lnTo>
                  <a:pt x="1754378" y="1364957"/>
                </a:lnTo>
                <a:lnTo>
                  <a:pt x="1748574" y="1408074"/>
                </a:lnTo>
                <a:lnTo>
                  <a:pt x="1754378" y="1451190"/>
                </a:lnTo>
                <a:lnTo>
                  <a:pt x="1770722" y="1489938"/>
                </a:lnTo>
                <a:lnTo>
                  <a:pt x="1796084" y="1522768"/>
                </a:lnTo>
                <a:lnTo>
                  <a:pt x="1828914" y="1548130"/>
                </a:lnTo>
                <a:lnTo>
                  <a:pt x="1867662" y="1564474"/>
                </a:lnTo>
                <a:lnTo>
                  <a:pt x="1910778" y="1570266"/>
                </a:lnTo>
                <a:lnTo>
                  <a:pt x="1953895" y="1564474"/>
                </a:lnTo>
                <a:lnTo>
                  <a:pt x="1992642" y="1548130"/>
                </a:lnTo>
                <a:lnTo>
                  <a:pt x="2025459" y="1522768"/>
                </a:lnTo>
                <a:lnTo>
                  <a:pt x="2050821" y="1489938"/>
                </a:lnTo>
                <a:lnTo>
                  <a:pt x="2067179" y="1451190"/>
                </a:lnTo>
                <a:lnTo>
                  <a:pt x="2072970" y="1408074"/>
                </a:lnTo>
                <a:close/>
              </a:path>
              <a:path w="2499360" h="2216150">
                <a:moveTo>
                  <a:pt x="2096350" y="1081481"/>
                </a:moveTo>
                <a:lnTo>
                  <a:pt x="2090559" y="1038364"/>
                </a:lnTo>
                <a:lnTo>
                  <a:pt x="2074214" y="999617"/>
                </a:lnTo>
                <a:lnTo>
                  <a:pt x="2048852" y="966787"/>
                </a:lnTo>
                <a:lnTo>
                  <a:pt x="2016023" y="941425"/>
                </a:lnTo>
                <a:lnTo>
                  <a:pt x="1977275" y="925080"/>
                </a:lnTo>
                <a:lnTo>
                  <a:pt x="1934159" y="919289"/>
                </a:lnTo>
                <a:lnTo>
                  <a:pt x="1891042" y="925080"/>
                </a:lnTo>
                <a:lnTo>
                  <a:pt x="1852295" y="941425"/>
                </a:lnTo>
                <a:lnTo>
                  <a:pt x="1819465" y="966787"/>
                </a:lnTo>
                <a:lnTo>
                  <a:pt x="1794103" y="999617"/>
                </a:lnTo>
                <a:lnTo>
                  <a:pt x="1777758" y="1038364"/>
                </a:lnTo>
                <a:lnTo>
                  <a:pt x="1771967" y="1081481"/>
                </a:lnTo>
                <a:lnTo>
                  <a:pt x="1777758" y="1124597"/>
                </a:lnTo>
                <a:lnTo>
                  <a:pt x="1794103" y="1163345"/>
                </a:lnTo>
                <a:lnTo>
                  <a:pt x="1819465" y="1196174"/>
                </a:lnTo>
                <a:lnTo>
                  <a:pt x="1852295" y="1221536"/>
                </a:lnTo>
                <a:lnTo>
                  <a:pt x="1891042" y="1237881"/>
                </a:lnTo>
                <a:lnTo>
                  <a:pt x="1934159" y="1243672"/>
                </a:lnTo>
                <a:lnTo>
                  <a:pt x="1977275" y="1237881"/>
                </a:lnTo>
                <a:lnTo>
                  <a:pt x="2016023" y="1221536"/>
                </a:lnTo>
                <a:lnTo>
                  <a:pt x="2048852" y="1196174"/>
                </a:lnTo>
                <a:lnTo>
                  <a:pt x="2074214" y="1163345"/>
                </a:lnTo>
                <a:lnTo>
                  <a:pt x="2090559" y="1124597"/>
                </a:lnTo>
                <a:lnTo>
                  <a:pt x="2096350" y="1081481"/>
                </a:lnTo>
                <a:close/>
              </a:path>
              <a:path w="2499360" h="2216150">
                <a:moveTo>
                  <a:pt x="2156637" y="1771116"/>
                </a:moveTo>
                <a:lnTo>
                  <a:pt x="2150846" y="1728000"/>
                </a:lnTo>
                <a:lnTo>
                  <a:pt x="2134501" y="1689252"/>
                </a:lnTo>
                <a:lnTo>
                  <a:pt x="2109139" y="1656422"/>
                </a:lnTo>
                <a:lnTo>
                  <a:pt x="2076310" y="1631061"/>
                </a:lnTo>
                <a:lnTo>
                  <a:pt x="2037562" y="1614716"/>
                </a:lnTo>
                <a:lnTo>
                  <a:pt x="1994446" y="1608924"/>
                </a:lnTo>
                <a:lnTo>
                  <a:pt x="1951329" y="1614716"/>
                </a:lnTo>
                <a:lnTo>
                  <a:pt x="1912581" y="1631061"/>
                </a:lnTo>
                <a:lnTo>
                  <a:pt x="1879752" y="1656422"/>
                </a:lnTo>
                <a:lnTo>
                  <a:pt x="1854390" y="1689252"/>
                </a:lnTo>
                <a:lnTo>
                  <a:pt x="1838045" y="1728000"/>
                </a:lnTo>
                <a:lnTo>
                  <a:pt x="1832254" y="1771116"/>
                </a:lnTo>
                <a:lnTo>
                  <a:pt x="1838045" y="1814233"/>
                </a:lnTo>
                <a:lnTo>
                  <a:pt x="1853565" y="1851037"/>
                </a:lnTo>
                <a:lnTo>
                  <a:pt x="1820024" y="1846529"/>
                </a:lnTo>
                <a:lnTo>
                  <a:pt x="1776907" y="1852320"/>
                </a:lnTo>
                <a:lnTo>
                  <a:pt x="1738160" y="1868665"/>
                </a:lnTo>
                <a:lnTo>
                  <a:pt x="1705330" y="1894027"/>
                </a:lnTo>
                <a:lnTo>
                  <a:pt x="1679968" y="1926856"/>
                </a:lnTo>
                <a:lnTo>
                  <a:pt x="1663623" y="1965604"/>
                </a:lnTo>
                <a:lnTo>
                  <a:pt x="1657819" y="2008720"/>
                </a:lnTo>
                <a:lnTo>
                  <a:pt x="1663623" y="2051837"/>
                </a:lnTo>
                <a:lnTo>
                  <a:pt x="1679968" y="2090585"/>
                </a:lnTo>
                <a:lnTo>
                  <a:pt x="1705330" y="2123414"/>
                </a:lnTo>
                <a:lnTo>
                  <a:pt x="1738160" y="2148776"/>
                </a:lnTo>
                <a:lnTo>
                  <a:pt x="1776907" y="2165121"/>
                </a:lnTo>
                <a:lnTo>
                  <a:pt x="1820024" y="2170925"/>
                </a:lnTo>
                <a:lnTo>
                  <a:pt x="1863140" y="2165121"/>
                </a:lnTo>
                <a:lnTo>
                  <a:pt x="1901888" y="2148776"/>
                </a:lnTo>
                <a:lnTo>
                  <a:pt x="1934705" y="2123414"/>
                </a:lnTo>
                <a:lnTo>
                  <a:pt x="1960067" y="2090585"/>
                </a:lnTo>
                <a:lnTo>
                  <a:pt x="1976424" y="2051837"/>
                </a:lnTo>
                <a:lnTo>
                  <a:pt x="1982216" y="2008720"/>
                </a:lnTo>
                <a:lnTo>
                  <a:pt x="1976424" y="1965604"/>
                </a:lnTo>
                <a:lnTo>
                  <a:pt x="1960880" y="1928812"/>
                </a:lnTo>
                <a:lnTo>
                  <a:pt x="1994446" y="1933321"/>
                </a:lnTo>
                <a:lnTo>
                  <a:pt x="2037562" y="1927517"/>
                </a:lnTo>
                <a:lnTo>
                  <a:pt x="2076310" y="1911172"/>
                </a:lnTo>
                <a:lnTo>
                  <a:pt x="2109139" y="1885810"/>
                </a:lnTo>
                <a:lnTo>
                  <a:pt x="2134501" y="1852980"/>
                </a:lnTo>
                <a:lnTo>
                  <a:pt x="2150846" y="1814233"/>
                </a:lnTo>
                <a:lnTo>
                  <a:pt x="2156637" y="1771116"/>
                </a:lnTo>
                <a:close/>
              </a:path>
              <a:path w="2499360" h="2216150">
                <a:moveTo>
                  <a:pt x="2420747" y="1378115"/>
                </a:moveTo>
                <a:lnTo>
                  <a:pt x="2414955" y="1334998"/>
                </a:lnTo>
                <a:lnTo>
                  <a:pt x="2398598" y="1296250"/>
                </a:lnTo>
                <a:lnTo>
                  <a:pt x="2373236" y="1263434"/>
                </a:lnTo>
                <a:lnTo>
                  <a:pt x="2340419" y="1238072"/>
                </a:lnTo>
                <a:lnTo>
                  <a:pt x="2301671" y="1221714"/>
                </a:lnTo>
                <a:lnTo>
                  <a:pt x="2258555" y="1215923"/>
                </a:lnTo>
                <a:lnTo>
                  <a:pt x="2215438" y="1221714"/>
                </a:lnTo>
                <a:lnTo>
                  <a:pt x="2176691" y="1238072"/>
                </a:lnTo>
                <a:lnTo>
                  <a:pt x="2143861" y="1263434"/>
                </a:lnTo>
                <a:lnTo>
                  <a:pt x="2118499" y="1296250"/>
                </a:lnTo>
                <a:lnTo>
                  <a:pt x="2102154" y="1334998"/>
                </a:lnTo>
                <a:lnTo>
                  <a:pt x="2096350" y="1378115"/>
                </a:lnTo>
                <a:lnTo>
                  <a:pt x="2102154" y="1421231"/>
                </a:lnTo>
                <a:lnTo>
                  <a:pt x="2118499" y="1459979"/>
                </a:lnTo>
                <a:lnTo>
                  <a:pt x="2143861" y="1492808"/>
                </a:lnTo>
                <a:lnTo>
                  <a:pt x="2176691" y="1518170"/>
                </a:lnTo>
                <a:lnTo>
                  <a:pt x="2215438" y="1534515"/>
                </a:lnTo>
                <a:lnTo>
                  <a:pt x="2258555" y="1540319"/>
                </a:lnTo>
                <a:lnTo>
                  <a:pt x="2301671" y="1534515"/>
                </a:lnTo>
                <a:lnTo>
                  <a:pt x="2340419" y="1518170"/>
                </a:lnTo>
                <a:lnTo>
                  <a:pt x="2373236" y="1492808"/>
                </a:lnTo>
                <a:lnTo>
                  <a:pt x="2398598" y="1459979"/>
                </a:lnTo>
                <a:lnTo>
                  <a:pt x="2414955" y="1421231"/>
                </a:lnTo>
                <a:lnTo>
                  <a:pt x="2420747" y="1378115"/>
                </a:lnTo>
                <a:close/>
              </a:path>
              <a:path w="2499360" h="2216150">
                <a:moveTo>
                  <a:pt x="2444140" y="1020787"/>
                </a:moveTo>
                <a:lnTo>
                  <a:pt x="2438336" y="977671"/>
                </a:lnTo>
                <a:lnTo>
                  <a:pt x="2421991" y="938923"/>
                </a:lnTo>
                <a:lnTo>
                  <a:pt x="2396629" y="906094"/>
                </a:lnTo>
                <a:lnTo>
                  <a:pt x="2363800" y="880732"/>
                </a:lnTo>
                <a:lnTo>
                  <a:pt x="2325052" y="864387"/>
                </a:lnTo>
                <a:lnTo>
                  <a:pt x="2281936" y="858596"/>
                </a:lnTo>
                <a:lnTo>
                  <a:pt x="2238819" y="864387"/>
                </a:lnTo>
                <a:lnTo>
                  <a:pt x="2200071" y="880732"/>
                </a:lnTo>
                <a:lnTo>
                  <a:pt x="2167242" y="906094"/>
                </a:lnTo>
                <a:lnTo>
                  <a:pt x="2141880" y="938923"/>
                </a:lnTo>
                <a:lnTo>
                  <a:pt x="2125535" y="977671"/>
                </a:lnTo>
                <a:lnTo>
                  <a:pt x="2119744" y="1020787"/>
                </a:lnTo>
                <a:lnTo>
                  <a:pt x="2125535" y="1063904"/>
                </a:lnTo>
                <a:lnTo>
                  <a:pt x="2141880" y="1102652"/>
                </a:lnTo>
                <a:lnTo>
                  <a:pt x="2167242" y="1135481"/>
                </a:lnTo>
                <a:lnTo>
                  <a:pt x="2200071" y="1160843"/>
                </a:lnTo>
                <a:lnTo>
                  <a:pt x="2238819" y="1177188"/>
                </a:lnTo>
                <a:lnTo>
                  <a:pt x="2281936" y="1182979"/>
                </a:lnTo>
                <a:lnTo>
                  <a:pt x="2325052" y="1177188"/>
                </a:lnTo>
                <a:lnTo>
                  <a:pt x="2363800" y="1160843"/>
                </a:lnTo>
                <a:lnTo>
                  <a:pt x="2396629" y="1135481"/>
                </a:lnTo>
                <a:lnTo>
                  <a:pt x="2421991" y="1102652"/>
                </a:lnTo>
                <a:lnTo>
                  <a:pt x="2438336" y="1063904"/>
                </a:lnTo>
                <a:lnTo>
                  <a:pt x="2444140" y="1020787"/>
                </a:lnTo>
                <a:close/>
              </a:path>
              <a:path w="2499360" h="2216150">
                <a:moveTo>
                  <a:pt x="2499055" y="1756295"/>
                </a:moveTo>
                <a:lnTo>
                  <a:pt x="2493264" y="1713179"/>
                </a:lnTo>
                <a:lnTo>
                  <a:pt x="2476906" y="1674431"/>
                </a:lnTo>
                <a:lnTo>
                  <a:pt x="2451544" y="1641602"/>
                </a:lnTo>
                <a:lnTo>
                  <a:pt x="2418727" y="1616240"/>
                </a:lnTo>
                <a:lnTo>
                  <a:pt x="2379980" y="1599895"/>
                </a:lnTo>
                <a:lnTo>
                  <a:pt x="2336863" y="1594104"/>
                </a:lnTo>
                <a:lnTo>
                  <a:pt x="2293747" y="1599895"/>
                </a:lnTo>
                <a:lnTo>
                  <a:pt x="2254999" y="1616240"/>
                </a:lnTo>
                <a:lnTo>
                  <a:pt x="2222169" y="1641602"/>
                </a:lnTo>
                <a:lnTo>
                  <a:pt x="2196808" y="1674431"/>
                </a:lnTo>
                <a:lnTo>
                  <a:pt x="2180463" y="1713179"/>
                </a:lnTo>
                <a:lnTo>
                  <a:pt x="2174659" y="1756295"/>
                </a:lnTo>
                <a:lnTo>
                  <a:pt x="2180463" y="1799412"/>
                </a:lnTo>
                <a:lnTo>
                  <a:pt x="2196808" y="1838159"/>
                </a:lnTo>
                <a:lnTo>
                  <a:pt x="2222169" y="1870989"/>
                </a:lnTo>
                <a:lnTo>
                  <a:pt x="2254999" y="1896351"/>
                </a:lnTo>
                <a:lnTo>
                  <a:pt x="2293747" y="1912696"/>
                </a:lnTo>
                <a:lnTo>
                  <a:pt x="2336863" y="1918487"/>
                </a:lnTo>
                <a:lnTo>
                  <a:pt x="2379980" y="1912696"/>
                </a:lnTo>
                <a:lnTo>
                  <a:pt x="2418727" y="1896351"/>
                </a:lnTo>
                <a:lnTo>
                  <a:pt x="2451544" y="1870989"/>
                </a:lnTo>
                <a:lnTo>
                  <a:pt x="2476906" y="1838159"/>
                </a:lnTo>
                <a:lnTo>
                  <a:pt x="2493264" y="1799412"/>
                </a:lnTo>
                <a:lnTo>
                  <a:pt x="2499055" y="1756295"/>
                </a:lnTo>
                <a:close/>
              </a:path>
            </a:pathLst>
          </a:custGeom>
          <a:solidFill>
            <a:srgbClr val="006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99130" y="5069332"/>
            <a:ext cx="1424305" cy="653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44145" marR="5080" indent="-132080">
              <a:lnSpc>
                <a:spcPts val="2300"/>
              </a:lnSpc>
              <a:spcBef>
                <a:spcPts val="459"/>
              </a:spcBef>
            </a:pPr>
            <a:r>
              <a:rPr dirty="0" sz="2200" spc="-10">
                <a:solidFill>
                  <a:srgbClr val="00684E"/>
                </a:solidFill>
                <a:latin typeface="Arial MT"/>
                <a:cs typeface="Arial MT"/>
              </a:rPr>
              <a:t>Completely confident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06522" y="5069332"/>
            <a:ext cx="1160780" cy="653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 indent="287655">
              <a:lnSpc>
                <a:spcPts val="2300"/>
              </a:lnSpc>
              <a:spcBef>
                <a:spcPts val="459"/>
              </a:spcBef>
            </a:pPr>
            <a:r>
              <a:rPr dirty="0" sz="2200" spc="-20">
                <a:solidFill>
                  <a:srgbClr val="009B75"/>
                </a:solidFill>
                <a:latin typeface="Arial MT"/>
                <a:cs typeface="Arial MT"/>
              </a:rPr>
              <a:t>Very </a:t>
            </a:r>
            <a:r>
              <a:rPr dirty="0" sz="2200" spc="-10">
                <a:solidFill>
                  <a:srgbClr val="009B75"/>
                </a:solidFill>
                <a:latin typeface="Arial MT"/>
                <a:cs typeface="Arial MT"/>
              </a:rPr>
              <a:t>confident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061112" y="5069332"/>
            <a:ext cx="1346200" cy="653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05410" marR="5080" indent="-93345">
              <a:lnSpc>
                <a:spcPts val="2300"/>
              </a:lnSpc>
              <a:spcBef>
                <a:spcPts val="459"/>
              </a:spcBef>
            </a:pPr>
            <a:r>
              <a:rPr dirty="0" sz="2200" spc="-10">
                <a:solidFill>
                  <a:srgbClr val="00CF9C"/>
                </a:solidFill>
                <a:latin typeface="Arial MT"/>
                <a:cs typeface="Arial MT"/>
              </a:rPr>
              <a:t>Somewhat confident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335004" y="5069332"/>
            <a:ext cx="1160780" cy="653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 indent="349885">
              <a:lnSpc>
                <a:spcPts val="2300"/>
              </a:lnSpc>
              <a:spcBef>
                <a:spcPts val="459"/>
              </a:spcBef>
            </a:pPr>
            <a:r>
              <a:rPr dirty="0" sz="2200" spc="-25">
                <a:solidFill>
                  <a:srgbClr val="404040"/>
                </a:solidFill>
                <a:latin typeface="Arial MT"/>
                <a:cs typeface="Arial MT"/>
              </a:rPr>
              <a:t>Not </a:t>
            </a:r>
            <a:r>
              <a:rPr dirty="0" sz="2200" spc="-10">
                <a:solidFill>
                  <a:srgbClr val="404040"/>
                </a:solidFill>
                <a:latin typeface="Arial MT"/>
                <a:cs typeface="Arial MT"/>
              </a:rPr>
              <a:t>confident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212922" y="2832099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684E"/>
                </a:solidFill>
                <a:latin typeface="Arial"/>
                <a:cs typeface="Arial"/>
              </a:rPr>
              <a:t>30%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86880" y="1862835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9B75"/>
                </a:solidFill>
                <a:latin typeface="Arial"/>
                <a:cs typeface="Arial"/>
              </a:rPr>
              <a:t>58%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910263" y="3414267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CF9C"/>
                </a:solidFill>
                <a:latin typeface="Arial"/>
                <a:cs typeface="Arial"/>
              </a:rPr>
              <a:t>12%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864528" y="1748636"/>
            <a:ext cx="3362325" cy="3199765"/>
            <a:chOff x="3864528" y="1748636"/>
            <a:chExt cx="3362325" cy="3199765"/>
          </a:xfrm>
        </p:grpSpPr>
        <p:sp>
          <p:nvSpPr>
            <p:cNvPr id="13" name="object 13" descr=""/>
            <p:cNvSpPr/>
            <p:nvPr/>
          </p:nvSpPr>
          <p:spPr>
            <a:xfrm>
              <a:off x="3864521" y="1748637"/>
              <a:ext cx="3305810" cy="3199765"/>
            </a:xfrm>
            <a:custGeom>
              <a:avLst/>
              <a:gdLst/>
              <a:ahLst/>
              <a:cxnLst/>
              <a:rect l="l" t="t" r="r" b="b"/>
              <a:pathLst>
                <a:path w="3305809" h="3199765">
                  <a:moveTo>
                    <a:pt x="324396" y="1902523"/>
                  </a:moveTo>
                  <a:lnTo>
                    <a:pt x="318604" y="1859407"/>
                  </a:lnTo>
                  <a:lnTo>
                    <a:pt x="302247" y="1820659"/>
                  </a:lnTo>
                  <a:lnTo>
                    <a:pt x="276885" y="1787829"/>
                  </a:lnTo>
                  <a:lnTo>
                    <a:pt x="244055" y="1762467"/>
                  </a:lnTo>
                  <a:lnTo>
                    <a:pt x="205320" y="1746123"/>
                  </a:lnTo>
                  <a:lnTo>
                    <a:pt x="162204" y="1740319"/>
                  </a:lnTo>
                  <a:lnTo>
                    <a:pt x="119075" y="1746123"/>
                  </a:lnTo>
                  <a:lnTo>
                    <a:pt x="80340" y="1762467"/>
                  </a:lnTo>
                  <a:lnTo>
                    <a:pt x="47510" y="1787829"/>
                  </a:lnTo>
                  <a:lnTo>
                    <a:pt x="22148" y="1820659"/>
                  </a:lnTo>
                  <a:lnTo>
                    <a:pt x="5791" y="1859407"/>
                  </a:lnTo>
                  <a:lnTo>
                    <a:pt x="0" y="1902523"/>
                  </a:lnTo>
                  <a:lnTo>
                    <a:pt x="5791" y="1945640"/>
                  </a:lnTo>
                  <a:lnTo>
                    <a:pt x="22148" y="1984387"/>
                  </a:lnTo>
                  <a:lnTo>
                    <a:pt x="47510" y="2017204"/>
                  </a:lnTo>
                  <a:lnTo>
                    <a:pt x="80340" y="2042566"/>
                  </a:lnTo>
                  <a:lnTo>
                    <a:pt x="119075" y="2058924"/>
                  </a:lnTo>
                  <a:lnTo>
                    <a:pt x="162204" y="2064715"/>
                  </a:lnTo>
                  <a:lnTo>
                    <a:pt x="205320" y="2058924"/>
                  </a:lnTo>
                  <a:lnTo>
                    <a:pt x="244055" y="2042566"/>
                  </a:lnTo>
                  <a:lnTo>
                    <a:pt x="276885" y="2017204"/>
                  </a:lnTo>
                  <a:lnTo>
                    <a:pt x="302247" y="1984387"/>
                  </a:lnTo>
                  <a:lnTo>
                    <a:pt x="318604" y="1945640"/>
                  </a:lnTo>
                  <a:lnTo>
                    <a:pt x="324396" y="1902523"/>
                  </a:lnTo>
                  <a:close/>
                </a:path>
                <a:path w="3305809" h="3199765">
                  <a:moveTo>
                    <a:pt x="330758" y="3037078"/>
                  </a:moveTo>
                  <a:lnTo>
                    <a:pt x="324967" y="2993961"/>
                  </a:lnTo>
                  <a:lnTo>
                    <a:pt x="308610" y="2955213"/>
                  </a:lnTo>
                  <a:lnTo>
                    <a:pt x="283248" y="2922384"/>
                  </a:lnTo>
                  <a:lnTo>
                    <a:pt x="250431" y="2897022"/>
                  </a:lnTo>
                  <a:lnTo>
                    <a:pt x="211683" y="2880677"/>
                  </a:lnTo>
                  <a:lnTo>
                    <a:pt x="168567" y="2874873"/>
                  </a:lnTo>
                  <a:lnTo>
                    <a:pt x="125450" y="2880677"/>
                  </a:lnTo>
                  <a:lnTo>
                    <a:pt x="86702" y="2897022"/>
                  </a:lnTo>
                  <a:lnTo>
                    <a:pt x="53873" y="2922384"/>
                  </a:lnTo>
                  <a:lnTo>
                    <a:pt x="28511" y="2955213"/>
                  </a:lnTo>
                  <a:lnTo>
                    <a:pt x="12166" y="2993961"/>
                  </a:lnTo>
                  <a:lnTo>
                    <a:pt x="6362" y="3037078"/>
                  </a:lnTo>
                  <a:lnTo>
                    <a:pt x="12166" y="3080194"/>
                  </a:lnTo>
                  <a:lnTo>
                    <a:pt x="28511" y="3118942"/>
                  </a:lnTo>
                  <a:lnTo>
                    <a:pt x="53873" y="3151759"/>
                  </a:lnTo>
                  <a:lnTo>
                    <a:pt x="86702" y="3177121"/>
                  </a:lnTo>
                  <a:lnTo>
                    <a:pt x="125450" y="3193478"/>
                  </a:lnTo>
                  <a:lnTo>
                    <a:pt x="168567" y="3199269"/>
                  </a:lnTo>
                  <a:lnTo>
                    <a:pt x="211683" y="3193478"/>
                  </a:lnTo>
                  <a:lnTo>
                    <a:pt x="250431" y="3177121"/>
                  </a:lnTo>
                  <a:lnTo>
                    <a:pt x="283248" y="3151759"/>
                  </a:lnTo>
                  <a:lnTo>
                    <a:pt x="308610" y="3118942"/>
                  </a:lnTo>
                  <a:lnTo>
                    <a:pt x="324967" y="3080194"/>
                  </a:lnTo>
                  <a:lnTo>
                    <a:pt x="330758" y="3037078"/>
                  </a:lnTo>
                  <a:close/>
                </a:path>
                <a:path w="3305809" h="3199765">
                  <a:moveTo>
                    <a:pt x="330758" y="1505051"/>
                  </a:moveTo>
                  <a:lnTo>
                    <a:pt x="324967" y="1461935"/>
                  </a:lnTo>
                  <a:lnTo>
                    <a:pt x="308610" y="1423187"/>
                  </a:lnTo>
                  <a:lnTo>
                    <a:pt x="283248" y="1390357"/>
                  </a:lnTo>
                  <a:lnTo>
                    <a:pt x="250431" y="1364996"/>
                  </a:lnTo>
                  <a:lnTo>
                    <a:pt x="211683" y="1348651"/>
                  </a:lnTo>
                  <a:lnTo>
                    <a:pt x="168567" y="1342847"/>
                  </a:lnTo>
                  <a:lnTo>
                    <a:pt x="125450" y="1348651"/>
                  </a:lnTo>
                  <a:lnTo>
                    <a:pt x="86702" y="1364996"/>
                  </a:lnTo>
                  <a:lnTo>
                    <a:pt x="53873" y="1390357"/>
                  </a:lnTo>
                  <a:lnTo>
                    <a:pt x="28511" y="1423187"/>
                  </a:lnTo>
                  <a:lnTo>
                    <a:pt x="12166" y="1461935"/>
                  </a:lnTo>
                  <a:lnTo>
                    <a:pt x="6362" y="1505051"/>
                  </a:lnTo>
                  <a:lnTo>
                    <a:pt x="12166" y="1548168"/>
                  </a:lnTo>
                  <a:lnTo>
                    <a:pt x="28511" y="1586915"/>
                  </a:lnTo>
                  <a:lnTo>
                    <a:pt x="53873" y="1619745"/>
                  </a:lnTo>
                  <a:lnTo>
                    <a:pt x="86702" y="1645107"/>
                  </a:lnTo>
                  <a:lnTo>
                    <a:pt x="125450" y="1661452"/>
                  </a:lnTo>
                  <a:lnTo>
                    <a:pt x="168567" y="1667243"/>
                  </a:lnTo>
                  <a:lnTo>
                    <a:pt x="211683" y="1661452"/>
                  </a:lnTo>
                  <a:lnTo>
                    <a:pt x="250431" y="1645107"/>
                  </a:lnTo>
                  <a:lnTo>
                    <a:pt x="283248" y="1619745"/>
                  </a:lnTo>
                  <a:lnTo>
                    <a:pt x="308610" y="1586915"/>
                  </a:lnTo>
                  <a:lnTo>
                    <a:pt x="324967" y="1548168"/>
                  </a:lnTo>
                  <a:lnTo>
                    <a:pt x="330758" y="1505051"/>
                  </a:lnTo>
                  <a:close/>
                </a:path>
                <a:path w="3305809" h="3199765">
                  <a:moveTo>
                    <a:pt x="351472" y="2654655"/>
                  </a:moveTo>
                  <a:lnTo>
                    <a:pt x="345681" y="2611539"/>
                  </a:lnTo>
                  <a:lnTo>
                    <a:pt x="329323" y="2572791"/>
                  </a:lnTo>
                  <a:lnTo>
                    <a:pt x="303961" y="2539962"/>
                  </a:lnTo>
                  <a:lnTo>
                    <a:pt x="271145" y="2514600"/>
                  </a:lnTo>
                  <a:lnTo>
                    <a:pt x="232397" y="2498255"/>
                  </a:lnTo>
                  <a:lnTo>
                    <a:pt x="189280" y="2492464"/>
                  </a:lnTo>
                  <a:lnTo>
                    <a:pt x="146151" y="2498255"/>
                  </a:lnTo>
                  <a:lnTo>
                    <a:pt x="107416" y="2514600"/>
                  </a:lnTo>
                  <a:lnTo>
                    <a:pt x="74587" y="2539962"/>
                  </a:lnTo>
                  <a:lnTo>
                    <a:pt x="49225" y="2572791"/>
                  </a:lnTo>
                  <a:lnTo>
                    <a:pt x="32867" y="2611539"/>
                  </a:lnTo>
                  <a:lnTo>
                    <a:pt x="27076" y="2654655"/>
                  </a:lnTo>
                  <a:lnTo>
                    <a:pt x="32867" y="2697772"/>
                  </a:lnTo>
                  <a:lnTo>
                    <a:pt x="49225" y="2736519"/>
                  </a:lnTo>
                  <a:lnTo>
                    <a:pt x="74587" y="2769349"/>
                  </a:lnTo>
                  <a:lnTo>
                    <a:pt x="107416" y="2794711"/>
                  </a:lnTo>
                  <a:lnTo>
                    <a:pt x="146151" y="2811056"/>
                  </a:lnTo>
                  <a:lnTo>
                    <a:pt x="189280" y="2816847"/>
                  </a:lnTo>
                  <a:lnTo>
                    <a:pt x="232397" y="2811056"/>
                  </a:lnTo>
                  <a:lnTo>
                    <a:pt x="271145" y="2794711"/>
                  </a:lnTo>
                  <a:lnTo>
                    <a:pt x="303961" y="2769349"/>
                  </a:lnTo>
                  <a:lnTo>
                    <a:pt x="329323" y="2736519"/>
                  </a:lnTo>
                  <a:lnTo>
                    <a:pt x="345681" y="2697772"/>
                  </a:lnTo>
                  <a:lnTo>
                    <a:pt x="351472" y="2654655"/>
                  </a:lnTo>
                  <a:close/>
                </a:path>
                <a:path w="3305809" h="3199765">
                  <a:moveTo>
                    <a:pt x="633704" y="1217891"/>
                  </a:moveTo>
                  <a:lnTo>
                    <a:pt x="627913" y="1174775"/>
                  </a:lnTo>
                  <a:lnTo>
                    <a:pt x="611555" y="1136027"/>
                  </a:lnTo>
                  <a:lnTo>
                    <a:pt x="586193" y="1103210"/>
                  </a:lnTo>
                  <a:lnTo>
                    <a:pt x="553377" y="1077849"/>
                  </a:lnTo>
                  <a:lnTo>
                    <a:pt x="514629" y="1061491"/>
                  </a:lnTo>
                  <a:lnTo>
                    <a:pt x="471512" y="1055700"/>
                  </a:lnTo>
                  <a:lnTo>
                    <a:pt x="428383" y="1061491"/>
                  </a:lnTo>
                  <a:lnTo>
                    <a:pt x="389648" y="1077849"/>
                  </a:lnTo>
                  <a:lnTo>
                    <a:pt x="356819" y="1103210"/>
                  </a:lnTo>
                  <a:lnTo>
                    <a:pt x="331457" y="1136027"/>
                  </a:lnTo>
                  <a:lnTo>
                    <a:pt x="315099" y="1174775"/>
                  </a:lnTo>
                  <a:lnTo>
                    <a:pt x="309308" y="1217891"/>
                  </a:lnTo>
                  <a:lnTo>
                    <a:pt x="315099" y="1261021"/>
                  </a:lnTo>
                  <a:lnTo>
                    <a:pt x="331457" y="1299756"/>
                  </a:lnTo>
                  <a:lnTo>
                    <a:pt x="356819" y="1332585"/>
                  </a:lnTo>
                  <a:lnTo>
                    <a:pt x="389648" y="1357947"/>
                  </a:lnTo>
                  <a:lnTo>
                    <a:pt x="428383" y="1374305"/>
                  </a:lnTo>
                  <a:lnTo>
                    <a:pt x="471512" y="1380096"/>
                  </a:lnTo>
                  <a:lnTo>
                    <a:pt x="514629" y="1374305"/>
                  </a:lnTo>
                  <a:lnTo>
                    <a:pt x="553377" y="1357947"/>
                  </a:lnTo>
                  <a:lnTo>
                    <a:pt x="586193" y="1332585"/>
                  </a:lnTo>
                  <a:lnTo>
                    <a:pt x="611555" y="1299756"/>
                  </a:lnTo>
                  <a:lnTo>
                    <a:pt x="627913" y="1261021"/>
                  </a:lnTo>
                  <a:lnTo>
                    <a:pt x="633704" y="1217891"/>
                  </a:lnTo>
                  <a:close/>
                </a:path>
                <a:path w="3305809" h="3199765">
                  <a:moveTo>
                    <a:pt x="665086" y="844880"/>
                  </a:moveTo>
                  <a:lnTo>
                    <a:pt x="659295" y="801763"/>
                  </a:lnTo>
                  <a:lnTo>
                    <a:pt x="642950" y="763016"/>
                  </a:lnTo>
                  <a:lnTo>
                    <a:pt x="617588" y="730186"/>
                  </a:lnTo>
                  <a:lnTo>
                    <a:pt x="584758" y="704824"/>
                  </a:lnTo>
                  <a:lnTo>
                    <a:pt x="546011" y="688479"/>
                  </a:lnTo>
                  <a:lnTo>
                    <a:pt x="502894" y="682675"/>
                  </a:lnTo>
                  <a:lnTo>
                    <a:pt x="459778" y="688479"/>
                  </a:lnTo>
                  <a:lnTo>
                    <a:pt x="421030" y="704824"/>
                  </a:lnTo>
                  <a:lnTo>
                    <a:pt x="388200" y="730186"/>
                  </a:lnTo>
                  <a:lnTo>
                    <a:pt x="362839" y="763016"/>
                  </a:lnTo>
                  <a:lnTo>
                    <a:pt x="346494" y="801763"/>
                  </a:lnTo>
                  <a:lnTo>
                    <a:pt x="340702" y="844880"/>
                  </a:lnTo>
                  <a:lnTo>
                    <a:pt x="346494" y="887996"/>
                  </a:lnTo>
                  <a:lnTo>
                    <a:pt x="362839" y="926744"/>
                  </a:lnTo>
                  <a:lnTo>
                    <a:pt x="388200" y="959561"/>
                  </a:lnTo>
                  <a:lnTo>
                    <a:pt x="421030" y="984923"/>
                  </a:lnTo>
                  <a:lnTo>
                    <a:pt x="459778" y="1001280"/>
                  </a:lnTo>
                  <a:lnTo>
                    <a:pt x="502894" y="1007071"/>
                  </a:lnTo>
                  <a:lnTo>
                    <a:pt x="546011" y="1001280"/>
                  </a:lnTo>
                  <a:lnTo>
                    <a:pt x="584758" y="984923"/>
                  </a:lnTo>
                  <a:lnTo>
                    <a:pt x="617588" y="959561"/>
                  </a:lnTo>
                  <a:lnTo>
                    <a:pt x="642950" y="926744"/>
                  </a:lnTo>
                  <a:lnTo>
                    <a:pt x="659295" y="887996"/>
                  </a:lnTo>
                  <a:lnTo>
                    <a:pt x="665086" y="844880"/>
                  </a:lnTo>
                  <a:close/>
                </a:path>
                <a:path w="3305809" h="3199765">
                  <a:moveTo>
                    <a:pt x="736968" y="1559217"/>
                  </a:moveTo>
                  <a:lnTo>
                    <a:pt x="731177" y="1516100"/>
                  </a:lnTo>
                  <a:lnTo>
                    <a:pt x="714819" y="1477352"/>
                  </a:lnTo>
                  <a:lnTo>
                    <a:pt x="689457" y="1444523"/>
                  </a:lnTo>
                  <a:lnTo>
                    <a:pt x="656628" y="1419161"/>
                  </a:lnTo>
                  <a:lnTo>
                    <a:pt x="617893" y="1402816"/>
                  </a:lnTo>
                  <a:lnTo>
                    <a:pt x="574776" y="1397012"/>
                  </a:lnTo>
                  <a:lnTo>
                    <a:pt x="531647" y="1402816"/>
                  </a:lnTo>
                  <a:lnTo>
                    <a:pt x="492912" y="1419161"/>
                  </a:lnTo>
                  <a:lnTo>
                    <a:pt x="460082" y="1444523"/>
                  </a:lnTo>
                  <a:lnTo>
                    <a:pt x="434721" y="1477352"/>
                  </a:lnTo>
                  <a:lnTo>
                    <a:pt x="418363" y="1516100"/>
                  </a:lnTo>
                  <a:lnTo>
                    <a:pt x="412572" y="1559217"/>
                  </a:lnTo>
                  <a:lnTo>
                    <a:pt x="418363" y="1602333"/>
                  </a:lnTo>
                  <a:lnTo>
                    <a:pt x="434721" y="1641081"/>
                  </a:lnTo>
                  <a:lnTo>
                    <a:pt x="460082" y="1673898"/>
                  </a:lnTo>
                  <a:lnTo>
                    <a:pt x="492912" y="1699260"/>
                  </a:lnTo>
                  <a:lnTo>
                    <a:pt x="531647" y="1715617"/>
                  </a:lnTo>
                  <a:lnTo>
                    <a:pt x="574776" y="1721408"/>
                  </a:lnTo>
                  <a:lnTo>
                    <a:pt x="617893" y="1715617"/>
                  </a:lnTo>
                  <a:lnTo>
                    <a:pt x="656628" y="1699260"/>
                  </a:lnTo>
                  <a:lnTo>
                    <a:pt x="689457" y="1673898"/>
                  </a:lnTo>
                  <a:lnTo>
                    <a:pt x="714819" y="1641081"/>
                  </a:lnTo>
                  <a:lnTo>
                    <a:pt x="731177" y="1602333"/>
                  </a:lnTo>
                  <a:lnTo>
                    <a:pt x="736968" y="1559217"/>
                  </a:lnTo>
                  <a:close/>
                </a:path>
                <a:path w="3305809" h="3199765">
                  <a:moveTo>
                    <a:pt x="1208074" y="2966593"/>
                  </a:moveTo>
                  <a:lnTo>
                    <a:pt x="1202270" y="2923476"/>
                  </a:lnTo>
                  <a:lnTo>
                    <a:pt x="1185926" y="2884728"/>
                  </a:lnTo>
                  <a:lnTo>
                    <a:pt x="1160564" y="2851899"/>
                  </a:lnTo>
                  <a:lnTo>
                    <a:pt x="1127734" y="2826537"/>
                  </a:lnTo>
                  <a:lnTo>
                    <a:pt x="1088986" y="2810192"/>
                  </a:lnTo>
                  <a:lnTo>
                    <a:pt x="1045870" y="2804388"/>
                  </a:lnTo>
                  <a:lnTo>
                    <a:pt x="1002753" y="2810192"/>
                  </a:lnTo>
                  <a:lnTo>
                    <a:pt x="964006" y="2826537"/>
                  </a:lnTo>
                  <a:lnTo>
                    <a:pt x="931176" y="2851899"/>
                  </a:lnTo>
                  <a:lnTo>
                    <a:pt x="905814" y="2884728"/>
                  </a:lnTo>
                  <a:lnTo>
                    <a:pt x="889469" y="2923476"/>
                  </a:lnTo>
                  <a:lnTo>
                    <a:pt x="883678" y="2966593"/>
                  </a:lnTo>
                  <a:lnTo>
                    <a:pt x="889469" y="3009709"/>
                  </a:lnTo>
                  <a:lnTo>
                    <a:pt x="905814" y="3048457"/>
                  </a:lnTo>
                  <a:lnTo>
                    <a:pt x="931176" y="3081274"/>
                  </a:lnTo>
                  <a:lnTo>
                    <a:pt x="964006" y="3106636"/>
                  </a:lnTo>
                  <a:lnTo>
                    <a:pt x="1002753" y="3122993"/>
                  </a:lnTo>
                  <a:lnTo>
                    <a:pt x="1045870" y="3128784"/>
                  </a:lnTo>
                  <a:lnTo>
                    <a:pt x="1088986" y="3122993"/>
                  </a:lnTo>
                  <a:lnTo>
                    <a:pt x="1127734" y="3106636"/>
                  </a:lnTo>
                  <a:lnTo>
                    <a:pt x="1160564" y="3081274"/>
                  </a:lnTo>
                  <a:lnTo>
                    <a:pt x="1185926" y="3048457"/>
                  </a:lnTo>
                  <a:lnTo>
                    <a:pt x="1202270" y="3009709"/>
                  </a:lnTo>
                  <a:lnTo>
                    <a:pt x="1208074" y="2966593"/>
                  </a:lnTo>
                  <a:close/>
                </a:path>
                <a:path w="3305809" h="3199765">
                  <a:moveTo>
                    <a:pt x="2056168" y="2832671"/>
                  </a:moveTo>
                  <a:lnTo>
                    <a:pt x="2050364" y="2789555"/>
                  </a:lnTo>
                  <a:lnTo>
                    <a:pt x="2034019" y="2750807"/>
                  </a:lnTo>
                  <a:lnTo>
                    <a:pt x="2008657" y="2717990"/>
                  </a:lnTo>
                  <a:lnTo>
                    <a:pt x="1975827" y="2692628"/>
                  </a:lnTo>
                  <a:lnTo>
                    <a:pt x="1937080" y="2676271"/>
                  </a:lnTo>
                  <a:lnTo>
                    <a:pt x="1893963" y="2670479"/>
                  </a:lnTo>
                  <a:lnTo>
                    <a:pt x="1850847" y="2676271"/>
                  </a:lnTo>
                  <a:lnTo>
                    <a:pt x="1812099" y="2692628"/>
                  </a:lnTo>
                  <a:lnTo>
                    <a:pt x="1779282" y="2717990"/>
                  </a:lnTo>
                  <a:lnTo>
                    <a:pt x="1753920" y="2750807"/>
                  </a:lnTo>
                  <a:lnTo>
                    <a:pt x="1737563" y="2789555"/>
                  </a:lnTo>
                  <a:lnTo>
                    <a:pt x="1731772" y="2832671"/>
                  </a:lnTo>
                  <a:lnTo>
                    <a:pt x="1737563" y="2875788"/>
                  </a:lnTo>
                  <a:lnTo>
                    <a:pt x="1753920" y="2914535"/>
                  </a:lnTo>
                  <a:lnTo>
                    <a:pt x="1779282" y="2947365"/>
                  </a:lnTo>
                  <a:lnTo>
                    <a:pt x="1812099" y="2972727"/>
                  </a:lnTo>
                  <a:lnTo>
                    <a:pt x="1850847" y="2989072"/>
                  </a:lnTo>
                  <a:lnTo>
                    <a:pt x="1893963" y="2994876"/>
                  </a:lnTo>
                  <a:lnTo>
                    <a:pt x="1937080" y="2989072"/>
                  </a:lnTo>
                  <a:lnTo>
                    <a:pt x="1975827" y="2972727"/>
                  </a:lnTo>
                  <a:lnTo>
                    <a:pt x="2008657" y="2947365"/>
                  </a:lnTo>
                  <a:lnTo>
                    <a:pt x="2034019" y="2914535"/>
                  </a:lnTo>
                  <a:lnTo>
                    <a:pt x="2050364" y="2875788"/>
                  </a:lnTo>
                  <a:lnTo>
                    <a:pt x="2056168" y="2832671"/>
                  </a:lnTo>
                  <a:close/>
                </a:path>
                <a:path w="3305809" h="3199765">
                  <a:moveTo>
                    <a:pt x="2083104" y="162204"/>
                  </a:moveTo>
                  <a:lnTo>
                    <a:pt x="2077313" y="119087"/>
                  </a:lnTo>
                  <a:lnTo>
                    <a:pt x="2060956" y="80340"/>
                  </a:lnTo>
                  <a:lnTo>
                    <a:pt x="2035594" y="47510"/>
                  </a:lnTo>
                  <a:lnTo>
                    <a:pt x="2002764" y="22148"/>
                  </a:lnTo>
                  <a:lnTo>
                    <a:pt x="1964029" y="5803"/>
                  </a:lnTo>
                  <a:lnTo>
                    <a:pt x="1920913" y="0"/>
                  </a:lnTo>
                  <a:lnTo>
                    <a:pt x="1877783" y="5803"/>
                  </a:lnTo>
                  <a:lnTo>
                    <a:pt x="1839048" y="22148"/>
                  </a:lnTo>
                  <a:lnTo>
                    <a:pt x="1806219" y="47510"/>
                  </a:lnTo>
                  <a:lnTo>
                    <a:pt x="1780857" y="80340"/>
                  </a:lnTo>
                  <a:lnTo>
                    <a:pt x="1764499" y="119087"/>
                  </a:lnTo>
                  <a:lnTo>
                    <a:pt x="1758708" y="162204"/>
                  </a:lnTo>
                  <a:lnTo>
                    <a:pt x="1764499" y="205320"/>
                  </a:lnTo>
                  <a:lnTo>
                    <a:pt x="1780857" y="244068"/>
                  </a:lnTo>
                  <a:lnTo>
                    <a:pt x="1806219" y="276885"/>
                  </a:lnTo>
                  <a:lnTo>
                    <a:pt x="1839048" y="302247"/>
                  </a:lnTo>
                  <a:lnTo>
                    <a:pt x="1877783" y="318604"/>
                  </a:lnTo>
                  <a:lnTo>
                    <a:pt x="1920913" y="324396"/>
                  </a:lnTo>
                  <a:lnTo>
                    <a:pt x="1964029" y="318604"/>
                  </a:lnTo>
                  <a:lnTo>
                    <a:pt x="2002764" y="302247"/>
                  </a:lnTo>
                  <a:lnTo>
                    <a:pt x="2035594" y="276885"/>
                  </a:lnTo>
                  <a:lnTo>
                    <a:pt x="2060956" y="244068"/>
                  </a:lnTo>
                  <a:lnTo>
                    <a:pt x="2077313" y="205320"/>
                  </a:lnTo>
                  <a:lnTo>
                    <a:pt x="2083104" y="162204"/>
                  </a:lnTo>
                  <a:close/>
                </a:path>
                <a:path w="3305809" h="3199765">
                  <a:moveTo>
                    <a:pt x="2221560" y="541578"/>
                  </a:moveTo>
                  <a:lnTo>
                    <a:pt x="2215756" y="498462"/>
                  </a:lnTo>
                  <a:lnTo>
                    <a:pt x="2199411" y="459714"/>
                  </a:lnTo>
                  <a:lnTo>
                    <a:pt x="2174049" y="426885"/>
                  </a:lnTo>
                  <a:lnTo>
                    <a:pt x="2141220" y="401523"/>
                  </a:lnTo>
                  <a:lnTo>
                    <a:pt x="2102472" y="385178"/>
                  </a:lnTo>
                  <a:lnTo>
                    <a:pt x="2059355" y="379374"/>
                  </a:lnTo>
                  <a:lnTo>
                    <a:pt x="2016239" y="385178"/>
                  </a:lnTo>
                  <a:lnTo>
                    <a:pt x="1977491" y="401523"/>
                  </a:lnTo>
                  <a:lnTo>
                    <a:pt x="1944674" y="426885"/>
                  </a:lnTo>
                  <a:lnTo>
                    <a:pt x="1919312" y="459714"/>
                  </a:lnTo>
                  <a:lnTo>
                    <a:pt x="1902955" y="498462"/>
                  </a:lnTo>
                  <a:lnTo>
                    <a:pt x="1897164" y="541578"/>
                  </a:lnTo>
                  <a:lnTo>
                    <a:pt x="1902955" y="584695"/>
                  </a:lnTo>
                  <a:lnTo>
                    <a:pt x="1919312" y="623443"/>
                  </a:lnTo>
                  <a:lnTo>
                    <a:pt x="1944674" y="656272"/>
                  </a:lnTo>
                  <a:lnTo>
                    <a:pt x="1977491" y="681634"/>
                  </a:lnTo>
                  <a:lnTo>
                    <a:pt x="2016239" y="697979"/>
                  </a:lnTo>
                  <a:lnTo>
                    <a:pt x="2059355" y="703770"/>
                  </a:lnTo>
                  <a:lnTo>
                    <a:pt x="2102472" y="697979"/>
                  </a:lnTo>
                  <a:lnTo>
                    <a:pt x="2141220" y="681634"/>
                  </a:lnTo>
                  <a:lnTo>
                    <a:pt x="2174049" y="656272"/>
                  </a:lnTo>
                  <a:lnTo>
                    <a:pt x="2199411" y="623443"/>
                  </a:lnTo>
                  <a:lnTo>
                    <a:pt x="2215756" y="584695"/>
                  </a:lnTo>
                  <a:lnTo>
                    <a:pt x="2221560" y="541578"/>
                  </a:lnTo>
                  <a:close/>
                </a:path>
                <a:path w="3305809" h="3199765">
                  <a:moveTo>
                    <a:pt x="2893377" y="1605038"/>
                  </a:moveTo>
                  <a:lnTo>
                    <a:pt x="2887573" y="1561922"/>
                  </a:lnTo>
                  <a:lnTo>
                    <a:pt x="2871228" y="1523174"/>
                  </a:lnTo>
                  <a:lnTo>
                    <a:pt x="2845866" y="1490345"/>
                  </a:lnTo>
                  <a:lnTo>
                    <a:pt x="2813037" y="1464983"/>
                  </a:lnTo>
                  <a:lnTo>
                    <a:pt x="2774289" y="1448638"/>
                  </a:lnTo>
                  <a:lnTo>
                    <a:pt x="2731173" y="1442834"/>
                  </a:lnTo>
                  <a:lnTo>
                    <a:pt x="2688056" y="1448638"/>
                  </a:lnTo>
                  <a:lnTo>
                    <a:pt x="2649309" y="1464983"/>
                  </a:lnTo>
                  <a:lnTo>
                    <a:pt x="2616492" y="1490345"/>
                  </a:lnTo>
                  <a:lnTo>
                    <a:pt x="2591130" y="1523174"/>
                  </a:lnTo>
                  <a:lnTo>
                    <a:pt x="2574772" y="1561922"/>
                  </a:lnTo>
                  <a:lnTo>
                    <a:pt x="2568981" y="1605038"/>
                  </a:lnTo>
                  <a:lnTo>
                    <a:pt x="2574772" y="1648155"/>
                  </a:lnTo>
                  <a:lnTo>
                    <a:pt x="2591130" y="1686902"/>
                  </a:lnTo>
                  <a:lnTo>
                    <a:pt x="2616492" y="1719732"/>
                  </a:lnTo>
                  <a:lnTo>
                    <a:pt x="2649309" y="1745094"/>
                  </a:lnTo>
                  <a:lnTo>
                    <a:pt x="2688056" y="1761439"/>
                  </a:lnTo>
                  <a:lnTo>
                    <a:pt x="2731173" y="1767230"/>
                  </a:lnTo>
                  <a:lnTo>
                    <a:pt x="2774289" y="1761439"/>
                  </a:lnTo>
                  <a:lnTo>
                    <a:pt x="2813037" y="1745094"/>
                  </a:lnTo>
                  <a:lnTo>
                    <a:pt x="2845866" y="1719732"/>
                  </a:lnTo>
                  <a:lnTo>
                    <a:pt x="2871228" y="1686902"/>
                  </a:lnTo>
                  <a:lnTo>
                    <a:pt x="2887573" y="1648155"/>
                  </a:lnTo>
                  <a:lnTo>
                    <a:pt x="2893377" y="1605038"/>
                  </a:lnTo>
                  <a:close/>
                </a:path>
                <a:path w="3305809" h="3199765">
                  <a:moveTo>
                    <a:pt x="3260623" y="1228839"/>
                  </a:moveTo>
                  <a:lnTo>
                    <a:pt x="3254832" y="1185722"/>
                  </a:lnTo>
                  <a:lnTo>
                    <a:pt x="3238474" y="1146987"/>
                  </a:lnTo>
                  <a:lnTo>
                    <a:pt x="3213112" y="1114158"/>
                  </a:lnTo>
                  <a:lnTo>
                    <a:pt x="3180283" y="1088796"/>
                  </a:lnTo>
                  <a:lnTo>
                    <a:pt x="3141548" y="1072438"/>
                  </a:lnTo>
                  <a:lnTo>
                    <a:pt x="3098431" y="1066647"/>
                  </a:lnTo>
                  <a:lnTo>
                    <a:pt x="3055302" y="1072438"/>
                  </a:lnTo>
                  <a:lnTo>
                    <a:pt x="3016567" y="1088796"/>
                  </a:lnTo>
                  <a:lnTo>
                    <a:pt x="2983738" y="1114158"/>
                  </a:lnTo>
                  <a:lnTo>
                    <a:pt x="2958376" y="1146987"/>
                  </a:lnTo>
                  <a:lnTo>
                    <a:pt x="2942018" y="1185722"/>
                  </a:lnTo>
                  <a:lnTo>
                    <a:pt x="2936227" y="1228839"/>
                  </a:lnTo>
                  <a:lnTo>
                    <a:pt x="2942018" y="1271968"/>
                  </a:lnTo>
                  <a:lnTo>
                    <a:pt x="2958376" y="1310703"/>
                  </a:lnTo>
                  <a:lnTo>
                    <a:pt x="2983738" y="1343533"/>
                  </a:lnTo>
                  <a:lnTo>
                    <a:pt x="3016567" y="1368894"/>
                  </a:lnTo>
                  <a:lnTo>
                    <a:pt x="3055302" y="1385252"/>
                  </a:lnTo>
                  <a:lnTo>
                    <a:pt x="3098431" y="1391043"/>
                  </a:lnTo>
                  <a:lnTo>
                    <a:pt x="3141548" y="1385252"/>
                  </a:lnTo>
                  <a:lnTo>
                    <a:pt x="3180283" y="1368894"/>
                  </a:lnTo>
                  <a:lnTo>
                    <a:pt x="3213112" y="1343533"/>
                  </a:lnTo>
                  <a:lnTo>
                    <a:pt x="3238474" y="1310703"/>
                  </a:lnTo>
                  <a:lnTo>
                    <a:pt x="3254832" y="1271968"/>
                  </a:lnTo>
                  <a:lnTo>
                    <a:pt x="3260623" y="1228839"/>
                  </a:lnTo>
                  <a:close/>
                </a:path>
                <a:path w="3305809" h="3199765">
                  <a:moveTo>
                    <a:pt x="3305187" y="1576158"/>
                  </a:moveTo>
                  <a:lnTo>
                    <a:pt x="3299383" y="1533042"/>
                  </a:lnTo>
                  <a:lnTo>
                    <a:pt x="3283039" y="1494294"/>
                  </a:lnTo>
                  <a:lnTo>
                    <a:pt x="3257677" y="1461465"/>
                  </a:lnTo>
                  <a:lnTo>
                    <a:pt x="3224847" y="1436103"/>
                  </a:lnTo>
                  <a:lnTo>
                    <a:pt x="3186099" y="1419758"/>
                  </a:lnTo>
                  <a:lnTo>
                    <a:pt x="3142983" y="1413967"/>
                  </a:lnTo>
                  <a:lnTo>
                    <a:pt x="3099866" y="1419758"/>
                  </a:lnTo>
                  <a:lnTo>
                    <a:pt x="3061119" y="1436103"/>
                  </a:lnTo>
                  <a:lnTo>
                    <a:pt x="3028289" y="1461465"/>
                  </a:lnTo>
                  <a:lnTo>
                    <a:pt x="3002927" y="1494294"/>
                  </a:lnTo>
                  <a:lnTo>
                    <a:pt x="2986582" y="1533042"/>
                  </a:lnTo>
                  <a:lnTo>
                    <a:pt x="2980791" y="1576158"/>
                  </a:lnTo>
                  <a:lnTo>
                    <a:pt x="2986582" y="1619275"/>
                  </a:lnTo>
                  <a:lnTo>
                    <a:pt x="3002927" y="1658023"/>
                  </a:lnTo>
                  <a:lnTo>
                    <a:pt x="3028289" y="1690852"/>
                  </a:lnTo>
                  <a:lnTo>
                    <a:pt x="3061119" y="1716214"/>
                  </a:lnTo>
                  <a:lnTo>
                    <a:pt x="3099866" y="1732559"/>
                  </a:lnTo>
                  <a:lnTo>
                    <a:pt x="3142983" y="1738350"/>
                  </a:lnTo>
                  <a:lnTo>
                    <a:pt x="3186099" y="1732559"/>
                  </a:lnTo>
                  <a:lnTo>
                    <a:pt x="3224847" y="1716214"/>
                  </a:lnTo>
                  <a:lnTo>
                    <a:pt x="3257677" y="1690852"/>
                  </a:lnTo>
                  <a:lnTo>
                    <a:pt x="3283039" y="1658023"/>
                  </a:lnTo>
                  <a:lnTo>
                    <a:pt x="3299383" y="1619275"/>
                  </a:lnTo>
                  <a:lnTo>
                    <a:pt x="3305187" y="1576158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4402" y="1900293"/>
              <a:ext cx="2996636" cy="302165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766636" y="4095330"/>
              <a:ext cx="460375" cy="737235"/>
            </a:xfrm>
            <a:custGeom>
              <a:avLst/>
              <a:gdLst/>
              <a:ahLst/>
              <a:cxnLst/>
              <a:rect l="l" t="t" r="r" b="b"/>
              <a:pathLst>
                <a:path w="460375" h="737235">
                  <a:moveTo>
                    <a:pt x="324396" y="574446"/>
                  </a:moveTo>
                  <a:lnTo>
                    <a:pt x="318604" y="531329"/>
                  </a:lnTo>
                  <a:lnTo>
                    <a:pt x="302247" y="492582"/>
                  </a:lnTo>
                  <a:lnTo>
                    <a:pt x="276885" y="459752"/>
                  </a:lnTo>
                  <a:lnTo>
                    <a:pt x="244068" y="434390"/>
                  </a:lnTo>
                  <a:lnTo>
                    <a:pt x="205320" y="418045"/>
                  </a:lnTo>
                  <a:lnTo>
                    <a:pt x="162204" y="412242"/>
                  </a:lnTo>
                  <a:lnTo>
                    <a:pt x="119087" y="418045"/>
                  </a:lnTo>
                  <a:lnTo>
                    <a:pt x="80340" y="434390"/>
                  </a:lnTo>
                  <a:lnTo>
                    <a:pt x="47510" y="459752"/>
                  </a:lnTo>
                  <a:lnTo>
                    <a:pt x="22148" y="492582"/>
                  </a:lnTo>
                  <a:lnTo>
                    <a:pt x="5803" y="531329"/>
                  </a:lnTo>
                  <a:lnTo>
                    <a:pt x="0" y="574446"/>
                  </a:lnTo>
                  <a:lnTo>
                    <a:pt x="5803" y="617562"/>
                  </a:lnTo>
                  <a:lnTo>
                    <a:pt x="22148" y="656310"/>
                  </a:lnTo>
                  <a:lnTo>
                    <a:pt x="47510" y="689140"/>
                  </a:lnTo>
                  <a:lnTo>
                    <a:pt x="80340" y="714502"/>
                  </a:lnTo>
                  <a:lnTo>
                    <a:pt x="119087" y="730846"/>
                  </a:lnTo>
                  <a:lnTo>
                    <a:pt x="162204" y="736638"/>
                  </a:lnTo>
                  <a:lnTo>
                    <a:pt x="205320" y="730846"/>
                  </a:lnTo>
                  <a:lnTo>
                    <a:pt x="244068" y="714502"/>
                  </a:lnTo>
                  <a:lnTo>
                    <a:pt x="276885" y="689140"/>
                  </a:lnTo>
                  <a:lnTo>
                    <a:pt x="302247" y="656310"/>
                  </a:lnTo>
                  <a:lnTo>
                    <a:pt x="318604" y="617562"/>
                  </a:lnTo>
                  <a:lnTo>
                    <a:pt x="324396" y="574446"/>
                  </a:lnTo>
                  <a:close/>
                </a:path>
                <a:path w="460375" h="737235">
                  <a:moveTo>
                    <a:pt x="459778" y="162204"/>
                  </a:moveTo>
                  <a:lnTo>
                    <a:pt x="453974" y="119075"/>
                  </a:lnTo>
                  <a:lnTo>
                    <a:pt x="437629" y="80340"/>
                  </a:lnTo>
                  <a:lnTo>
                    <a:pt x="412267" y="47510"/>
                  </a:lnTo>
                  <a:lnTo>
                    <a:pt x="379437" y="22148"/>
                  </a:lnTo>
                  <a:lnTo>
                    <a:pt x="340690" y="5803"/>
                  </a:lnTo>
                  <a:lnTo>
                    <a:pt x="297573" y="0"/>
                  </a:lnTo>
                  <a:lnTo>
                    <a:pt x="254457" y="5803"/>
                  </a:lnTo>
                  <a:lnTo>
                    <a:pt x="215709" y="22148"/>
                  </a:lnTo>
                  <a:lnTo>
                    <a:pt x="182892" y="47510"/>
                  </a:lnTo>
                  <a:lnTo>
                    <a:pt x="157530" y="80340"/>
                  </a:lnTo>
                  <a:lnTo>
                    <a:pt x="141173" y="119075"/>
                  </a:lnTo>
                  <a:lnTo>
                    <a:pt x="135382" y="162204"/>
                  </a:lnTo>
                  <a:lnTo>
                    <a:pt x="141173" y="205320"/>
                  </a:lnTo>
                  <a:lnTo>
                    <a:pt x="157530" y="244068"/>
                  </a:lnTo>
                  <a:lnTo>
                    <a:pt x="182892" y="276885"/>
                  </a:lnTo>
                  <a:lnTo>
                    <a:pt x="215709" y="302247"/>
                  </a:lnTo>
                  <a:lnTo>
                    <a:pt x="254457" y="318604"/>
                  </a:lnTo>
                  <a:lnTo>
                    <a:pt x="297573" y="324396"/>
                  </a:lnTo>
                  <a:lnTo>
                    <a:pt x="340690" y="318604"/>
                  </a:lnTo>
                  <a:lnTo>
                    <a:pt x="379437" y="302247"/>
                  </a:lnTo>
                  <a:lnTo>
                    <a:pt x="412267" y="276885"/>
                  </a:lnTo>
                  <a:lnTo>
                    <a:pt x="437629" y="244068"/>
                  </a:lnTo>
                  <a:lnTo>
                    <a:pt x="453974" y="205320"/>
                  </a:lnTo>
                  <a:lnTo>
                    <a:pt x="459778" y="162204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0753040" y="4515378"/>
            <a:ext cx="324485" cy="433070"/>
            <a:chOff x="10753040" y="4515378"/>
            <a:chExt cx="324485" cy="433070"/>
          </a:xfrm>
        </p:grpSpPr>
        <p:sp>
          <p:nvSpPr>
            <p:cNvPr id="17" name="object 17" descr=""/>
            <p:cNvSpPr/>
            <p:nvPr/>
          </p:nvSpPr>
          <p:spPr>
            <a:xfrm>
              <a:off x="10753040" y="456944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196" y="0"/>
                  </a:moveTo>
                  <a:lnTo>
                    <a:pt x="119078" y="5793"/>
                  </a:lnTo>
                  <a:lnTo>
                    <a:pt x="80333" y="22144"/>
                  </a:lnTo>
                  <a:lnTo>
                    <a:pt x="47506" y="47505"/>
                  </a:lnTo>
                  <a:lnTo>
                    <a:pt x="22144" y="80332"/>
                  </a:lnTo>
                  <a:lnTo>
                    <a:pt x="5793" y="119077"/>
                  </a:lnTo>
                  <a:lnTo>
                    <a:pt x="0" y="162195"/>
                  </a:lnTo>
                  <a:lnTo>
                    <a:pt x="5793" y="205313"/>
                  </a:lnTo>
                  <a:lnTo>
                    <a:pt x="22144" y="244058"/>
                  </a:lnTo>
                  <a:lnTo>
                    <a:pt x="47506" y="276885"/>
                  </a:lnTo>
                  <a:lnTo>
                    <a:pt x="80333" y="302246"/>
                  </a:lnTo>
                  <a:lnTo>
                    <a:pt x="119078" y="318597"/>
                  </a:lnTo>
                  <a:lnTo>
                    <a:pt x="162196" y="324391"/>
                  </a:lnTo>
                  <a:lnTo>
                    <a:pt x="205314" y="318597"/>
                  </a:lnTo>
                  <a:lnTo>
                    <a:pt x="244060" y="302246"/>
                  </a:lnTo>
                  <a:lnTo>
                    <a:pt x="276886" y="276885"/>
                  </a:lnTo>
                  <a:lnTo>
                    <a:pt x="302248" y="244058"/>
                  </a:lnTo>
                  <a:lnTo>
                    <a:pt x="318599" y="205313"/>
                  </a:lnTo>
                  <a:lnTo>
                    <a:pt x="324393" y="162195"/>
                  </a:lnTo>
                  <a:lnTo>
                    <a:pt x="318599" y="119077"/>
                  </a:lnTo>
                  <a:lnTo>
                    <a:pt x="302248" y="80332"/>
                  </a:lnTo>
                  <a:lnTo>
                    <a:pt x="276886" y="47505"/>
                  </a:lnTo>
                  <a:lnTo>
                    <a:pt x="244060" y="22144"/>
                  </a:lnTo>
                  <a:lnTo>
                    <a:pt x="205314" y="5793"/>
                  </a:lnTo>
                  <a:lnTo>
                    <a:pt x="1621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753040" y="4515378"/>
              <a:ext cx="162560" cy="433070"/>
            </a:xfrm>
            <a:custGeom>
              <a:avLst/>
              <a:gdLst/>
              <a:ahLst/>
              <a:cxnLst/>
              <a:rect l="l" t="t" r="r" b="b"/>
              <a:pathLst>
                <a:path w="162559" h="433070">
                  <a:moveTo>
                    <a:pt x="162198" y="0"/>
                  </a:moveTo>
                  <a:lnTo>
                    <a:pt x="0" y="0"/>
                  </a:lnTo>
                  <a:lnTo>
                    <a:pt x="0" y="432522"/>
                  </a:lnTo>
                  <a:lnTo>
                    <a:pt x="162198" y="432522"/>
                  </a:lnTo>
                  <a:lnTo>
                    <a:pt x="1621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781466" y="3755644"/>
            <a:ext cx="10572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404040"/>
                </a:solidFill>
                <a:latin typeface="Arial"/>
                <a:cs typeface="Arial"/>
              </a:rPr>
              <a:t>&lt;1%</a:t>
            </a:r>
            <a:endParaRPr sz="40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8371526" y="462350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8825931" y="452833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60" y="302248"/>
                </a:lnTo>
                <a:lnTo>
                  <a:pt x="276886" y="276886"/>
                </a:lnTo>
                <a:lnTo>
                  <a:pt x="302248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3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9073325" y="4156544"/>
            <a:ext cx="459105" cy="669290"/>
          </a:xfrm>
          <a:custGeom>
            <a:avLst/>
            <a:gdLst/>
            <a:ahLst/>
            <a:cxnLst/>
            <a:rect l="l" t="t" r="r" b="b"/>
            <a:pathLst>
              <a:path w="459104" h="669289">
                <a:moveTo>
                  <a:pt x="324396" y="162191"/>
                </a:moveTo>
                <a:lnTo>
                  <a:pt x="318592" y="119075"/>
                </a:lnTo>
                <a:lnTo>
                  <a:pt x="302247" y="80327"/>
                </a:lnTo>
                <a:lnTo>
                  <a:pt x="276885" y="47498"/>
                </a:lnTo>
                <a:lnTo>
                  <a:pt x="244055" y="22136"/>
                </a:lnTo>
                <a:lnTo>
                  <a:pt x="205308" y="5791"/>
                </a:lnTo>
                <a:lnTo>
                  <a:pt x="162191" y="0"/>
                </a:lnTo>
                <a:lnTo>
                  <a:pt x="119075" y="5791"/>
                </a:lnTo>
                <a:lnTo>
                  <a:pt x="80327" y="22136"/>
                </a:lnTo>
                <a:lnTo>
                  <a:pt x="47498" y="47498"/>
                </a:lnTo>
                <a:lnTo>
                  <a:pt x="22136" y="80327"/>
                </a:lnTo>
                <a:lnTo>
                  <a:pt x="5791" y="119075"/>
                </a:lnTo>
                <a:lnTo>
                  <a:pt x="0" y="162191"/>
                </a:lnTo>
                <a:lnTo>
                  <a:pt x="5791" y="205308"/>
                </a:lnTo>
                <a:lnTo>
                  <a:pt x="22136" y="244055"/>
                </a:lnTo>
                <a:lnTo>
                  <a:pt x="47498" y="276885"/>
                </a:lnTo>
                <a:lnTo>
                  <a:pt x="80327" y="302247"/>
                </a:lnTo>
                <a:lnTo>
                  <a:pt x="119075" y="318592"/>
                </a:lnTo>
                <a:lnTo>
                  <a:pt x="162191" y="324383"/>
                </a:lnTo>
                <a:lnTo>
                  <a:pt x="205308" y="318592"/>
                </a:lnTo>
                <a:lnTo>
                  <a:pt x="244055" y="302247"/>
                </a:lnTo>
                <a:lnTo>
                  <a:pt x="276885" y="276885"/>
                </a:lnTo>
                <a:lnTo>
                  <a:pt x="302247" y="244055"/>
                </a:lnTo>
                <a:lnTo>
                  <a:pt x="318592" y="205308"/>
                </a:lnTo>
                <a:lnTo>
                  <a:pt x="324396" y="162191"/>
                </a:lnTo>
                <a:close/>
              </a:path>
              <a:path w="459104" h="669289">
                <a:moveTo>
                  <a:pt x="458508" y="506996"/>
                </a:moveTo>
                <a:lnTo>
                  <a:pt x="452716" y="463880"/>
                </a:lnTo>
                <a:lnTo>
                  <a:pt x="436359" y="425132"/>
                </a:lnTo>
                <a:lnTo>
                  <a:pt x="410997" y="392303"/>
                </a:lnTo>
                <a:lnTo>
                  <a:pt x="378180" y="366941"/>
                </a:lnTo>
                <a:lnTo>
                  <a:pt x="339432" y="350596"/>
                </a:lnTo>
                <a:lnTo>
                  <a:pt x="296316" y="344792"/>
                </a:lnTo>
                <a:lnTo>
                  <a:pt x="253199" y="350596"/>
                </a:lnTo>
                <a:lnTo>
                  <a:pt x="214452" y="366941"/>
                </a:lnTo>
                <a:lnTo>
                  <a:pt x="181622" y="392303"/>
                </a:lnTo>
                <a:lnTo>
                  <a:pt x="156260" y="425132"/>
                </a:lnTo>
                <a:lnTo>
                  <a:pt x="139915" y="463880"/>
                </a:lnTo>
                <a:lnTo>
                  <a:pt x="134112" y="506996"/>
                </a:lnTo>
                <a:lnTo>
                  <a:pt x="139915" y="550113"/>
                </a:lnTo>
                <a:lnTo>
                  <a:pt x="156260" y="588860"/>
                </a:lnTo>
                <a:lnTo>
                  <a:pt x="181622" y="621677"/>
                </a:lnTo>
                <a:lnTo>
                  <a:pt x="214452" y="647039"/>
                </a:lnTo>
                <a:lnTo>
                  <a:pt x="253199" y="663397"/>
                </a:lnTo>
                <a:lnTo>
                  <a:pt x="296316" y="669188"/>
                </a:lnTo>
                <a:lnTo>
                  <a:pt x="339432" y="663397"/>
                </a:lnTo>
                <a:lnTo>
                  <a:pt x="378180" y="647039"/>
                </a:lnTo>
                <a:lnTo>
                  <a:pt x="410997" y="621677"/>
                </a:lnTo>
                <a:lnTo>
                  <a:pt x="436359" y="588860"/>
                </a:lnTo>
                <a:lnTo>
                  <a:pt x="452716" y="550113"/>
                </a:lnTo>
                <a:lnTo>
                  <a:pt x="458508" y="506996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7964234" y="3342335"/>
            <a:ext cx="1024255" cy="1467485"/>
          </a:xfrm>
          <a:custGeom>
            <a:avLst/>
            <a:gdLst/>
            <a:ahLst/>
            <a:cxnLst/>
            <a:rect l="l" t="t" r="r" b="b"/>
            <a:pathLst>
              <a:path w="1024254" h="1467485">
                <a:moveTo>
                  <a:pt x="324396" y="1304861"/>
                </a:moveTo>
                <a:lnTo>
                  <a:pt x="318592" y="1261745"/>
                </a:lnTo>
                <a:lnTo>
                  <a:pt x="302247" y="1222997"/>
                </a:lnTo>
                <a:lnTo>
                  <a:pt x="276885" y="1190167"/>
                </a:lnTo>
                <a:lnTo>
                  <a:pt x="244055" y="1164805"/>
                </a:lnTo>
                <a:lnTo>
                  <a:pt x="205308" y="1148461"/>
                </a:lnTo>
                <a:lnTo>
                  <a:pt x="162191" y="1142669"/>
                </a:lnTo>
                <a:lnTo>
                  <a:pt x="119075" y="1148461"/>
                </a:lnTo>
                <a:lnTo>
                  <a:pt x="80327" y="1164805"/>
                </a:lnTo>
                <a:lnTo>
                  <a:pt x="47510" y="1190167"/>
                </a:lnTo>
                <a:lnTo>
                  <a:pt x="22148" y="1222997"/>
                </a:lnTo>
                <a:lnTo>
                  <a:pt x="5791" y="1261745"/>
                </a:lnTo>
                <a:lnTo>
                  <a:pt x="0" y="1304861"/>
                </a:lnTo>
                <a:lnTo>
                  <a:pt x="5791" y="1347978"/>
                </a:lnTo>
                <a:lnTo>
                  <a:pt x="22148" y="1386725"/>
                </a:lnTo>
                <a:lnTo>
                  <a:pt x="47510" y="1419555"/>
                </a:lnTo>
                <a:lnTo>
                  <a:pt x="80327" y="1444917"/>
                </a:lnTo>
                <a:lnTo>
                  <a:pt x="119075" y="1461262"/>
                </a:lnTo>
                <a:lnTo>
                  <a:pt x="162191" y="1467053"/>
                </a:lnTo>
                <a:lnTo>
                  <a:pt x="205308" y="1461262"/>
                </a:lnTo>
                <a:lnTo>
                  <a:pt x="244055" y="1444917"/>
                </a:lnTo>
                <a:lnTo>
                  <a:pt x="276885" y="1419555"/>
                </a:lnTo>
                <a:lnTo>
                  <a:pt x="302247" y="1386725"/>
                </a:lnTo>
                <a:lnTo>
                  <a:pt x="318592" y="1347978"/>
                </a:lnTo>
                <a:lnTo>
                  <a:pt x="324396" y="1304861"/>
                </a:lnTo>
                <a:close/>
              </a:path>
              <a:path w="1024254" h="1467485">
                <a:moveTo>
                  <a:pt x="324396" y="878776"/>
                </a:moveTo>
                <a:lnTo>
                  <a:pt x="318592" y="835660"/>
                </a:lnTo>
                <a:lnTo>
                  <a:pt x="302247" y="796912"/>
                </a:lnTo>
                <a:lnTo>
                  <a:pt x="276885" y="764082"/>
                </a:lnTo>
                <a:lnTo>
                  <a:pt x="244055" y="738720"/>
                </a:lnTo>
                <a:lnTo>
                  <a:pt x="205308" y="722376"/>
                </a:lnTo>
                <a:lnTo>
                  <a:pt x="162191" y="716572"/>
                </a:lnTo>
                <a:lnTo>
                  <a:pt x="119075" y="722376"/>
                </a:lnTo>
                <a:lnTo>
                  <a:pt x="80327" y="738720"/>
                </a:lnTo>
                <a:lnTo>
                  <a:pt x="47510" y="764082"/>
                </a:lnTo>
                <a:lnTo>
                  <a:pt x="22148" y="796912"/>
                </a:lnTo>
                <a:lnTo>
                  <a:pt x="5791" y="835660"/>
                </a:lnTo>
                <a:lnTo>
                  <a:pt x="0" y="878776"/>
                </a:lnTo>
                <a:lnTo>
                  <a:pt x="5791" y="921893"/>
                </a:lnTo>
                <a:lnTo>
                  <a:pt x="22148" y="960640"/>
                </a:lnTo>
                <a:lnTo>
                  <a:pt x="47510" y="993470"/>
                </a:lnTo>
                <a:lnTo>
                  <a:pt x="80327" y="1018832"/>
                </a:lnTo>
                <a:lnTo>
                  <a:pt x="119075" y="1035177"/>
                </a:lnTo>
                <a:lnTo>
                  <a:pt x="162191" y="1040968"/>
                </a:lnTo>
                <a:lnTo>
                  <a:pt x="205308" y="1035177"/>
                </a:lnTo>
                <a:lnTo>
                  <a:pt x="244055" y="1018832"/>
                </a:lnTo>
                <a:lnTo>
                  <a:pt x="276885" y="993470"/>
                </a:lnTo>
                <a:lnTo>
                  <a:pt x="302247" y="960640"/>
                </a:lnTo>
                <a:lnTo>
                  <a:pt x="318592" y="921893"/>
                </a:lnTo>
                <a:lnTo>
                  <a:pt x="324396" y="878776"/>
                </a:lnTo>
                <a:close/>
              </a:path>
              <a:path w="1024254" h="1467485">
                <a:moveTo>
                  <a:pt x="346824" y="546252"/>
                </a:moveTo>
                <a:lnTo>
                  <a:pt x="341033" y="503135"/>
                </a:lnTo>
                <a:lnTo>
                  <a:pt x="324675" y="464388"/>
                </a:lnTo>
                <a:lnTo>
                  <a:pt x="299313" y="431558"/>
                </a:lnTo>
                <a:lnTo>
                  <a:pt x="266496" y="406196"/>
                </a:lnTo>
                <a:lnTo>
                  <a:pt x="227749" y="389851"/>
                </a:lnTo>
                <a:lnTo>
                  <a:pt x="184632" y="384048"/>
                </a:lnTo>
                <a:lnTo>
                  <a:pt x="141516" y="389851"/>
                </a:lnTo>
                <a:lnTo>
                  <a:pt x="102768" y="406196"/>
                </a:lnTo>
                <a:lnTo>
                  <a:pt x="69938" y="431558"/>
                </a:lnTo>
                <a:lnTo>
                  <a:pt x="44577" y="464388"/>
                </a:lnTo>
                <a:lnTo>
                  <a:pt x="28232" y="503135"/>
                </a:lnTo>
                <a:lnTo>
                  <a:pt x="22428" y="546252"/>
                </a:lnTo>
                <a:lnTo>
                  <a:pt x="28232" y="589368"/>
                </a:lnTo>
                <a:lnTo>
                  <a:pt x="44577" y="628116"/>
                </a:lnTo>
                <a:lnTo>
                  <a:pt x="69938" y="660946"/>
                </a:lnTo>
                <a:lnTo>
                  <a:pt x="102768" y="686308"/>
                </a:lnTo>
                <a:lnTo>
                  <a:pt x="141516" y="702652"/>
                </a:lnTo>
                <a:lnTo>
                  <a:pt x="184632" y="708444"/>
                </a:lnTo>
                <a:lnTo>
                  <a:pt x="227749" y="702652"/>
                </a:lnTo>
                <a:lnTo>
                  <a:pt x="266496" y="686308"/>
                </a:lnTo>
                <a:lnTo>
                  <a:pt x="299313" y="660946"/>
                </a:lnTo>
                <a:lnTo>
                  <a:pt x="324675" y="628116"/>
                </a:lnTo>
                <a:lnTo>
                  <a:pt x="341033" y="589368"/>
                </a:lnTo>
                <a:lnTo>
                  <a:pt x="346824" y="546252"/>
                </a:lnTo>
                <a:close/>
              </a:path>
              <a:path w="1024254" h="1467485">
                <a:moveTo>
                  <a:pt x="506730" y="185889"/>
                </a:moveTo>
                <a:lnTo>
                  <a:pt x="500938" y="142773"/>
                </a:lnTo>
                <a:lnTo>
                  <a:pt x="484581" y="104025"/>
                </a:lnTo>
                <a:lnTo>
                  <a:pt x="459219" y="71208"/>
                </a:lnTo>
                <a:lnTo>
                  <a:pt x="426402" y="45847"/>
                </a:lnTo>
                <a:lnTo>
                  <a:pt x="387654" y="29489"/>
                </a:lnTo>
                <a:lnTo>
                  <a:pt x="344538" y="23698"/>
                </a:lnTo>
                <a:lnTo>
                  <a:pt x="301409" y="29489"/>
                </a:lnTo>
                <a:lnTo>
                  <a:pt x="262674" y="45847"/>
                </a:lnTo>
                <a:lnTo>
                  <a:pt x="229844" y="71208"/>
                </a:lnTo>
                <a:lnTo>
                  <a:pt x="204482" y="104025"/>
                </a:lnTo>
                <a:lnTo>
                  <a:pt x="188125" y="142773"/>
                </a:lnTo>
                <a:lnTo>
                  <a:pt x="182333" y="185889"/>
                </a:lnTo>
                <a:lnTo>
                  <a:pt x="188125" y="229019"/>
                </a:lnTo>
                <a:lnTo>
                  <a:pt x="204482" y="267754"/>
                </a:lnTo>
                <a:lnTo>
                  <a:pt x="229844" y="300583"/>
                </a:lnTo>
                <a:lnTo>
                  <a:pt x="262674" y="325945"/>
                </a:lnTo>
                <a:lnTo>
                  <a:pt x="301409" y="342303"/>
                </a:lnTo>
                <a:lnTo>
                  <a:pt x="344538" y="348094"/>
                </a:lnTo>
                <a:lnTo>
                  <a:pt x="387654" y="342303"/>
                </a:lnTo>
                <a:lnTo>
                  <a:pt x="426402" y="325945"/>
                </a:lnTo>
                <a:lnTo>
                  <a:pt x="459219" y="300583"/>
                </a:lnTo>
                <a:lnTo>
                  <a:pt x="484581" y="267754"/>
                </a:lnTo>
                <a:lnTo>
                  <a:pt x="500938" y="229019"/>
                </a:lnTo>
                <a:lnTo>
                  <a:pt x="506730" y="185889"/>
                </a:lnTo>
                <a:close/>
              </a:path>
              <a:path w="1024254" h="1467485">
                <a:moveTo>
                  <a:pt x="678256" y="1005382"/>
                </a:moveTo>
                <a:lnTo>
                  <a:pt x="672465" y="962266"/>
                </a:lnTo>
                <a:lnTo>
                  <a:pt x="656107" y="923518"/>
                </a:lnTo>
                <a:lnTo>
                  <a:pt x="630745" y="890701"/>
                </a:lnTo>
                <a:lnTo>
                  <a:pt x="597928" y="865339"/>
                </a:lnTo>
                <a:lnTo>
                  <a:pt x="559181" y="848982"/>
                </a:lnTo>
                <a:lnTo>
                  <a:pt x="516064" y="843191"/>
                </a:lnTo>
                <a:lnTo>
                  <a:pt x="472935" y="848982"/>
                </a:lnTo>
                <a:lnTo>
                  <a:pt x="434200" y="865339"/>
                </a:lnTo>
                <a:lnTo>
                  <a:pt x="401370" y="890701"/>
                </a:lnTo>
                <a:lnTo>
                  <a:pt x="376008" y="923518"/>
                </a:lnTo>
                <a:lnTo>
                  <a:pt x="359651" y="962266"/>
                </a:lnTo>
                <a:lnTo>
                  <a:pt x="353860" y="1005382"/>
                </a:lnTo>
                <a:lnTo>
                  <a:pt x="359651" y="1048512"/>
                </a:lnTo>
                <a:lnTo>
                  <a:pt x="376008" y="1087247"/>
                </a:lnTo>
                <a:lnTo>
                  <a:pt x="401370" y="1120076"/>
                </a:lnTo>
                <a:lnTo>
                  <a:pt x="434200" y="1145438"/>
                </a:lnTo>
                <a:lnTo>
                  <a:pt x="472935" y="1161796"/>
                </a:lnTo>
                <a:lnTo>
                  <a:pt x="516064" y="1167587"/>
                </a:lnTo>
                <a:lnTo>
                  <a:pt x="559181" y="1161796"/>
                </a:lnTo>
                <a:lnTo>
                  <a:pt x="597928" y="1145438"/>
                </a:lnTo>
                <a:lnTo>
                  <a:pt x="630745" y="1120076"/>
                </a:lnTo>
                <a:lnTo>
                  <a:pt x="656107" y="1087247"/>
                </a:lnTo>
                <a:lnTo>
                  <a:pt x="672465" y="1048512"/>
                </a:lnTo>
                <a:lnTo>
                  <a:pt x="678256" y="1005382"/>
                </a:lnTo>
                <a:close/>
              </a:path>
              <a:path w="1024254" h="1467485">
                <a:moveTo>
                  <a:pt x="840447" y="548754"/>
                </a:moveTo>
                <a:lnTo>
                  <a:pt x="834656" y="505637"/>
                </a:lnTo>
                <a:lnTo>
                  <a:pt x="818311" y="466890"/>
                </a:lnTo>
                <a:lnTo>
                  <a:pt x="792949" y="434060"/>
                </a:lnTo>
                <a:lnTo>
                  <a:pt x="760120" y="408698"/>
                </a:lnTo>
                <a:lnTo>
                  <a:pt x="721372" y="392353"/>
                </a:lnTo>
                <a:lnTo>
                  <a:pt x="678256" y="386562"/>
                </a:lnTo>
                <a:lnTo>
                  <a:pt x="635139" y="392353"/>
                </a:lnTo>
                <a:lnTo>
                  <a:pt x="596392" y="408698"/>
                </a:lnTo>
                <a:lnTo>
                  <a:pt x="563562" y="434060"/>
                </a:lnTo>
                <a:lnTo>
                  <a:pt x="538200" y="466890"/>
                </a:lnTo>
                <a:lnTo>
                  <a:pt x="521855" y="505637"/>
                </a:lnTo>
                <a:lnTo>
                  <a:pt x="516064" y="548754"/>
                </a:lnTo>
                <a:lnTo>
                  <a:pt x="521855" y="591870"/>
                </a:lnTo>
                <a:lnTo>
                  <a:pt x="538200" y="630618"/>
                </a:lnTo>
                <a:lnTo>
                  <a:pt x="563562" y="663448"/>
                </a:lnTo>
                <a:lnTo>
                  <a:pt x="596392" y="688809"/>
                </a:lnTo>
                <a:lnTo>
                  <a:pt x="635139" y="705154"/>
                </a:lnTo>
                <a:lnTo>
                  <a:pt x="678256" y="710946"/>
                </a:lnTo>
                <a:lnTo>
                  <a:pt x="721372" y="705154"/>
                </a:lnTo>
                <a:lnTo>
                  <a:pt x="760120" y="688809"/>
                </a:lnTo>
                <a:lnTo>
                  <a:pt x="792949" y="663448"/>
                </a:lnTo>
                <a:lnTo>
                  <a:pt x="818311" y="630618"/>
                </a:lnTo>
                <a:lnTo>
                  <a:pt x="834656" y="591870"/>
                </a:lnTo>
                <a:lnTo>
                  <a:pt x="840447" y="548754"/>
                </a:lnTo>
                <a:close/>
              </a:path>
              <a:path w="1024254" h="1467485">
                <a:moveTo>
                  <a:pt x="880795" y="162191"/>
                </a:moveTo>
                <a:lnTo>
                  <a:pt x="875004" y="119075"/>
                </a:lnTo>
                <a:lnTo>
                  <a:pt x="858647" y="80327"/>
                </a:lnTo>
                <a:lnTo>
                  <a:pt x="833285" y="47510"/>
                </a:lnTo>
                <a:lnTo>
                  <a:pt x="800468" y="22148"/>
                </a:lnTo>
                <a:lnTo>
                  <a:pt x="761720" y="5791"/>
                </a:lnTo>
                <a:lnTo>
                  <a:pt x="718604" y="0"/>
                </a:lnTo>
                <a:lnTo>
                  <a:pt x="675474" y="5791"/>
                </a:lnTo>
                <a:lnTo>
                  <a:pt x="636739" y="22148"/>
                </a:lnTo>
                <a:lnTo>
                  <a:pt x="603910" y="47510"/>
                </a:lnTo>
                <a:lnTo>
                  <a:pt x="578548" y="80327"/>
                </a:lnTo>
                <a:lnTo>
                  <a:pt x="562203" y="119075"/>
                </a:lnTo>
                <a:lnTo>
                  <a:pt x="556399" y="162191"/>
                </a:lnTo>
                <a:lnTo>
                  <a:pt x="562203" y="205320"/>
                </a:lnTo>
                <a:lnTo>
                  <a:pt x="578548" y="244055"/>
                </a:lnTo>
                <a:lnTo>
                  <a:pt x="603910" y="276885"/>
                </a:lnTo>
                <a:lnTo>
                  <a:pt x="636739" y="302247"/>
                </a:lnTo>
                <a:lnTo>
                  <a:pt x="675474" y="318592"/>
                </a:lnTo>
                <a:lnTo>
                  <a:pt x="718604" y="324396"/>
                </a:lnTo>
                <a:lnTo>
                  <a:pt x="761720" y="318592"/>
                </a:lnTo>
                <a:lnTo>
                  <a:pt x="800468" y="302247"/>
                </a:lnTo>
                <a:lnTo>
                  <a:pt x="833285" y="276885"/>
                </a:lnTo>
                <a:lnTo>
                  <a:pt x="858647" y="244055"/>
                </a:lnTo>
                <a:lnTo>
                  <a:pt x="875004" y="205320"/>
                </a:lnTo>
                <a:lnTo>
                  <a:pt x="880795" y="162191"/>
                </a:lnTo>
                <a:close/>
              </a:path>
              <a:path w="1024254" h="1467485">
                <a:moveTo>
                  <a:pt x="1023886" y="973251"/>
                </a:moveTo>
                <a:lnTo>
                  <a:pt x="1018095" y="930135"/>
                </a:lnTo>
                <a:lnTo>
                  <a:pt x="1001737" y="891387"/>
                </a:lnTo>
                <a:lnTo>
                  <a:pt x="976376" y="858558"/>
                </a:lnTo>
                <a:lnTo>
                  <a:pt x="943559" y="833196"/>
                </a:lnTo>
                <a:lnTo>
                  <a:pt x="904811" y="816851"/>
                </a:lnTo>
                <a:lnTo>
                  <a:pt x="861695" y="811060"/>
                </a:lnTo>
                <a:lnTo>
                  <a:pt x="818578" y="816851"/>
                </a:lnTo>
                <a:lnTo>
                  <a:pt x="779830" y="833196"/>
                </a:lnTo>
                <a:lnTo>
                  <a:pt x="747001" y="858558"/>
                </a:lnTo>
                <a:lnTo>
                  <a:pt x="721639" y="891387"/>
                </a:lnTo>
                <a:lnTo>
                  <a:pt x="705294" y="930135"/>
                </a:lnTo>
                <a:lnTo>
                  <a:pt x="699490" y="973251"/>
                </a:lnTo>
                <a:lnTo>
                  <a:pt x="705294" y="1016368"/>
                </a:lnTo>
                <a:lnTo>
                  <a:pt x="721639" y="1055116"/>
                </a:lnTo>
                <a:lnTo>
                  <a:pt x="747001" y="1087945"/>
                </a:lnTo>
                <a:lnTo>
                  <a:pt x="779830" y="1113307"/>
                </a:lnTo>
                <a:lnTo>
                  <a:pt x="818578" y="1129652"/>
                </a:lnTo>
                <a:lnTo>
                  <a:pt x="861695" y="1135443"/>
                </a:lnTo>
                <a:lnTo>
                  <a:pt x="904811" y="1129652"/>
                </a:lnTo>
                <a:lnTo>
                  <a:pt x="943559" y="1113307"/>
                </a:lnTo>
                <a:lnTo>
                  <a:pt x="976376" y="1087945"/>
                </a:lnTo>
                <a:lnTo>
                  <a:pt x="1001737" y="1055116"/>
                </a:lnTo>
                <a:lnTo>
                  <a:pt x="1018095" y="1016368"/>
                </a:lnTo>
                <a:lnTo>
                  <a:pt x="1023886" y="973251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7662769" y="1879688"/>
            <a:ext cx="4288155" cy="1576070"/>
            <a:chOff x="7662769" y="1879688"/>
            <a:chExt cx="4288155" cy="1576070"/>
          </a:xfrm>
        </p:grpSpPr>
        <p:sp>
          <p:nvSpPr>
            <p:cNvPr id="25" name="object 25" descr=""/>
            <p:cNvSpPr/>
            <p:nvPr/>
          </p:nvSpPr>
          <p:spPr>
            <a:xfrm>
              <a:off x="9806734" y="1879688"/>
              <a:ext cx="0" cy="1576070"/>
            </a:xfrm>
            <a:custGeom>
              <a:avLst/>
              <a:gdLst/>
              <a:ahLst/>
              <a:cxnLst/>
              <a:rect l="l" t="t" r="r" b="b"/>
              <a:pathLst>
                <a:path w="0" h="1576070">
                  <a:moveTo>
                    <a:pt x="0" y="0"/>
                  </a:moveTo>
                  <a:lnTo>
                    <a:pt x="0" y="1576070"/>
                  </a:lnTo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662769" y="1886038"/>
              <a:ext cx="4288155" cy="0"/>
            </a:xfrm>
            <a:custGeom>
              <a:avLst/>
              <a:gdLst/>
              <a:ahLst/>
              <a:cxnLst/>
              <a:rect l="l" t="t" r="r" b="b"/>
              <a:pathLst>
                <a:path w="4288155" h="0">
                  <a:moveTo>
                    <a:pt x="0" y="0"/>
                  </a:moveTo>
                  <a:lnTo>
                    <a:pt x="428793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804476" y="1691386"/>
            <a:ext cx="1866900" cy="1486535"/>
          </a:xfrm>
          <a:prstGeom prst="rect">
            <a:avLst/>
          </a:prstGeom>
        </p:spPr>
        <p:txBody>
          <a:bodyPr wrap="square" lIns="0" tIns="22732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89"/>
              </a:spcBef>
            </a:pPr>
            <a:r>
              <a:rPr dirty="0" sz="4400" spc="-20">
                <a:latin typeface="Arial MT"/>
                <a:cs typeface="Arial MT"/>
              </a:rPr>
              <a:t>99%+</a:t>
            </a:r>
            <a:endParaRPr sz="4400">
              <a:latin typeface="Arial MT"/>
              <a:cs typeface="Arial MT"/>
            </a:endParaRPr>
          </a:p>
          <a:p>
            <a:pPr algn="ctr" marL="12065" marR="5080">
              <a:lnSpc>
                <a:spcPct val="103800"/>
              </a:lnSpc>
              <a:spcBef>
                <a:spcPts val="545"/>
              </a:spcBef>
            </a:pPr>
            <a:r>
              <a:rPr dirty="0" sz="1600">
                <a:latin typeface="Arial MT"/>
                <a:cs typeface="Arial MT"/>
              </a:rPr>
              <a:t>are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confident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in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their </a:t>
            </a:r>
            <a:r>
              <a:rPr dirty="0" sz="1600">
                <a:latin typeface="Arial MT"/>
                <a:cs typeface="Arial MT"/>
              </a:rPr>
              <a:t>ability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to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embrace</a:t>
            </a:r>
            <a:r>
              <a:rPr dirty="0" sz="1600" spc="-25">
                <a:latin typeface="Arial MT"/>
                <a:cs typeface="Arial MT"/>
              </a:rPr>
              <a:t> AI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942092" y="1691386"/>
            <a:ext cx="1866264" cy="1730375"/>
          </a:xfrm>
          <a:prstGeom prst="rect">
            <a:avLst/>
          </a:prstGeom>
        </p:spPr>
        <p:txBody>
          <a:bodyPr wrap="square" lIns="0" tIns="227329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789"/>
              </a:spcBef>
            </a:pPr>
            <a:r>
              <a:rPr dirty="0" sz="4400" spc="-25">
                <a:latin typeface="Arial MT"/>
                <a:cs typeface="Arial MT"/>
              </a:rPr>
              <a:t>88%</a:t>
            </a:r>
            <a:endParaRPr sz="4400">
              <a:latin typeface="Arial MT"/>
              <a:cs typeface="Arial MT"/>
            </a:endParaRPr>
          </a:p>
          <a:p>
            <a:pPr algn="ctr" marL="12700" marR="5080" indent="635">
              <a:lnSpc>
                <a:spcPct val="101899"/>
              </a:lnSpc>
              <a:spcBef>
                <a:spcPts val="580"/>
              </a:spcBef>
            </a:pPr>
            <a:r>
              <a:rPr dirty="0" sz="1600">
                <a:latin typeface="Arial MT"/>
                <a:cs typeface="Arial MT"/>
              </a:rPr>
              <a:t>are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completely/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very </a:t>
            </a:r>
            <a:r>
              <a:rPr dirty="0" sz="1600">
                <a:latin typeface="Arial MT"/>
                <a:cs typeface="Arial MT"/>
              </a:rPr>
              <a:t>confident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in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their </a:t>
            </a:r>
            <a:r>
              <a:rPr dirty="0" sz="1600">
                <a:latin typeface="Arial MT"/>
                <a:cs typeface="Arial MT"/>
              </a:rPr>
              <a:t>ability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to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embrace</a:t>
            </a:r>
            <a:r>
              <a:rPr dirty="0" sz="1600" spc="-25">
                <a:latin typeface="Arial MT"/>
                <a:cs typeface="Arial MT"/>
              </a:rPr>
              <a:t> AI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888164" y="5787268"/>
            <a:ext cx="1645920" cy="341630"/>
            <a:chOff x="888164" y="5787268"/>
            <a:chExt cx="1645920" cy="341630"/>
          </a:xfrm>
        </p:grpSpPr>
        <p:sp>
          <p:nvSpPr>
            <p:cNvPr id="30" name="object 30" descr=""/>
            <p:cNvSpPr/>
            <p:nvPr/>
          </p:nvSpPr>
          <p:spPr>
            <a:xfrm>
              <a:off x="1711124" y="5787268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w="0" h="335279">
                  <a:moveTo>
                    <a:pt x="0" y="0"/>
                  </a:moveTo>
                  <a:lnTo>
                    <a:pt x="0" y="33528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88164" y="6122548"/>
              <a:ext cx="1645920" cy="0"/>
            </a:xfrm>
            <a:custGeom>
              <a:avLst/>
              <a:gdLst/>
              <a:ahLst/>
              <a:cxnLst/>
              <a:rect l="l" t="t" r="r" b="b"/>
              <a:pathLst>
                <a:path w="1645920" h="0">
                  <a:moveTo>
                    <a:pt x="0" y="0"/>
                  </a:moveTo>
                  <a:lnTo>
                    <a:pt x="164592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888164" y="5787268"/>
            <a:ext cx="822960" cy="335280"/>
          </a:xfrm>
          <a:prstGeom prst="rect">
            <a:avLst/>
          </a:prstGeom>
          <a:solidFill>
            <a:srgbClr val="B8DFFF"/>
          </a:solidFill>
        </p:spPr>
        <p:txBody>
          <a:bodyPr wrap="square" lIns="0" tIns="45085" rIns="0" bIns="0" rtlCol="0" vert="horz">
            <a:spAutoFit/>
          </a:bodyPr>
          <a:lstStyle/>
          <a:p>
            <a:pPr marL="96520">
              <a:lnSpc>
                <a:spcPts val="935"/>
              </a:lnSpc>
              <a:spcBef>
                <a:spcPts val="355"/>
              </a:spcBef>
            </a:pPr>
            <a:r>
              <a:rPr dirty="0" sz="800" b="1">
                <a:latin typeface="Arial"/>
                <a:cs typeface="Arial"/>
              </a:rPr>
              <a:t>1,000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–</a:t>
            </a:r>
            <a:r>
              <a:rPr dirty="0" sz="800" spc="-10" b="1">
                <a:latin typeface="Arial"/>
                <a:cs typeface="Arial"/>
              </a:rPr>
              <a:t> 4,999</a:t>
            </a:r>
            <a:endParaRPr sz="800">
              <a:latin typeface="Arial"/>
              <a:cs typeface="Arial"/>
            </a:endParaRPr>
          </a:p>
          <a:p>
            <a:pPr marL="140970">
              <a:lnSpc>
                <a:spcPts val="93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711124" y="5787268"/>
            <a:ext cx="822960" cy="335280"/>
          </a:xfrm>
          <a:prstGeom prst="rect">
            <a:avLst/>
          </a:prstGeom>
          <a:solidFill>
            <a:srgbClr val="FFCCFF"/>
          </a:solidFill>
        </p:spPr>
        <p:txBody>
          <a:bodyPr wrap="square" lIns="0" tIns="45085" rIns="0" bIns="0" rtlCol="0" vert="horz">
            <a:spAutoFit/>
          </a:bodyPr>
          <a:lstStyle/>
          <a:p>
            <a:pPr algn="ctr" marL="1270">
              <a:lnSpc>
                <a:spcPts val="935"/>
              </a:lnSpc>
              <a:spcBef>
                <a:spcPts val="355"/>
              </a:spcBef>
            </a:pPr>
            <a:r>
              <a:rPr dirty="0" sz="800" spc="-10" b="1">
                <a:latin typeface="Arial"/>
                <a:cs typeface="Arial"/>
              </a:rPr>
              <a:t>5,000+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3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184549" y="6155435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29%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007510" y="6155435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31%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15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95129" y="4506938"/>
            <a:ext cx="2488565" cy="548640"/>
          </a:xfrm>
          <a:custGeom>
            <a:avLst/>
            <a:gdLst/>
            <a:ahLst/>
            <a:cxnLst/>
            <a:rect l="l" t="t" r="r" b="b"/>
            <a:pathLst>
              <a:path w="2488565" h="548639">
                <a:moveTo>
                  <a:pt x="2488312" y="0"/>
                </a:moveTo>
                <a:lnTo>
                  <a:pt x="0" y="0"/>
                </a:lnTo>
                <a:lnTo>
                  <a:pt x="0" y="548639"/>
                </a:lnTo>
                <a:lnTo>
                  <a:pt x="2488312" y="548639"/>
                </a:lnTo>
                <a:lnTo>
                  <a:pt x="2488312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73869" y="4495292"/>
            <a:ext cx="208343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sidency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deciding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factor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21791" y="2009946"/>
            <a:ext cx="2440940" cy="365760"/>
          </a:xfrm>
          <a:custGeom>
            <a:avLst/>
            <a:gdLst/>
            <a:ahLst/>
            <a:cxnLst/>
            <a:rect l="l" t="t" r="r" b="b"/>
            <a:pathLst>
              <a:path w="2440940" h="365760">
                <a:moveTo>
                  <a:pt x="2440358" y="0"/>
                </a:moveTo>
                <a:lnTo>
                  <a:pt x="0" y="0"/>
                </a:lnTo>
                <a:lnTo>
                  <a:pt x="0" y="365759"/>
                </a:lnTo>
                <a:lnTo>
                  <a:pt x="2440358" y="365759"/>
                </a:lnTo>
                <a:lnTo>
                  <a:pt x="2440358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00531" y="2041652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important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2518" y="2375706"/>
            <a:ext cx="2253615" cy="548640"/>
          </a:xfrm>
          <a:custGeom>
            <a:avLst/>
            <a:gdLst/>
            <a:ahLst/>
            <a:cxnLst/>
            <a:rect l="l" t="t" r="r" b="b"/>
            <a:pathLst>
              <a:path w="2253615" h="548639">
                <a:moveTo>
                  <a:pt x="2253235" y="0"/>
                </a:moveTo>
                <a:lnTo>
                  <a:pt x="0" y="0"/>
                </a:lnTo>
                <a:lnTo>
                  <a:pt x="0" y="548640"/>
                </a:lnTo>
                <a:lnTo>
                  <a:pt x="2253235" y="548640"/>
                </a:lnTo>
                <a:lnTo>
                  <a:pt x="2253235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91259" y="2361691"/>
            <a:ext cx="110553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Somewhat important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9090" y="8635"/>
            <a:ext cx="11123295" cy="1052830"/>
          </a:xfrm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98%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large</a:t>
            </a:r>
            <a:r>
              <a:rPr dirty="0" spc="-50"/>
              <a:t> </a:t>
            </a:r>
            <a:r>
              <a:rPr dirty="0"/>
              <a:t>Canadian</a:t>
            </a:r>
            <a:r>
              <a:rPr dirty="0" spc="-60"/>
              <a:t> </a:t>
            </a:r>
            <a:r>
              <a:rPr dirty="0"/>
              <a:t>businesses</a:t>
            </a:r>
            <a:r>
              <a:rPr dirty="0" spc="-50"/>
              <a:t> </a:t>
            </a:r>
            <a:r>
              <a:rPr dirty="0"/>
              <a:t>say</a:t>
            </a:r>
            <a:r>
              <a:rPr dirty="0" spc="-55"/>
              <a:t> </a:t>
            </a:r>
            <a:r>
              <a:rPr dirty="0"/>
              <a:t>data</a:t>
            </a:r>
            <a:r>
              <a:rPr dirty="0" spc="-55"/>
              <a:t> </a:t>
            </a:r>
            <a:r>
              <a:rPr dirty="0"/>
              <a:t>sovereignty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55"/>
              <a:t> </a:t>
            </a:r>
            <a:r>
              <a:rPr dirty="0" spc="-10"/>
              <a:t>important, </a:t>
            </a:r>
            <a:r>
              <a:rPr dirty="0"/>
              <a:t>including</a:t>
            </a:r>
            <a:r>
              <a:rPr dirty="0" spc="-50"/>
              <a:t> </a:t>
            </a:r>
            <a:r>
              <a:rPr dirty="0"/>
              <a:t>88%</a:t>
            </a:r>
            <a:r>
              <a:rPr dirty="0" spc="-35"/>
              <a:t> </a:t>
            </a:r>
            <a:r>
              <a:rPr dirty="0"/>
              <a:t>who</a:t>
            </a:r>
            <a:r>
              <a:rPr dirty="0" spc="-50"/>
              <a:t> </a:t>
            </a:r>
            <a:r>
              <a:rPr dirty="0"/>
              <a:t>say</a:t>
            </a:r>
            <a:r>
              <a:rPr dirty="0" spc="-40"/>
              <a:t> </a:t>
            </a:r>
            <a:r>
              <a:rPr dirty="0"/>
              <a:t>it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30"/>
              <a:t> </a:t>
            </a:r>
            <a:r>
              <a:rPr dirty="0" i="1">
                <a:latin typeface="Arial"/>
                <a:cs typeface="Arial"/>
              </a:rPr>
              <a:t>very</a:t>
            </a:r>
            <a:r>
              <a:rPr dirty="0" spc="-40" i="1">
                <a:latin typeface="Arial"/>
                <a:cs typeface="Arial"/>
              </a:rPr>
              <a:t> </a:t>
            </a:r>
            <a:r>
              <a:rPr dirty="0"/>
              <a:t>or</a:t>
            </a:r>
            <a:r>
              <a:rPr dirty="0" spc="-45"/>
              <a:t> </a:t>
            </a:r>
            <a:r>
              <a:rPr dirty="0" i="1">
                <a:latin typeface="Arial"/>
                <a:cs typeface="Arial"/>
              </a:rPr>
              <a:t>extremely</a:t>
            </a:r>
            <a:r>
              <a:rPr dirty="0" spc="-40" i="1">
                <a:latin typeface="Arial"/>
                <a:cs typeface="Arial"/>
              </a:rPr>
              <a:t> </a:t>
            </a:r>
            <a:r>
              <a:rPr dirty="0" i="1">
                <a:latin typeface="Arial"/>
                <a:cs typeface="Arial"/>
              </a:rPr>
              <a:t>important</a:t>
            </a:r>
            <a:r>
              <a:rPr dirty="0"/>
              <a:t>;</a:t>
            </a:r>
            <a:r>
              <a:rPr dirty="0" spc="-40"/>
              <a:t> </a:t>
            </a:r>
            <a:r>
              <a:rPr dirty="0"/>
              <a:t>for</a:t>
            </a:r>
            <a:r>
              <a:rPr dirty="0" spc="-45"/>
              <a:t> </a:t>
            </a:r>
            <a:r>
              <a:rPr dirty="0"/>
              <a:t>most,</a:t>
            </a:r>
            <a:r>
              <a:rPr dirty="0" spc="-45"/>
              <a:t> </a:t>
            </a:r>
            <a:r>
              <a:rPr dirty="0" spc="-20"/>
              <a:t>this </a:t>
            </a:r>
            <a:r>
              <a:rPr dirty="0"/>
              <a:t>means</a:t>
            </a:r>
            <a:r>
              <a:rPr dirty="0" spc="-65"/>
              <a:t> </a:t>
            </a:r>
            <a:r>
              <a:rPr dirty="0"/>
              <a:t>data</a:t>
            </a:r>
            <a:r>
              <a:rPr dirty="0" spc="-60"/>
              <a:t> </a:t>
            </a:r>
            <a:r>
              <a:rPr dirty="0"/>
              <a:t>must</a:t>
            </a:r>
            <a:r>
              <a:rPr dirty="0" spc="-65"/>
              <a:t> </a:t>
            </a:r>
            <a:r>
              <a:rPr dirty="0"/>
              <a:t>remain</a:t>
            </a:r>
            <a:r>
              <a:rPr dirty="0" spc="-65"/>
              <a:t> </a:t>
            </a:r>
            <a:r>
              <a:rPr dirty="0"/>
              <a:t>in</a:t>
            </a:r>
            <a:r>
              <a:rPr dirty="0" spc="-65"/>
              <a:t> </a:t>
            </a:r>
            <a:r>
              <a:rPr dirty="0"/>
              <a:t>Canada</a:t>
            </a:r>
            <a:r>
              <a:rPr dirty="0" spc="-65"/>
              <a:t> </a:t>
            </a:r>
            <a:r>
              <a:rPr dirty="0"/>
              <a:t>(particularly</a:t>
            </a:r>
            <a:r>
              <a:rPr dirty="0" spc="-60"/>
              <a:t> </a:t>
            </a:r>
            <a:r>
              <a:rPr dirty="0"/>
              <a:t>true</a:t>
            </a:r>
            <a:r>
              <a:rPr dirty="0" spc="-60"/>
              <a:t> </a:t>
            </a:r>
            <a:r>
              <a:rPr dirty="0"/>
              <a:t>for</a:t>
            </a:r>
            <a:r>
              <a:rPr dirty="0" spc="-65"/>
              <a:t> </a:t>
            </a:r>
            <a:r>
              <a:rPr dirty="0"/>
              <a:t>smaller</a:t>
            </a:r>
            <a:r>
              <a:rPr dirty="0" spc="-60"/>
              <a:t> </a:t>
            </a:r>
            <a:r>
              <a:rPr dirty="0" spc="-10"/>
              <a:t>businesses)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2792849" y="6523735"/>
            <a:ext cx="667448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QE3:</a:t>
            </a:r>
            <a:r>
              <a:rPr dirty="0" sz="900" spc="-4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important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sovereignty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(keeping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within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Canadian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borders)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organization’s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decisions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about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adoption?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QE4: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Which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most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accurately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reflects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company’s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current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approach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storage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residency?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337077" y="1991639"/>
            <a:ext cx="3587115" cy="3583304"/>
            <a:chOff x="1337077" y="1991639"/>
            <a:chExt cx="3587115" cy="3583304"/>
          </a:xfrm>
        </p:grpSpPr>
        <p:sp>
          <p:nvSpPr>
            <p:cNvPr id="11" name="object 11" descr=""/>
            <p:cNvSpPr/>
            <p:nvPr/>
          </p:nvSpPr>
          <p:spPr>
            <a:xfrm>
              <a:off x="3130473" y="1991640"/>
              <a:ext cx="1793875" cy="2957195"/>
            </a:xfrm>
            <a:custGeom>
              <a:avLst/>
              <a:gdLst/>
              <a:ahLst/>
              <a:cxnLst/>
              <a:rect l="l" t="t" r="r" b="b"/>
              <a:pathLst>
                <a:path w="1793875" h="2957195">
                  <a:moveTo>
                    <a:pt x="0" y="0"/>
                  </a:moveTo>
                  <a:lnTo>
                    <a:pt x="0" y="1793416"/>
                  </a:lnTo>
                  <a:lnTo>
                    <a:pt x="1365049" y="2956593"/>
                  </a:lnTo>
                  <a:lnTo>
                    <a:pt x="1397629" y="2917237"/>
                  </a:lnTo>
                  <a:lnTo>
                    <a:pt x="1429002" y="2877066"/>
                  </a:lnTo>
                  <a:lnTo>
                    <a:pt x="1459158" y="2836108"/>
                  </a:lnTo>
                  <a:lnTo>
                    <a:pt x="1488086" y="2794392"/>
                  </a:lnTo>
                  <a:lnTo>
                    <a:pt x="1515775" y="2751945"/>
                  </a:lnTo>
                  <a:lnTo>
                    <a:pt x="1542216" y="2708797"/>
                  </a:lnTo>
                  <a:lnTo>
                    <a:pt x="1567398" y="2664975"/>
                  </a:lnTo>
                  <a:lnTo>
                    <a:pt x="1591309" y="2620509"/>
                  </a:lnTo>
                  <a:lnTo>
                    <a:pt x="1613941" y="2575426"/>
                  </a:lnTo>
                  <a:lnTo>
                    <a:pt x="1635282" y="2529754"/>
                  </a:lnTo>
                  <a:lnTo>
                    <a:pt x="1655322" y="2483523"/>
                  </a:lnTo>
                  <a:lnTo>
                    <a:pt x="1674051" y="2436761"/>
                  </a:lnTo>
                  <a:lnTo>
                    <a:pt x="1691458" y="2389496"/>
                  </a:lnTo>
                  <a:lnTo>
                    <a:pt x="1707532" y="2341756"/>
                  </a:lnTo>
                  <a:lnTo>
                    <a:pt x="1722263" y="2293570"/>
                  </a:lnTo>
                  <a:lnTo>
                    <a:pt x="1735641" y="2244966"/>
                  </a:lnTo>
                  <a:lnTo>
                    <a:pt x="1747655" y="2195973"/>
                  </a:lnTo>
                  <a:lnTo>
                    <a:pt x="1758295" y="2146618"/>
                  </a:lnTo>
                  <a:lnTo>
                    <a:pt x="1767550" y="2096932"/>
                  </a:lnTo>
                  <a:lnTo>
                    <a:pt x="1775410" y="2046940"/>
                  </a:lnTo>
                  <a:lnTo>
                    <a:pt x="1781864" y="1996674"/>
                  </a:lnTo>
                  <a:lnTo>
                    <a:pt x="1786902" y="1946159"/>
                  </a:lnTo>
                  <a:lnTo>
                    <a:pt x="1790514" y="1895426"/>
                  </a:lnTo>
                  <a:lnTo>
                    <a:pt x="1792689" y="1844502"/>
                  </a:lnTo>
                  <a:lnTo>
                    <a:pt x="1793416" y="1793416"/>
                  </a:lnTo>
                  <a:lnTo>
                    <a:pt x="1792771" y="1744858"/>
                  </a:lnTo>
                  <a:lnTo>
                    <a:pt x="1790848" y="1696619"/>
                  </a:lnTo>
                  <a:lnTo>
                    <a:pt x="1787663" y="1648714"/>
                  </a:lnTo>
                  <a:lnTo>
                    <a:pt x="1783232" y="1601161"/>
                  </a:lnTo>
                  <a:lnTo>
                    <a:pt x="1777571" y="1553975"/>
                  </a:lnTo>
                  <a:lnTo>
                    <a:pt x="1770697" y="1507173"/>
                  </a:lnTo>
                  <a:lnTo>
                    <a:pt x="1762625" y="1460771"/>
                  </a:lnTo>
                  <a:lnTo>
                    <a:pt x="1753373" y="1414785"/>
                  </a:lnTo>
                  <a:lnTo>
                    <a:pt x="1742957" y="1369232"/>
                  </a:lnTo>
                  <a:lnTo>
                    <a:pt x="1731391" y="1324127"/>
                  </a:lnTo>
                  <a:lnTo>
                    <a:pt x="1718694" y="1279488"/>
                  </a:lnTo>
                  <a:lnTo>
                    <a:pt x="1704882" y="1235330"/>
                  </a:lnTo>
                  <a:lnTo>
                    <a:pt x="1689969" y="1191670"/>
                  </a:lnTo>
                  <a:lnTo>
                    <a:pt x="1673974" y="1148523"/>
                  </a:lnTo>
                  <a:lnTo>
                    <a:pt x="1656911" y="1105907"/>
                  </a:lnTo>
                  <a:lnTo>
                    <a:pt x="1638798" y="1063837"/>
                  </a:lnTo>
                  <a:lnTo>
                    <a:pt x="1619650" y="1022329"/>
                  </a:lnTo>
                  <a:lnTo>
                    <a:pt x="1599484" y="981401"/>
                  </a:lnTo>
                  <a:lnTo>
                    <a:pt x="1578316" y="941068"/>
                  </a:lnTo>
                  <a:lnTo>
                    <a:pt x="1556163" y="901346"/>
                  </a:lnTo>
                  <a:lnTo>
                    <a:pt x="1533040" y="862252"/>
                  </a:lnTo>
                  <a:lnTo>
                    <a:pt x="1508964" y="823802"/>
                  </a:lnTo>
                  <a:lnTo>
                    <a:pt x="1483951" y="786013"/>
                  </a:lnTo>
                  <a:lnTo>
                    <a:pt x="1458018" y="748900"/>
                  </a:lnTo>
                  <a:lnTo>
                    <a:pt x="1431181" y="712479"/>
                  </a:lnTo>
                  <a:lnTo>
                    <a:pt x="1403455" y="676768"/>
                  </a:lnTo>
                  <a:lnTo>
                    <a:pt x="1374858" y="641782"/>
                  </a:lnTo>
                  <a:lnTo>
                    <a:pt x="1345405" y="607538"/>
                  </a:lnTo>
                  <a:lnTo>
                    <a:pt x="1315113" y="574052"/>
                  </a:lnTo>
                  <a:lnTo>
                    <a:pt x="1283998" y="541340"/>
                  </a:lnTo>
                  <a:lnTo>
                    <a:pt x="1252076" y="509418"/>
                  </a:lnTo>
                  <a:lnTo>
                    <a:pt x="1219364" y="478303"/>
                  </a:lnTo>
                  <a:lnTo>
                    <a:pt x="1185877" y="448011"/>
                  </a:lnTo>
                  <a:lnTo>
                    <a:pt x="1151633" y="418558"/>
                  </a:lnTo>
                  <a:lnTo>
                    <a:pt x="1116647" y="389961"/>
                  </a:lnTo>
                  <a:lnTo>
                    <a:pt x="1080936" y="362235"/>
                  </a:lnTo>
                  <a:lnTo>
                    <a:pt x="1044516" y="335397"/>
                  </a:lnTo>
                  <a:lnTo>
                    <a:pt x="1007403" y="309464"/>
                  </a:lnTo>
                  <a:lnTo>
                    <a:pt x="969613" y="284451"/>
                  </a:lnTo>
                  <a:lnTo>
                    <a:pt x="931163" y="260375"/>
                  </a:lnTo>
                  <a:lnTo>
                    <a:pt x="892069" y="237253"/>
                  </a:lnTo>
                  <a:lnTo>
                    <a:pt x="852348" y="215099"/>
                  </a:lnTo>
                  <a:lnTo>
                    <a:pt x="812015" y="193931"/>
                  </a:lnTo>
                  <a:lnTo>
                    <a:pt x="771086" y="173766"/>
                  </a:lnTo>
                  <a:lnTo>
                    <a:pt x="729579" y="154618"/>
                  </a:lnTo>
                  <a:lnTo>
                    <a:pt x="687509" y="136505"/>
                  </a:lnTo>
                  <a:lnTo>
                    <a:pt x="644892" y="119442"/>
                  </a:lnTo>
                  <a:lnTo>
                    <a:pt x="601746" y="103446"/>
                  </a:lnTo>
                  <a:lnTo>
                    <a:pt x="558086" y="88534"/>
                  </a:lnTo>
                  <a:lnTo>
                    <a:pt x="513927" y="74721"/>
                  </a:lnTo>
                  <a:lnTo>
                    <a:pt x="469288" y="62024"/>
                  </a:lnTo>
                  <a:lnTo>
                    <a:pt x="424184" y="50459"/>
                  </a:lnTo>
                  <a:lnTo>
                    <a:pt x="378630" y="40042"/>
                  </a:lnTo>
                  <a:lnTo>
                    <a:pt x="332645" y="30790"/>
                  </a:lnTo>
                  <a:lnTo>
                    <a:pt x="286243" y="22719"/>
                  </a:lnTo>
                  <a:lnTo>
                    <a:pt x="239440" y="15845"/>
                  </a:lnTo>
                  <a:lnTo>
                    <a:pt x="192255" y="10184"/>
                  </a:lnTo>
                  <a:lnTo>
                    <a:pt x="144701" y="5753"/>
                  </a:lnTo>
                  <a:lnTo>
                    <a:pt x="96797" y="2567"/>
                  </a:lnTo>
                  <a:lnTo>
                    <a:pt x="48558" y="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37077" y="2483692"/>
              <a:ext cx="3158490" cy="3091180"/>
            </a:xfrm>
            <a:custGeom>
              <a:avLst/>
              <a:gdLst/>
              <a:ahLst/>
              <a:cxnLst/>
              <a:rect l="l" t="t" r="r" b="b"/>
              <a:pathLst>
                <a:path w="3158490" h="3091179">
                  <a:moveTo>
                    <a:pt x="559381" y="0"/>
                  </a:moveTo>
                  <a:lnTo>
                    <a:pt x="525254" y="33232"/>
                  </a:lnTo>
                  <a:lnTo>
                    <a:pt x="492027" y="67354"/>
                  </a:lnTo>
                  <a:lnTo>
                    <a:pt x="459718" y="102345"/>
                  </a:lnTo>
                  <a:lnTo>
                    <a:pt x="428345" y="138188"/>
                  </a:lnTo>
                  <a:lnTo>
                    <a:pt x="397342" y="175566"/>
                  </a:lnTo>
                  <a:lnTo>
                    <a:pt x="367518" y="213530"/>
                  </a:lnTo>
                  <a:lnTo>
                    <a:pt x="338873" y="252059"/>
                  </a:lnTo>
                  <a:lnTo>
                    <a:pt x="311403" y="291128"/>
                  </a:lnTo>
                  <a:lnTo>
                    <a:pt x="285108" y="330714"/>
                  </a:lnTo>
                  <a:lnTo>
                    <a:pt x="259985" y="370796"/>
                  </a:lnTo>
                  <a:lnTo>
                    <a:pt x="236033" y="411349"/>
                  </a:lnTo>
                  <a:lnTo>
                    <a:pt x="213250" y="452352"/>
                  </a:lnTo>
                  <a:lnTo>
                    <a:pt x="191634" y="493781"/>
                  </a:lnTo>
                  <a:lnTo>
                    <a:pt x="171182" y="535613"/>
                  </a:lnTo>
                  <a:lnTo>
                    <a:pt x="151894" y="577825"/>
                  </a:lnTo>
                  <a:lnTo>
                    <a:pt x="133768" y="620394"/>
                  </a:lnTo>
                  <a:lnTo>
                    <a:pt x="116801" y="663298"/>
                  </a:lnTo>
                  <a:lnTo>
                    <a:pt x="100992" y="706513"/>
                  </a:lnTo>
                  <a:lnTo>
                    <a:pt x="86339" y="750017"/>
                  </a:lnTo>
                  <a:lnTo>
                    <a:pt x="72840" y="793786"/>
                  </a:lnTo>
                  <a:lnTo>
                    <a:pt x="60493" y="837798"/>
                  </a:lnTo>
                  <a:lnTo>
                    <a:pt x="49297" y="882030"/>
                  </a:lnTo>
                  <a:lnTo>
                    <a:pt x="39249" y="926458"/>
                  </a:lnTo>
                  <a:lnTo>
                    <a:pt x="30348" y="971061"/>
                  </a:lnTo>
                  <a:lnTo>
                    <a:pt x="22593" y="1015814"/>
                  </a:lnTo>
                  <a:lnTo>
                    <a:pt x="15980" y="1060695"/>
                  </a:lnTo>
                  <a:lnTo>
                    <a:pt x="10508" y="1105681"/>
                  </a:lnTo>
                  <a:lnTo>
                    <a:pt x="6177" y="1150749"/>
                  </a:lnTo>
                  <a:lnTo>
                    <a:pt x="2982" y="1195877"/>
                  </a:lnTo>
                  <a:lnTo>
                    <a:pt x="924" y="1241041"/>
                  </a:lnTo>
                  <a:lnTo>
                    <a:pt x="0" y="1286218"/>
                  </a:lnTo>
                  <a:lnTo>
                    <a:pt x="207" y="1331385"/>
                  </a:lnTo>
                  <a:lnTo>
                    <a:pt x="1545" y="1376520"/>
                  </a:lnTo>
                  <a:lnTo>
                    <a:pt x="4012" y="1421599"/>
                  </a:lnTo>
                  <a:lnTo>
                    <a:pt x="7605" y="1466600"/>
                  </a:lnTo>
                  <a:lnTo>
                    <a:pt x="12323" y="1511500"/>
                  </a:lnTo>
                  <a:lnTo>
                    <a:pt x="18164" y="1556275"/>
                  </a:lnTo>
                  <a:lnTo>
                    <a:pt x="25126" y="1600903"/>
                  </a:lnTo>
                  <a:lnTo>
                    <a:pt x="33208" y="1645361"/>
                  </a:lnTo>
                  <a:lnTo>
                    <a:pt x="42407" y="1689626"/>
                  </a:lnTo>
                  <a:lnTo>
                    <a:pt x="52722" y="1733674"/>
                  </a:lnTo>
                  <a:lnTo>
                    <a:pt x="64150" y="1777484"/>
                  </a:lnTo>
                  <a:lnTo>
                    <a:pt x="76691" y="1821032"/>
                  </a:lnTo>
                  <a:lnTo>
                    <a:pt x="90341" y="1864295"/>
                  </a:lnTo>
                  <a:lnTo>
                    <a:pt x="105101" y="1907251"/>
                  </a:lnTo>
                  <a:lnTo>
                    <a:pt x="120966" y="1949876"/>
                  </a:lnTo>
                  <a:lnTo>
                    <a:pt x="137936" y="1992147"/>
                  </a:lnTo>
                  <a:lnTo>
                    <a:pt x="156010" y="2034041"/>
                  </a:lnTo>
                  <a:lnTo>
                    <a:pt x="175184" y="2075536"/>
                  </a:lnTo>
                  <a:lnTo>
                    <a:pt x="195457" y="2116609"/>
                  </a:lnTo>
                  <a:lnTo>
                    <a:pt x="216828" y="2157236"/>
                  </a:lnTo>
                  <a:lnTo>
                    <a:pt x="239294" y="2197395"/>
                  </a:lnTo>
                  <a:lnTo>
                    <a:pt x="262854" y="2237063"/>
                  </a:lnTo>
                  <a:lnTo>
                    <a:pt x="287506" y="2276217"/>
                  </a:lnTo>
                  <a:lnTo>
                    <a:pt x="313248" y="2314834"/>
                  </a:lnTo>
                  <a:lnTo>
                    <a:pt x="340078" y="2352890"/>
                  </a:lnTo>
                  <a:lnTo>
                    <a:pt x="367995" y="2390364"/>
                  </a:lnTo>
                  <a:lnTo>
                    <a:pt x="396996" y="2427232"/>
                  </a:lnTo>
                  <a:lnTo>
                    <a:pt x="427079" y="2463471"/>
                  </a:lnTo>
                  <a:lnTo>
                    <a:pt x="458244" y="2499058"/>
                  </a:lnTo>
                  <a:lnTo>
                    <a:pt x="490488" y="2533970"/>
                  </a:lnTo>
                  <a:lnTo>
                    <a:pt x="523809" y="2568185"/>
                  </a:lnTo>
                  <a:lnTo>
                    <a:pt x="558205" y="2601680"/>
                  </a:lnTo>
                  <a:lnTo>
                    <a:pt x="593675" y="2634431"/>
                  </a:lnTo>
                  <a:lnTo>
                    <a:pt x="630216" y="2666415"/>
                  </a:lnTo>
                  <a:lnTo>
                    <a:pt x="667594" y="2697418"/>
                  </a:lnTo>
                  <a:lnTo>
                    <a:pt x="705559" y="2727242"/>
                  </a:lnTo>
                  <a:lnTo>
                    <a:pt x="744087" y="2755887"/>
                  </a:lnTo>
                  <a:lnTo>
                    <a:pt x="783156" y="2783357"/>
                  </a:lnTo>
                  <a:lnTo>
                    <a:pt x="822742" y="2809652"/>
                  </a:lnTo>
                  <a:lnTo>
                    <a:pt x="862824" y="2834775"/>
                  </a:lnTo>
                  <a:lnTo>
                    <a:pt x="903378" y="2858727"/>
                  </a:lnTo>
                  <a:lnTo>
                    <a:pt x="944380" y="2881510"/>
                  </a:lnTo>
                  <a:lnTo>
                    <a:pt x="985809" y="2903126"/>
                  </a:lnTo>
                  <a:lnTo>
                    <a:pt x="1027641" y="2923578"/>
                  </a:lnTo>
                  <a:lnTo>
                    <a:pt x="1069853" y="2942865"/>
                  </a:lnTo>
                  <a:lnTo>
                    <a:pt x="1112422" y="2960992"/>
                  </a:lnTo>
                  <a:lnTo>
                    <a:pt x="1155326" y="2977959"/>
                  </a:lnTo>
                  <a:lnTo>
                    <a:pt x="1198541" y="2993768"/>
                  </a:lnTo>
                  <a:lnTo>
                    <a:pt x="1242045" y="3008421"/>
                  </a:lnTo>
                  <a:lnTo>
                    <a:pt x="1285814" y="3021920"/>
                  </a:lnTo>
                  <a:lnTo>
                    <a:pt x="1329826" y="3034267"/>
                  </a:lnTo>
                  <a:lnTo>
                    <a:pt x="1374058" y="3045463"/>
                  </a:lnTo>
                  <a:lnTo>
                    <a:pt x="1418486" y="3055511"/>
                  </a:lnTo>
                  <a:lnTo>
                    <a:pt x="1463089" y="3064411"/>
                  </a:lnTo>
                  <a:lnTo>
                    <a:pt x="1507842" y="3072167"/>
                  </a:lnTo>
                  <a:lnTo>
                    <a:pt x="1552723" y="3078780"/>
                  </a:lnTo>
                  <a:lnTo>
                    <a:pt x="1597709" y="3084251"/>
                  </a:lnTo>
                  <a:lnTo>
                    <a:pt x="1642777" y="3088583"/>
                  </a:lnTo>
                  <a:lnTo>
                    <a:pt x="1678330" y="3091099"/>
                  </a:lnTo>
                  <a:lnTo>
                    <a:pt x="1907198" y="3091099"/>
                  </a:lnTo>
                  <a:lnTo>
                    <a:pt x="1958628" y="3087155"/>
                  </a:lnTo>
                  <a:lnTo>
                    <a:pt x="2003528" y="3082436"/>
                  </a:lnTo>
                  <a:lnTo>
                    <a:pt x="2048303" y="3076595"/>
                  </a:lnTo>
                  <a:lnTo>
                    <a:pt x="2092931" y="3069633"/>
                  </a:lnTo>
                  <a:lnTo>
                    <a:pt x="2137389" y="3061552"/>
                  </a:lnTo>
                  <a:lnTo>
                    <a:pt x="2181654" y="3052353"/>
                  </a:lnTo>
                  <a:lnTo>
                    <a:pt x="2225703" y="3042038"/>
                  </a:lnTo>
                  <a:lnTo>
                    <a:pt x="2269512" y="3030609"/>
                  </a:lnTo>
                  <a:lnTo>
                    <a:pt x="2313060" y="3018069"/>
                  </a:lnTo>
                  <a:lnTo>
                    <a:pt x="2356324" y="3004418"/>
                  </a:lnTo>
                  <a:lnTo>
                    <a:pt x="2399279" y="2989659"/>
                  </a:lnTo>
                  <a:lnTo>
                    <a:pt x="2441904" y="2973793"/>
                  </a:lnTo>
                  <a:lnTo>
                    <a:pt x="2484175" y="2956823"/>
                  </a:lnTo>
                  <a:lnTo>
                    <a:pt x="2526069" y="2938750"/>
                  </a:lnTo>
                  <a:lnTo>
                    <a:pt x="2567564" y="2919575"/>
                  </a:lnTo>
                  <a:lnTo>
                    <a:pt x="2608637" y="2899302"/>
                  </a:lnTo>
                  <a:lnTo>
                    <a:pt x="2649264" y="2877931"/>
                  </a:lnTo>
                  <a:lnTo>
                    <a:pt x="2689424" y="2855465"/>
                  </a:lnTo>
                  <a:lnTo>
                    <a:pt x="2729091" y="2831905"/>
                  </a:lnTo>
                  <a:lnTo>
                    <a:pt x="2768245" y="2807253"/>
                  </a:lnTo>
                  <a:lnTo>
                    <a:pt x="2806862" y="2781511"/>
                  </a:lnTo>
                  <a:lnTo>
                    <a:pt x="2844918" y="2754681"/>
                  </a:lnTo>
                  <a:lnTo>
                    <a:pt x="2882392" y="2726764"/>
                  </a:lnTo>
                  <a:lnTo>
                    <a:pt x="2919260" y="2697763"/>
                  </a:lnTo>
                  <a:lnTo>
                    <a:pt x="2955499" y="2667680"/>
                  </a:lnTo>
                  <a:lnTo>
                    <a:pt x="2991086" y="2636515"/>
                  </a:lnTo>
                  <a:lnTo>
                    <a:pt x="3025999" y="2604271"/>
                  </a:lnTo>
                  <a:lnTo>
                    <a:pt x="3060213" y="2570950"/>
                  </a:lnTo>
                  <a:lnTo>
                    <a:pt x="3093708" y="2536554"/>
                  </a:lnTo>
                  <a:lnTo>
                    <a:pt x="3126459" y="2501084"/>
                  </a:lnTo>
                  <a:lnTo>
                    <a:pt x="3158443" y="2464542"/>
                  </a:lnTo>
                  <a:lnTo>
                    <a:pt x="1793395" y="1301365"/>
                  </a:lnTo>
                  <a:lnTo>
                    <a:pt x="559381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896460" y="2012254"/>
              <a:ext cx="1234440" cy="1772920"/>
            </a:xfrm>
            <a:custGeom>
              <a:avLst/>
              <a:gdLst/>
              <a:ahLst/>
              <a:cxnLst/>
              <a:rect l="l" t="t" r="r" b="b"/>
              <a:pathLst>
                <a:path w="1234439" h="1772920">
                  <a:moveTo>
                    <a:pt x="962873" y="0"/>
                  </a:moveTo>
                  <a:lnTo>
                    <a:pt x="913737" y="8214"/>
                  </a:lnTo>
                  <a:lnTo>
                    <a:pt x="864944" y="17770"/>
                  </a:lnTo>
                  <a:lnTo>
                    <a:pt x="816518" y="28655"/>
                  </a:lnTo>
                  <a:lnTo>
                    <a:pt x="768485" y="40856"/>
                  </a:lnTo>
                  <a:lnTo>
                    <a:pt x="720870" y="54362"/>
                  </a:lnTo>
                  <a:lnTo>
                    <a:pt x="673699" y="69159"/>
                  </a:lnTo>
                  <a:lnTo>
                    <a:pt x="626997" y="85235"/>
                  </a:lnTo>
                  <a:lnTo>
                    <a:pt x="580789" y="102578"/>
                  </a:lnTo>
                  <a:lnTo>
                    <a:pt x="535101" y="121176"/>
                  </a:lnTo>
                  <a:lnTo>
                    <a:pt x="489958" y="141015"/>
                  </a:lnTo>
                  <a:lnTo>
                    <a:pt x="445385" y="162084"/>
                  </a:lnTo>
                  <a:lnTo>
                    <a:pt x="401408" y="184370"/>
                  </a:lnTo>
                  <a:lnTo>
                    <a:pt x="358053" y="207861"/>
                  </a:lnTo>
                  <a:lnTo>
                    <a:pt x="315344" y="232544"/>
                  </a:lnTo>
                  <a:lnTo>
                    <a:pt x="273307" y="258406"/>
                  </a:lnTo>
                  <a:lnTo>
                    <a:pt x="231968" y="285436"/>
                  </a:lnTo>
                  <a:lnTo>
                    <a:pt x="191352" y="313621"/>
                  </a:lnTo>
                  <a:lnTo>
                    <a:pt x="151483" y="342949"/>
                  </a:lnTo>
                  <a:lnTo>
                    <a:pt x="112388" y="373406"/>
                  </a:lnTo>
                  <a:lnTo>
                    <a:pt x="74093" y="404981"/>
                  </a:lnTo>
                  <a:lnTo>
                    <a:pt x="36621" y="437662"/>
                  </a:lnTo>
                  <a:lnTo>
                    <a:pt x="0" y="471435"/>
                  </a:lnTo>
                  <a:lnTo>
                    <a:pt x="1234013" y="1772803"/>
                  </a:lnTo>
                  <a:lnTo>
                    <a:pt x="962873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859335" y="1991639"/>
              <a:ext cx="271145" cy="1793875"/>
            </a:xfrm>
            <a:custGeom>
              <a:avLst/>
              <a:gdLst/>
              <a:ahLst/>
              <a:cxnLst/>
              <a:rect l="l" t="t" r="r" b="b"/>
              <a:pathLst>
                <a:path w="271144" h="1793875">
                  <a:moveTo>
                    <a:pt x="271139" y="0"/>
                  </a:moveTo>
                  <a:lnTo>
                    <a:pt x="216698" y="826"/>
                  </a:lnTo>
                  <a:lnTo>
                    <a:pt x="162326" y="3303"/>
                  </a:lnTo>
                  <a:lnTo>
                    <a:pt x="108061" y="7429"/>
                  </a:lnTo>
                  <a:lnTo>
                    <a:pt x="53940" y="13200"/>
                  </a:lnTo>
                  <a:lnTo>
                    <a:pt x="0" y="20614"/>
                  </a:lnTo>
                  <a:lnTo>
                    <a:pt x="271138" y="1793417"/>
                  </a:lnTo>
                  <a:lnTo>
                    <a:pt x="271139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037514" y="3020059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36%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808639" y="4644644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52%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148426" y="2227579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10%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781343" y="2056891"/>
            <a:ext cx="466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2%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39850" y="1450340"/>
            <a:ext cx="9429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39815" algn="l"/>
              </a:tabLst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Importance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Data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Sovereignty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	Approach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to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Data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Sovereignty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210684" y="1991194"/>
            <a:ext cx="3587750" cy="3583940"/>
            <a:chOff x="7210684" y="1991194"/>
            <a:chExt cx="3587750" cy="3583940"/>
          </a:xfrm>
        </p:grpSpPr>
        <p:sp>
          <p:nvSpPr>
            <p:cNvPr id="21" name="object 21" descr=""/>
            <p:cNvSpPr/>
            <p:nvPr/>
          </p:nvSpPr>
          <p:spPr>
            <a:xfrm>
              <a:off x="7210684" y="1991194"/>
              <a:ext cx="3587750" cy="2523490"/>
            </a:xfrm>
            <a:custGeom>
              <a:avLst/>
              <a:gdLst/>
              <a:ahLst/>
              <a:cxnLst/>
              <a:rect l="l" t="t" r="r" b="b"/>
              <a:pathLst>
                <a:path w="3587750" h="2523490">
                  <a:moveTo>
                    <a:pt x="1793807" y="0"/>
                  </a:moveTo>
                  <a:lnTo>
                    <a:pt x="1748007" y="564"/>
                  </a:lnTo>
                  <a:lnTo>
                    <a:pt x="1702135" y="2310"/>
                  </a:lnTo>
                  <a:lnTo>
                    <a:pt x="1656213" y="5246"/>
                  </a:lnTo>
                  <a:lnTo>
                    <a:pt x="1610262" y="9382"/>
                  </a:lnTo>
                  <a:lnTo>
                    <a:pt x="1564303" y="14724"/>
                  </a:lnTo>
                  <a:lnTo>
                    <a:pt x="1518359" y="21281"/>
                  </a:lnTo>
                  <a:lnTo>
                    <a:pt x="1472450" y="29061"/>
                  </a:lnTo>
                  <a:lnTo>
                    <a:pt x="1426598" y="38073"/>
                  </a:lnTo>
                  <a:lnTo>
                    <a:pt x="1380825" y="48325"/>
                  </a:lnTo>
                  <a:lnTo>
                    <a:pt x="1335152" y="59825"/>
                  </a:lnTo>
                  <a:lnTo>
                    <a:pt x="1289600" y="72581"/>
                  </a:lnTo>
                  <a:lnTo>
                    <a:pt x="1244191" y="86602"/>
                  </a:lnTo>
                  <a:lnTo>
                    <a:pt x="1198947" y="101895"/>
                  </a:lnTo>
                  <a:lnTo>
                    <a:pt x="1153888" y="118470"/>
                  </a:lnTo>
                  <a:lnTo>
                    <a:pt x="1109037" y="136334"/>
                  </a:lnTo>
                  <a:lnTo>
                    <a:pt x="1064415" y="155495"/>
                  </a:lnTo>
                  <a:lnTo>
                    <a:pt x="1020317" y="175834"/>
                  </a:lnTo>
                  <a:lnTo>
                    <a:pt x="977031" y="197212"/>
                  </a:lnTo>
                  <a:lnTo>
                    <a:pt x="934563" y="219606"/>
                  </a:lnTo>
                  <a:lnTo>
                    <a:pt x="892923" y="242996"/>
                  </a:lnTo>
                  <a:lnTo>
                    <a:pt x="852120" y="267360"/>
                  </a:lnTo>
                  <a:lnTo>
                    <a:pt x="812160" y="292676"/>
                  </a:lnTo>
                  <a:lnTo>
                    <a:pt x="773052" y="318923"/>
                  </a:lnTo>
                  <a:lnTo>
                    <a:pt x="734805" y="346079"/>
                  </a:lnTo>
                  <a:lnTo>
                    <a:pt x="697427" y="374123"/>
                  </a:lnTo>
                  <a:lnTo>
                    <a:pt x="660926" y="403034"/>
                  </a:lnTo>
                  <a:lnTo>
                    <a:pt x="625310" y="432790"/>
                  </a:lnTo>
                  <a:lnTo>
                    <a:pt x="590588" y="463369"/>
                  </a:lnTo>
                  <a:lnTo>
                    <a:pt x="556768" y="494751"/>
                  </a:lnTo>
                  <a:lnTo>
                    <a:pt x="523858" y="526913"/>
                  </a:lnTo>
                  <a:lnTo>
                    <a:pt x="491865" y="559834"/>
                  </a:lnTo>
                  <a:lnTo>
                    <a:pt x="460800" y="593493"/>
                  </a:lnTo>
                  <a:lnTo>
                    <a:pt x="430669" y="627867"/>
                  </a:lnTo>
                  <a:lnTo>
                    <a:pt x="401481" y="662937"/>
                  </a:lnTo>
                  <a:lnTo>
                    <a:pt x="373245" y="698680"/>
                  </a:lnTo>
                  <a:lnTo>
                    <a:pt x="345968" y="735074"/>
                  </a:lnTo>
                  <a:lnTo>
                    <a:pt x="319659" y="772099"/>
                  </a:lnTo>
                  <a:lnTo>
                    <a:pt x="294326" y="809732"/>
                  </a:lnTo>
                  <a:lnTo>
                    <a:pt x="269977" y="847953"/>
                  </a:lnTo>
                  <a:lnTo>
                    <a:pt x="246620" y="886739"/>
                  </a:lnTo>
                  <a:lnTo>
                    <a:pt x="224264" y="926070"/>
                  </a:lnTo>
                  <a:lnTo>
                    <a:pt x="202918" y="965924"/>
                  </a:lnTo>
                  <a:lnTo>
                    <a:pt x="182588" y="1006279"/>
                  </a:lnTo>
                  <a:lnTo>
                    <a:pt x="163284" y="1047114"/>
                  </a:lnTo>
                  <a:lnTo>
                    <a:pt x="145014" y="1088407"/>
                  </a:lnTo>
                  <a:lnTo>
                    <a:pt x="127785" y="1130137"/>
                  </a:lnTo>
                  <a:lnTo>
                    <a:pt x="111607" y="1172283"/>
                  </a:lnTo>
                  <a:lnTo>
                    <a:pt x="96487" y="1214823"/>
                  </a:lnTo>
                  <a:lnTo>
                    <a:pt x="82434" y="1257735"/>
                  </a:lnTo>
                  <a:lnTo>
                    <a:pt x="69456" y="1300998"/>
                  </a:lnTo>
                  <a:lnTo>
                    <a:pt x="57561" y="1344591"/>
                  </a:lnTo>
                  <a:lnTo>
                    <a:pt x="46757" y="1388491"/>
                  </a:lnTo>
                  <a:lnTo>
                    <a:pt x="37053" y="1432679"/>
                  </a:lnTo>
                  <a:lnTo>
                    <a:pt x="28457" y="1477131"/>
                  </a:lnTo>
                  <a:lnTo>
                    <a:pt x="20978" y="1521827"/>
                  </a:lnTo>
                  <a:lnTo>
                    <a:pt x="14622" y="1566746"/>
                  </a:lnTo>
                  <a:lnTo>
                    <a:pt x="9399" y="1611865"/>
                  </a:lnTo>
                  <a:lnTo>
                    <a:pt x="5317" y="1657163"/>
                  </a:lnTo>
                  <a:lnTo>
                    <a:pt x="2385" y="1702619"/>
                  </a:lnTo>
                  <a:lnTo>
                    <a:pt x="609" y="1748211"/>
                  </a:lnTo>
                  <a:lnTo>
                    <a:pt x="0" y="1793918"/>
                  </a:lnTo>
                  <a:lnTo>
                    <a:pt x="564" y="1839718"/>
                  </a:lnTo>
                  <a:lnTo>
                    <a:pt x="2310" y="1885590"/>
                  </a:lnTo>
                  <a:lnTo>
                    <a:pt x="5246" y="1931512"/>
                  </a:lnTo>
                  <a:lnTo>
                    <a:pt x="9381" y="1977463"/>
                  </a:lnTo>
                  <a:lnTo>
                    <a:pt x="14723" y="2023422"/>
                  </a:lnTo>
                  <a:lnTo>
                    <a:pt x="21281" y="2069366"/>
                  </a:lnTo>
                  <a:lnTo>
                    <a:pt x="29061" y="2115275"/>
                  </a:lnTo>
                  <a:lnTo>
                    <a:pt x="38073" y="2161127"/>
                  </a:lnTo>
                  <a:lnTo>
                    <a:pt x="48325" y="2206900"/>
                  </a:lnTo>
                  <a:lnTo>
                    <a:pt x="59825" y="2252573"/>
                  </a:lnTo>
                  <a:lnTo>
                    <a:pt x="72581" y="2298125"/>
                  </a:lnTo>
                  <a:lnTo>
                    <a:pt x="86602" y="2343534"/>
                  </a:lnTo>
                  <a:lnTo>
                    <a:pt x="101895" y="2388778"/>
                  </a:lnTo>
                  <a:lnTo>
                    <a:pt x="118470" y="2433837"/>
                  </a:lnTo>
                  <a:lnTo>
                    <a:pt x="136334" y="2478688"/>
                  </a:lnTo>
                  <a:lnTo>
                    <a:pt x="155495" y="2523310"/>
                  </a:lnTo>
                  <a:lnTo>
                    <a:pt x="1793862" y="1793862"/>
                  </a:lnTo>
                  <a:lnTo>
                    <a:pt x="3455668" y="2468211"/>
                  </a:lnTo>
                  <a:lnTo>
                    <a:pt x="3473944" y="2421294"/>
                  </a:lnTo>
                  <a:lnTo>
                    <a:pt x="3490853" y="2374013"/>
                  </a:lnTo>
                  <a:lnTo>
                    <a:pt x="3506395" y="2326395"/>
                  </a:lnTo>
                  <a:lnTo>
                    <a:pt x="3520571" y="2278470"/>
                  </a:lnTo>
                  <a:lnTo>
                    <a:pt x="3533380" y="2230267"/>
                  </a:lnTo>
                  <a:lnTo>
                    <a:pt x="3544824" y="2181813"/>
                  </a:lnTo>
                  <a:lnTo>
                    <a:pt x="3554903" y="2133139"/>
                  </a:lnTo>
                  <a:lnTo>
                    <a:pt x="3563617" y="2084271"/>
                  </a:lnTo>
                  <a:lnTo>
                    <a:pt x="3570967" y="2035240"/>
                  </a:lnTo>
                  <a:lnTo>
                    <a:pt x="3576953" y="1986074"/>
                  </a:lnTo>
                  <a:lnTo>
                    <a:pt x="3581576" y="1936801"/>
                  </a:lnTo>
                  <a:lnTo>
                    <a:pt x="3584836" y="1887451"/>
                  </a:lnTo>
                  <a:lnTo>
                    <a:pt x="3586734" y="1838052"/>
                  </a:lnTo>
                  <a:lnTo>
                    <a:pt x="3587271" y="1788632"/>
                  </a:lnTo>
                  <a:lnTo>
                    <a:pt x="3586446" y="1739221"/>
                  </a:lnTo>
                  <a:lnTo>
                    <a:pt x="3584260" y="1689846"/>
                  </a:lnTo>
                  <a:lnTo>
                    <a:pt x="3580714" y="1640538"/>
                  </a:lnTo>
                  <a:lnTo>
                    <a:pt x="3575808" y="1591324"/>
                  </a:lnTo>
                  <a:lnTo>
                    <a:pt x="3569543" y="1542233"/>
                  </a:lnTo>
                  <a:lnTo>
                    <a:pt x="3561918" y="1493294"/>
                  </a:lnTo>
                  <a:lnTo>
                    <a:pt x="3552936" y="1444536"/>
                  </a:lnTo>
                  <a:lnTo>
                    <a:pt x="3542595" y="1395987"/>
                  </a:lnTo>
                  <a:lnTo>
                    <a:pt x="3530897" y="1347675"/>
                  </a:lnTo>
                  <a:lnTo>
                    <a:pt x="3517842" y="1299631"/>
                  </a:lnTo>
                  <a:lnTo>
                    <a:pt x="3503431" y="1251882"/>
                  </a:lnTo>
                  <a:lnTo>
                    <a:pt x="3487663" y="1204457"/>
                  </a:lnTo>
                  <a:lnTo>
                    <a:pt x="3470540" y="1157385"/>
                  </a:lnTo>
                  <a:lnTo>
                    <a:pt x="3452062" y="1110694"/>
                  </a:lnTo>
                  <a:lnTo>
                    <a:pt x="3432230" y="1064414"/>
                  </a:lnTo>
                  <a:lnTo>
                    <a:pt x="3411890" y="1020316"/>
                  </a:lnTo>
                  <a:lnTo>
                    <a:pt x="3390513" y="977029"/>
                  </a:lnTo>
                  <a:lnTo>
                    <a:pt x="3368119" y="934562"/>
                  </a:lnTo>
                  <a:lnTo>
                    <a:pt x="3344729" y="892922"/>
                  </a:lnTo>
                  <a:lnTo>
                    <a:pt x="3320365" y="852119"/>
                  </a:lnTo>
                  <a:lnTo>
                    <a:pt x="3295049" y="812159"/>
                  </a:lnTo>
                  <a:lnTo>
                    <a:pt x="3268802" y="773051"/>
                  </a:lnTo>
                  <a:lnTo>
                    <a:pt x="3241646" y="734804"/>
                  </a:lnTo>
                  <a:lnTo>
                    <a:pt x="3213602" y="697426"/>
                  </a:lnTo>
                  <a:lnTo>
                    <a:pt x="3184691" y="660925"/>
                  </a:lnTo>
                  <a:lnTo>
                    <a:pt x="3154935" y="625310"/>
                  </a:lnTo>
                  <a:lnTo>
                    <a:pt x="3124355" y="590588"/>
                  </a:lnTo>
                  <a:lnTo>
                    <a:pt x="3092974" y="556767"/>
                  </a:lnTo>
                  <a:lnTo>
                    <a:pt x="3060812" y="523857"/>
                  </a:lnTo>
                  <a:lnTo>
                    <a:pt x="3027891" y="491865"/>
                  </a:lnTo>
                  <a:lnTo>
                    <a:pt x="2994232" y="460799"/>
                  </a:lnTo>
                  <a:lnTo>
                    <a:pt x="2959857" y="430669"/>
                  </a:lnTo>
                  <a:lnTo>
                    <a:pt x="2924788" y="401481"/>
                  </a:lnTo>
                  <a:lnTo>
                    <a:pt x="2889045" y="373245"/>
                  </a:lnTo>
                  <a:lnTo>
                    <a:pt x="2852651" y="345968"/>
                  </a:lnTo>
                  <a:lnTo>
                    <a:pt x="2815626" y="319658"/>
                  </a:lnTo>
                  <a:lnTo>
                    <a:pt x="2777993" y="294325"/>
                  </a:lnTo>
                  <a:lnTo>
                    <a:pt x="2739772" y="269976"/>
                  </a:lnTo>
                  <a:lnTo>
                    <a:pt x="2700986" y="246620"/>
                  </a:lnTo>
                  <a:lnTo>
                    <a:pt x="2661655" y="224264"/>
                  </a:lnTo>
                  <a:lnTo>
                    <a:pt x="2621801" y="202917"/>
                  </a:lnTo>
                  <a:lnTo>
                    <a:pt x="2581446" y="182588"/>
                  </a:lnTo>
                  <a:lnTo>
                    <a:pt x="2540611" y="163284"/>
                  </a:lnTo>
                  <a:lnTo>
                    <a:pt x="2499318" y="145013"/>
                  </a:lnTo>
                  <a:lnTo>
                    <a:pt x="2457588" y="127785"/>
                  </a:lnTo>
                  <a:lnTo>
                    <a:pt x="2415442" y="111607"/>
                  </a:lnTo>
                  <a:lnTo>
                    <a:pt x="2372902" y="96487"/>
                  </a:lnTo>
                  <a:lnTo>
                    <a:pt x="2329990" y="82434"/>
                  </a:lnTo>
                  <a:lnTo>
                    <a:pt x="2286727" y="69456"/>
                  </a:lnTo>
                  <a:lnTo>
                    <a:pt x="2243134" y="57561"/>
                  </a:lnTo>
                  <a:lnTo>
                    <a:pt x="2199234" y="46757"/>
                  </a:lnTo>
                  <a:lnTo>
                    <a:pt x="2155046" y="37053"/>
                  </a:lnTo>
                  <a:lnTo>
                    <a:pt x="2110594" y="28457"/>
                  </a:lnTo>
                  <a:lnTo>
                    <a:pt x="2065898" y="20978"/>
                  </a:lnTo>
                  <a:lnTo>
                    <a:pt x="2020979" y="14622"/>
                  </a:lnTo>
                  <a:lnTo>
                    <a:pt x="1975860" y="9399"/>
                  </a:lnTo>
                  <a:lnTo>
                    <a:pt x="1930562" y="5317"/>
                  </a:lnTo>
                  <a:lnTo>
                    <a:pt x="1885106" y="2385"/>
                  </a:lnTo>
                  <a:lnTo>
                    <a:pt x="1839514" y="609"/>
                  </a:lnTo>
                  <a:lnTo>
                    <a:pt x="1793807" y="0"/>
                  </a:lnTo>
                  <a:close/>
                </a:path>
              </a:pathLst>
            </a:custGeom>
            <a:solidFill>
              <a:srgbClr val="FF23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33527" y="3785057"/>
              <a:ext cx="2933065" cy="1790064"/>
            </a:xfrm>
            <a:custGeom>
              <a:avLst/>
              <a:gdLst/>
              <a:ahLst/>
              <a:cxnLst/>
              <a:rect l="l" t="t" r="r" b="b"/>
              <a:pathLst>
                <a:path w="2933065" h="1790064">
                  <a:moveTo>
                    <a:pt x="1271019" y="0"/>
                  </a:moveTo>
                  <a:lnTo>
                    <a:pt x="0" y="1265245"/>
                  </a:lnTo>
                  <a:lnTo>
                    <a:pt x="36966" y="1301326"/>
                  </a:lnTo>
                  <a:lnTo>
                    <a:pt x="74909" y="1336285"/>
                  </a:lnTo>
                  <a:lnTo>
                    <a:pt x="113801" y="1370103"/>
                  </a:lnTo>
                  <a:lnTo>
                    <a:pt x="153616" y="1402764"/>
                  </a:lnTo>
                  <a:lnTo>
                    <a:pt x="194327" y="1434249"/>
                  </a:lnTo>
                  <a:lnTo>
                    <a:pt x="235908" y="1464541"/>
                  </a:lnTo>
                  <a:lnTo>
                    <a:pt x="278331" y="1493622"/>
                  </a:lnTo>
                  <a:lnTo>
                    <a:pt x="321571" y="1521475"/>
                  </a:lnTo>
                  <a:lnTo>
                    <a:pt x="365601" y="1548081"/>
                  </a:lnTo>
                  <a:lnTo>
                    <a:pt x="410395" y="1573424"/>
                  </a:lnTo>
                  <a:lnTo>
                    <a:pt x="455925" y="1597485"/>
                  </a:lnTo>
                  <a:lnTo>
                    <a:pt x="502166" y="1620247"/>
                  </a:lnTo>
                  <a:lnTo>
                    <a:pt x="549090" y="1641692"/>
                  </a:lnTo>
                  <a:lnTo>
                    <a:pt x="596671" y="1661803"/>
                  </a:lnTo>
                  <a:lnTo>
                    <a:pt x="641908" y="1679465"/>
                  </a:lnTo>
                  <a:lnTo>
                    <a:pt x="687330" y="1695821"/>
                  </a:lnTo>
                  <a:lnTo>
                    <a:pt x="732917" y="1710882"/>
                  </a:lnTo>
                  <a:lnTo>
                    <a:pt x="778647" y="1724657"/>
                  </a:lnTo>
                  <a:lnTo>
                    <a:pt x="824498" y="1737154"/>
                  </a:lnTo>
                  <a:lnTo>
                    <a:pt x="870450" y="1748382"/>
                  </a:lnTo>
                  <a:lnTo>
                    <a:pt x="916482" y="1758351"/>
                  </a:lnTo>
                  <a:lnTo>
                    <a:pt x="962572" y="1767069"/>
                  </a:lnTo>
                  <a:lnTo>
                    <a:pt x="1008699" y="1774546"/>
                  </a:lnTo>
                  <a:lnTo>
                    <a:pt x="1054842" y="1780789"/>
                  </a:lnTo>
                  <a:lnTo>
                    <a:pt x="1100980" y="1785809"/>
                  </a:lnTo>
                  <a:lnTo>
                    <a:pt x="1147091" y="1789734"/>
                  </a:lnTo>
                  <a:lnTo>
                    <a:pt x="1390225" y="1789734"/>
                  </a:lnTo>
                  <a:lnTo>
                    <a:pt x="1467349" y="1782983"/>
                  </a:lnTo>
                  <a:lnTo>
                    <a:pt x="1512486" y="1777391"/>
                  </a:lnTo>
                  <a:lnTo>
                    <a:pt x="1557405" y="1770665"/>
                  </a:lnTo>
                  <a:lnTo>
                    <a:pt x="1602086" y="1762814"/>
                  </a:lnTo>
                  <a:lnTo>
                    <a:pt x="1646508" y="1753846"/>
                  </a:lnTo>
                  <a:lnTo>
                    <a:pt x="1690649" y="1743771"/>
                  </a:lnTo>
                  <a:lnTo>
                    <a:pt x="1734487" y="1732597"/>
                  </a:lnTo>
                  <a:lnTo>
                    <a:pt x="1778003" y="1720334"/>
                  </a:lnTo>
                  <a:lnTo>
                    <a:pt x="1821174" y="1706991"/>
                  </a:lnTo>
                  <a:lnTo>
                    <a:pt x="1863980" y="1692575"/>
                  </a:lnTo>
                  <a:lnTo>
                    <a:pt x="1906399" y="1677098"/>
                  </a:lnTo>
                  <a:lnTo>
                    <a:pt x="1948411" y="1660566"/>
                  </a:lnTo>
                  <a:lnTo>
                    <a:pt x="1989993" y="1642990"/>
                  </a:lnTo>
                  <a:lnTo>
                    <a:pt x="2031125" y="1624378"/>
                  </a:lnTo>
                  <a:lnTo>
                    <a:pt x="2071785" y="1604739"/>
                  </a:lnTo>
                  <a:lnTo>
                    <a:pt x="2111953" y="1584083"/>
                  </a:lnTo>
                  <a:lnTo>
                    <a:pt x="2151606" y="1562418"/>
                  </a:lnTo>
                  <a:lnTo>
                    <a:pt x="2190725" y="1539752"/>
                  </a:lnTo>
                  <a:lnTo>
                    <a:pt x="2229288" y="1516096"/>
                  </a:lnTo>
                  <a:lnTo>
                    <a:pt x="2267273" y="1491458"/>
                  </a:lnTo>
                  <a:lnTo>
                    <a:pt x="2304660" y="1465847"/>
                  </a:lnTo>
                  <a:lnTo>
                    <a:pt x="2341426" y="1439271"/>
                  </a:lnTo>
                  <a:lnTo>
                    <a:pt x="2377552" y="1411741"/>
                  </a:lnTo>
                  <a:lnTo>
                    <a:pt x="2413016" y="1383264"/>
                  </a:lnTo>
                  <a:lnTo>
                    <a:pt x="2447796" y="1353850"/>
                  </a:lnTo>
                  <a:lnTo>
                    <a:pt x="2481871" y="1323508"/>
                  </a:lnTo>
                  <a:lnTo>
                    <a:pt x="2515221" y="1292247"/>
                  </a:lnTo>
                  <a:lnTo>
                    <a:pt x="2547824" y="1260075"/>
                  </a:lnTo>
                  <a:lnTo>
                    <a:pt x="2579659" y="1227001"/>
                  </a:lnTo>
                  <a:lnTo>
                    <a:pt x="2610704" y="1193036"/>
                  </a:lnTo>
                  <a:lnTo>
                    <a:pt x="2640939" y="1158187"/>
                  </a:lnTo>
                  <a:lnTo>
                    <a:pt x="2670343" y="1122463"/>
                  </a:lnTo>
                  <a:lnTo>
                    <a:pt x="2698893" y="1085874"/>
                  </a:lnTo>
                  <a:lnTo>
                    <a:pt x="2726569" y="1048428"/>
                  </a:lnTo>
                  <a:lnTo>
                    <a:pt x="2753350" y="1010135"/>
                  </a:lnTo>
                  <a:lnTo>
                    <a:pt x="2779214" y="971003"/>
                  </a:lnTo>
                  <a:lnTo>
                    <a:pt x="2804141" y="931041"/>
                  </a:lnTo>
                  <a:lnTo>
                    <a:pt x="2828109" y="890258"/>
                  </a:lnTo>
                  <a:lnTo>
                    <a:pt x="2851097" y="848664"/>
                  </a:lnTo>
                  <a:lnTo>
                    <a:pt x="2873084" y="806266"/>
                  </a:lnTo>
                  <a:lnTo>
                    <a:pt x="2894048" y="763075"/>
                  </a:lnTo>
                  <a:lnTo>
                    <a:pt x="2913969" y="719099"/>
                  </a:lnTo>
                  <a:lnTo>
                    <a:pt x="2932824" y="674347"/>
                  </a:lnTo>
                  <a:lnTo>
                    <a:pt x="1271019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366181" y="3785057"/>
              <a:ext cx="1638935" cy="1265555"/>
            </a:xfrm>
            <a:custGeom>
              <a:avLst/>
              <a:gdLst/>
              <a:ahLst/>
              <a:cxnLst/>
              <a:rect l="l" t="t" r="r" b="b"/>
              <a:pathLst>
                <a:path w="1638934" h="1265554">
                  <a:moveTo>
                    <a:pt x="1638366" y="0"/>
                  </a:moveTo>
                  <a:lnTo>
                    <a:pt x="0" y="729446"/>
                  </a:lnTo>
                  <a:lnTo>
                    <a:pt x="21125" y="775156"/>
                  </a:lnTo>
                  <a:lnTo>
                    <a:pt x="43500" y="820207"/>
                  </a:lnTo>
                  <a:lnTo>
                    <a:pt x="67109" y="864573"/>
                  </a:lnTo>
                  <a:lnTo>
                    <a:pt x="91935" y="908231"/>
                  </a:lnTo>
                  <a:lnTo>
                    <a:pt x="117960" y="951157"/>
                  </a:lnTo>
                  <a:lnTo>
                    <a:pt x="145168" y="993324"/>
                  </a:lnTo>
                  <a:lnTo>
                    <a:pt x="173543" y="1034711"/>
                  </a:lnTo>
                  <a:lnTo>
                    <a:pt x="203067" y="1075291"/>
                  </a:lnTo>
                  <a:lnTo>
                    <a:pt x="233724" y="1115040"/>
                  </a:lnTo>
                  <a:lnTo>
                    <a:pt x="265497" y="1153935"/>
                  </a:lnTo>
                  <a:lnTo>
                    <a:pt x="298370" y="1191950"/>
                  </a:lnTo>
                  <a:lnTo>
                    <a:pt x="332326" y="1229061"/>
                  </a:lnTo>
                  <a:lnTo>
                    <a:pt x="367347" y="1265245"/>
                  </a:lnTo>
                  <a:lnTo>
                    <a:pt x="163836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8362625" y="2379979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63%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019850" y="4989067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31%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543475" y="4406900"/>
            <a:ext cx="466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897055" y="2211939"/>
            <a:ext cx="1957705" cy="548640"/>
          </a:xfrm>
          <a:prstGeom prst="rect">
            <a:avLst/>
          </a:prstGeom>
          <a:solidFill>
            <a:srgbClr val="00684E"/>
          </a:solidFill>
        </p:spPr>
        <p:txBody>
          <a:bodyPr wrap="square" lIns="0" tIns="17145" rIns="0" bIns="0" rtlCol="0" vert="horz">
            <a:spAutoFit/>
          </a:bodyPr>
          <a:lstStyle/>
          <a:p>
            <a:pPr marL="911860" marR="84455" indent="-63500">
              <a:lnSpc>
                <a:spcPts val="2090"/>
              </a:lnSpc>
              <a:spcBef>
                <a:spcPts val="135"/>
              </a:spcBef>
            </a:pP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Extremely important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2518" y="4068529"/>
            <a:ext cx="2276475" cy="36576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4635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6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dirty="0" sz="1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important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652000" y="2255291"/>
            <a:ext cx="2159000" cy="548640"/>
          </a:xfrm>
          <a:prstGeom prst="rect">
            <a:avLst/>
          </a:prstGeom>
          <a:solidFill>
            <a:srgbClr val="FF2323"/>
          </a:solidFill>
        </p:spPr>
        <p:txBody>
          <a:bodyPr wrap="square" lIns="0" tIns="0" rIns="0" bIns="0" rtlCol="0" vert="horz">
            <a:spAutoFit/>
          </a:bodyPr>
          <a:lstStyle/>
          <a:p>
            <a:pPr algn="r" marR="84455">
              <a:lnSpc>
                <a:spcPts val="2125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remain</a:t>
            </a:r>
            <a:endParaRPr sz="1800">
              <a:latin typeface="Arial MT"/>
              <a:cs typeface="Arial MT"/>
            </a:endParaRPr>
          </a:p>
          <a:p>
            <a:pPr algn="r" marR="84455">
              <a:lnSpc>
                <a:spcPts val="2125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Canada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820332" y="4380359"/>
            <a:ext cx="3221355" cy="54864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12700" rIns="0" bIns="0" rtlCol="0" vert="horz">
            <a:spAutoFit/>
          </a:bodyPr>
          <a:lstStyle/>
          <a:p>
            <a:pPr marL="334010" marR="85090" indent="-165100">
              <a:lnSpc>
                <a:spcPts val="211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go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outside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Canada,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trusted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countries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1" name="object 31" descr=""/>
          <p:cNvGraphicFramePr>
            <a:graphicFrameLocks noGrp="1"/>
          </p:cNvGraphicFramePr>
          <p:nvPr/>
        </p:nvGraphicFramePr>
        <p:xfrm>
          <a:off x="5010474" y="5439352"/>
          <a:ext cx="3289300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480"/>
                <a:gridCol w="822959"/>
                <a:gridCol w="822960"/>
              </a:tblGrid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925"/>
                        </a:lnSpc>
                        <a:spcBef>
                          <a:spcPts val="36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1,000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4,999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925"/>
                        </a:lnSpc>
                        <a:spcBef>
                          <a:spcPts val="36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5,000+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44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Must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remain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Canada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66%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go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trusted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countries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31%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31%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deciding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factor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3%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2" name="object 32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16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09091" y="337819"/>
            <a:ext cx="11043920" cy="141224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595959"/>
                </a:solidFill>
                <a:latin typeface="Arial"/>
                <a:cs typeface="Arial"/>
              </a:rPr>
              <a:t>nine-in-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ten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businesses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say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hey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will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prioritize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sovereignty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595959"/>
                </a:solidFill>
                <a:latin typeface="Arial"/>
                <a:cs typeface="Arial"/>
              </a:rPr>
              <a:t>as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their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AI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usage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capabilities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595959"/>
                </a:solidFill>
                <a:latin typeface="Arial"/>
                <a:cs typeface="Arial"/>
              </a:rPr>
              <a:t>expand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400">
              <a:latin typeface="Arial"/>
              <a:cs typeface="Arial"/>
            </a:endParaRPr>
          </a:p>
          <a:p>
            <a:pPr algn="ctr" marR="61594">
              <a:lnSpc>
                <a:spcPct val="100000"/>
              </a:lnSpc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Likelihood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to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Prioritize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Data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Sovereignty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As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Usage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is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Expanded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523735"/>
            <a:ext cx="706183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QE5: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As your company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expands AI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usage,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likely are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prioritize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Canadian-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based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infrastructure/providers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 to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meet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sovereignty requirements?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942092" y="1691386"/>
            <a:ext cx="1867535" cy="2680970"/>
          </a:xfrm>
          <a:prstGeom prst="rect">
            <a:avLst/>
          </a:prstGeom>
        </p:spPr>
        <p:txBody>
          <a:bodyPr wrap="square" lIns="0" tIns="22732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89"/>
              </a:spcBef>
            </a:pPr>
            <a:r>
              <a:rPr dirty="0" sz="4400" spc="-25">
                <a:latin typeface="Arial MT"/>
                <a:cs typeface="Arial MT"/>
              </a:rPr>
              <a:t>92%</a:t>
            </a:r>
            <a:endParaRPr sz="4400">
              <a:latin typeface="Arial MT"/>
              <a:cs typeface="Arial MT"/>
            </a:endParaRPr>
          </a:p>
          <a:p>
            <a:pPr algn="ctr" marL="12065" marR="5080">
              <a:lnSpc>
                <a:spcPct val="100800"/>
              </a:lnSpc>
              <a:spcBef>
                <a:spcPts val="605"/>
              </a:spcBef>
            </a:pPr>
            <a:r>
              <a:rPr dirty="0" sz="1600">
                <a:latin typeface="Arial MT"/>
                <a:cs typeface="Arial MT"/>
              </a:rPr>
              <a:t>say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they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are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likely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25">
                <a:latin typeface="Arial MT"/>
                <a:cs typeface="Arial MT"/>
              </a:rPr>
              <a:t>to </a:t>
            </a:r>
            <a:r>
              <a:rPr dirty="0" sz="1600">
                <a:latin typeface="Arial MT"/>
                <a:cs typeface="Arial MT"/>
              </a:rPr>
              <a:t>prioritize</a:t>
            </a:r>
            <a:r>
              <a:rPr dirty="0" sz="1600" spc="-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data </a:t>
            </a:r>
            <a:r>
              <a:rPr dirty="0" sz="1600">
                <a:latin typeface="Arial MT"/>
                <a:cs typeface="Arial MT"/>
              </a:rPr>
              <a:t>sovereignty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as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they </a:t>
            </a:r>
            <a:r>
              <a:rPr dirty="0" sz="1600">
                <a:latin typeface="Arial MT"/>
                <a:cs typeface="Arial MT"/>
              </a:rPr>
              <a:t>expand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AI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usage</a:t>
            </a:r>
            <a:endParaRPr sz="1600">
              <a:latin typeface="Arial MT"/>
              <a:cs typeface="Arial MT"/>
            </a:endParaRPr>
          </a:p>
          <a:p>
            <a:pPr marL="1019175">
              <a:lnSpc>
                <a:spcPct val="100000"/>
              </a:lnSpc>
              <a:spcBef>
                <a:spcPts val="790"/>
              </a:spcBef>
            </a:pPr>
            <a:r>
              <a:rPr dirty="0" sz="4000" spc="-25" b="1">
                <a:solidFill>
                  <a:srgbClr val="404040"/>
                </a:solidFill>
                <a:latin typeface="Arial"/>
                <a:cs typeface="Arial"/>
              </a:rPr>
              <a:t>1%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8172551" y="3715463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3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60" y="302248"/>
                </a:lnTo>
                <a:lnTo>
                  <a:pt x="276886" y="276886"/>
                </a:lnTo>
                <a:lnTo>
                  <a:pt x="302248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3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004" y="2580308"/>
            <a:ext cx="3297053" cy="234854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61030" y="5051044"/>
            <a:ext cx="16402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Definitely</a:t>
            </a:r>
            <a:r>
              <a:rPr dirty="0" sz="2200" spc="-7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009B75"/>
                </a:solidFill>
                <a:latin typeface="Arial MT"/>
                <a:cs typeface="Arial MT"/>
              </a:rPr>
              <a:t>will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50589" y="5051044"/>
            <a:ext cx="15944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Probably</a:t>
            </a:r>
            <a:r>
              <a:rPr dirty="0" sz="2200" spc="-7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00CF9C"/>
                </a:solidFill>
                <a:latin typeface="Arial MT"/>
                <a:cs typeface="Arial MT"/>
              </a:rPr>
              <a:t>will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059681" y="5051044"/>
            <a:ext cx="1176655" cy="653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 indent="69850">
              <a:lnSpc>
                <a:spcPts val="2300"/>
              </a:lnSpc>
              <a:spcBef>
                <a:spcPts val="459"/>
              </a:spcBef>
            </a:pP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Might</a:t>
            </a:r>
            <a:r>
              <a:rPr dirty="0" sz="2200" spc="-6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797979"/>
                </a:solidFill>
                <a:latin typeface="Arial MT"/>
                <a:cs typeface="Arial MT"/>
              </a:rPr>
              <a:t>or </a:t>
            </a: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might</a:t>
            </a:r>
            <a:r>
              <a:rPr dirty="0" sz="2200" spc="-6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797979"/>
                </a:solidFill>
                <a:latin typeface="Arial MT"/>
                <a:cs typeface="Arial MT"/>
              </a:rPr>
              <a:t>not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892672" y="5051044"/>
            <a:ext cx="2060575" cy="653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 indent="403860">
              <a:lnSpc>
                <a:spcPts val="2300"/>
              </a:lnSpc>
              <a:spcBef>
                <a:spcPts val="459"/>
              </a:spcBef>
            </a:pPr>
            <a:r>
              <a:rPr dirty="0" sz="2200" spc="-10">
                <a:solidFill>
                  <a:srgbClr val="404040"/>
                </a:solidFill>
                <a:latin typeface="Arial MT"/>
                <a:cs typeface="Arial MT"/>
              </a:rPr>
              <a:t>Definitely/ </a:t>
            </a:r>
            <a:r>
              <a:rPr dirty="0" sz="2200">
                <a:solidFill>
                  <a:srgbClr val="404040"/>
                </a:solidFill>
                <a:latin typeface="Arial MT"/>
                <a:cs typeface="Arial MT"/>
              </a:rPr>
              <a:t>Probably</a:t>
            </a:r>
            <a:r>
              <a:rPr dirty="0" sz="2200" spc="-4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404040"/>
                </a:solidFill>
                <a:latin typeface="Arial MT"/>
                <a:cs typeface="Arial MT"/>
              </a:rPr>
              <a:t>will</a:t>
            </a:r>
            <a:r>
              <a:rPr dirty="0" sz="2200" spc="-4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992175" y="2667507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9B75"/>
                </a:solidFill>
                <a:latin typeface="Arial"/>
                <a:cs typeface="Arial"/>
              </a:rPr>
              <a:t>43%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789282" y="2432811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CF9C"/>
                </a:solidFill>
                <a:latin typeface="Arial"/>
                <a:cs typeface="Arial"/>
              </a:rPr>
              <a:t>48%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80441" y="3456939"/>
            <a:ext cx="7600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A6A6A6"/>
                </a:solidFill>
                <a:latin typeface="Arial"/>
                <a:cs typeface="Arial"/>
              </a:rPr>
              <a:t>7%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8193724" y="460445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3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5" y="318599"/>
                </a:lnTo>
                <a:lnTo>
                  <a:pt x="244060" y="302248"/>
                </a:lnTo>
                <a:lnTo>
                  <a:pt x="276887" y="276886"/>
                </a:lnTo>
                <a:lnTo>
                  <a:pt x="302249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9" y="80333"/>
                </a:lnTo>
                <a:lnTo>
                  <a:pt x="276887" y="47506"/>
                </a:lnTo>
                <a:lnTo>
                  <a:pt x="244060" y="22144"/>
                </a:lnTo>
                <a:lnTo>
                  <a:pt x="205315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8568436" y="4144721"/>
            <a:ext cx="404495" cy="688975"/>
          </a:xfrm>
          <a:custGeom>
            <a:avLst/>
            <a:gdLst/>
            <a:ahLst/>
            <a:cxnLst/>
            <a:rect l="l" t="t" r="r" b="b"/>
            <a:pathLst>
              <a:path w="404495" h="688975">
                <a:moveTo>
                  <a:pt x="324383" y="162191"/>
                </a:moveTo>
                <a:lnTo>
                  <a:pt x="318592" y="119075"/>
                </a:lnTo>
                <a:lnTo>
                  <a:pt x="302247" y="80340"/>
                </a:lnTo>
                <a:lnTo>
                  <a:pt x="276885" y="47510"/>
                </a:lnTo>
                <a:lnTo>
                  <a:pt x="244055" y="22148"/>
                </a:lnTo>
                <a:lnTo>
                  <a:pt x="205308" y="5791"/>
                </a:lnTo>
                <a:lnTo>
                  <a:pt x="162191" y="0"/>
                </a:lnTo>
                <a:lnTo>
                  <a:pt x="119075" y="5791"/>
                </a:lnTo>
                <a:lnTo>
                  <a:pt x="80327" y="22148"/>
                </a:lnTo>
                <a:lnTo>
                  <a:pt x="47498" y="47510"/>
                </a:lnTo>
                <a:lnTo>
                  <a:pt x="22136" y="80340"/>
                </a:lnTo>
                <a:lnTo>
                  <a:pt x="5791" y="119075"/>
                </a:lnTo>
                <a:lnTo>
                  <a:pt x="0" y="162191"/>
                </a:lnTo>
                <a:lnTo>
                  <a:pt x="5791" y="205320"/>
                </a:lnTo>
                <a:lnTo>
                  <a:pt x="22136" y="244055"/>
                </a:lnTo>
                <a:lnTo>
                  <a:pt x="47498" y="276885"/>
                </a:lnTo>
                <a:lnTo>
                  <a:pt x="80327" y="302247"/>
                </a:lnTo>
                <a:lnTo>
                  <a:pt x="119075" y="318604"/>
                </a:lnTo>
                <a:lnTo>
                  <a:pt x="162191" y="324396"/>
                </a:lnTo>
                <a:lnTo>
                  <a:pt x="205308" y="318604"/>
                </a:lnTo>
                <a:lnTo>
                  <a:pt x="244055" y="302247"/>
                </a:lnTo>
                <a:lnTo>
                  <a:pt x="276885" y="276885"/>
                </a:lnTo>
                <a:lnTo>
                  <a:pt x="302247" y="244055"/>
                </a:lnTo>
                <a:lnTo>
                  <a:pt x="318592" y="205320"/>
                </a:lnTo>
                <a:lnTo>
                  <a:pt x="324383" y="162191"/>
                </a:lnTo>
                <a:close/>
              </a:path>
              <a:path w="404495" h="688975">
                <a:moveTo>
                  <a:pt x="404075" y="526770"/>
                </a:moveTo>
                <a:lnTo>
                  <a:pt x="398284" y="483654"/>
                </a:lnTo>
                <a:lnTo>
                  <a:pt x="381939" y="444906"/>
                </a:lnTo>
                <a:lnTo>
                  <a:pt x="356577" y="412076"/>
                </a:lnTo>
                <a:lnTo>
                  <a:pt x="323748" y="386715"/>
                </a:lnTo>
                <a:lnTo>
                  <a:pt x="285000" y="370370"/>
                </a:lnTo>
                <a:lnTo>
                  <a:pt x="241884" y="364566"/>
                </a:lnTo>
                <a:lnTo>
                  <a:pt x="198767" y="370370"/>
                </a:lnTo>
                <a:lnTo>
                  <a:pt x="160020" y="386715"/>
                </a:lnTo>
                <a:lnTo>
                  <a:pt x="127190" y="412076"/>
                </a:lnTo>
                <a:lnTo>
                  <a:pt x="101828" y="444906"/>
                </a:lnTo>
                <a:lnTo>
                  <a:pt x="85483" y="483654"/>
                </a:lnTo>
                <a:lnTo>
                  <a:pt x="79692" y="526770"/>
                </a:lnTo>
                <a:lnTo>
                  <a:pt x="85483" y="569887"/>
                </a:lnTo>
                <a:lnTo>
                  <a:pt x="101828" y="608634"/>
                </a:lnTo>
                <a:lnTo>
                  <a:pt x="127190" y="641464"/>
                </a:lnTo>
                <a:lnTo>
                  <a:pt x="160020" y="666826"/>
                </a:lnTo>
                <a:lnTo>
                  <a:pt x="198767" y="683171"/>
                </a:lnTo>
                <a:lnTo>
                  <a:pt x="241884" y="688962"/>
                </a:lnTo>
                <a:lnTo>
                  <a:pt x="285000" y="683171"/>
                </a:lnTo>
                <a:lnTo>
                  <a:pt x="323748" y="666826"/>
                </a:lnTo>
                <a:lnTo>
                  <a:pt x="356577" y="641464"/>
                </a:lnTo>
                <a:lnTo>
                  <a:pt x="381939" y="608634"/>
                </a:lnTo>
                <a:lnTo>
                  <a:pt x="398284" y="569887"/>
                </a:lnTo>
                <a:lnTo>
                  <a:pt x="404075" y="52677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8140302" y="4166470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3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60" y="302248"/>
                </a:lnTo>
                <a:lnTo>
                  <a:pt x="276886" y="276886"/>
                </a:lnTo>
                <a:lnTo>
                  <a:pt x="302248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2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9029648" y="4482284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9093914" y="4104478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4102670" y="2051810"/>
            <a:ext cx="3355975" cy="2877185"/>
            <a:chOff x="4102670" y="2051810"/>
            <a:chExt cx="3355975" cy="2877185"/>
          </a:xfrm>
        </p:grpSpPr>
        <p:sp>
          <p:nvSpPr>
            <p:cNvPr id="20" name="object 20" descr=""/>
            <p:cNvSpPr/>
            <p:nvPr/>
          </p:nvSpPr>
          <p:spPr>
            <a:xfrm>
              <a:off x="4102658" y="2051811"/>
              <a:ext cx="3298825" cy="2877185"/>
            </a:xfrm>
            <a:custGeom>
              <a:avLst/>
              <a:gdLst/>
              <a:ahLst/>
              <a:cxnLst/>
              <a:rect l="l" t="t" r="r" b="b"/>
              <a:pathLst>
                <a:path w="3298825" h="2877185">
                  <a:moveTo>
                    <a:pt x="324396" y="2714853"/>
                  </a:moveTo>
                  <a:lnTo>
                    <a:pt x="318604" y="2671737"/>
                  </a:lnTo>
                  <a:lnTo>
                    <a:pt x="302247" y="2632989"/>
                  </a:lnTo>
                  <a:lnTo>
                    <a:pt x="276885" y="2600160"/>
                  </a:lnTo>
                  <a:lnTo>
                    <a:pt x="244068" y="2574798"/>
                  </a:lnTo>
                  <a:lnTo>
                    <a:pt x="205320" y="2558453"/>
                  </a:lnTo>
                  <a:lnTo>
                    <a:pt x="162204" y="2552649"/>
                  </a:lnTo>
                  <a:lnTo>
                    <a:pt x="119087" y="2558453"/>
                  </a:lnTo>
                  <a:lnTo>
                    <a:pt x="80340" y="2574798"/>
                  </a:lnTo>
                  <a:lnTo>
                    <a:pt x="47510" y="2600160"/>
                  </a:lnTo>
                  <a:lnTo>
                    <a:pt x="22148" y="2632989"/>
                  </a:lnTo>
                  <a:lnTo>
                    <a:pt x="5803" y="2671737"/>
                  </a:lnTo>
                  <a:lnTo>
                    <a:pt x="0" y="2714853"/>
                  </a:lnTo>
                  <a:lnTo>
                    <a:pt x="5803" y="2757970"/>
                  </a:lnTo>
                  <a:lnTo>
                    <a:pt x="22148" y="2796717"/>
                  </a:lnTo>
                  <a:lnTo>
                    <a:pt x="47510" y="2829534"/>
                  </a:lnTo>
                  <a:lnTo>
                    <a:pt x="80340" y="2854896"/>
                  </a:lnTo>
                  <a:lnTo>
                    <a:pt x="119087" y="2871254"/>
                  </a:lnTo>
                  <a:lnTo>
                    <a:pt x="162204" y="2877045"/>
                  </a:lnTo>
                  <a:lnTo>
                    <a:pt x="205320" y="2871254"/>
                  </a:lnTo>
                  <a:lnTo>
                    <a:pt x="244068" y="2854896"/>
                  </a:lnTo>
                  <a:lnTo>
                    <a:pt x="276885" y="2829534"/>
                  </a:lnTo>
                  <a:lnTo>
                    <a:pt x="302247" y="2796717"/>
                  </a:lnTo>
                  <a:lnTo>
                    <a:pt x="318604" y="2757970"/>
                  </a:lnTo>
                  <a:lnTo>
                    <a:pt x="324396" y="2714853"/>
                  </a:lnTo>
                  <a:close/>
                </a:path>
                <a:path w="3298825" h="2877185">
                  <a:moveTo>
                    <a:pt x="345109" y="2332431"/>
                  </a:moveTo>
                  <a:lnTo>
                    <a:pt x="339318" y="2289314"/>
                  </a:lnTo>
                  <a:lnTo>
                    <a:pt x="322961" y="2250567"/>
                  </a:lnTo>
                  <a:lnTo>
                    <a:pt x="297599" y="2217737"/>
                  </a:lnTo>
                  <a:lnTo>
                    <a:pt x="264769" y="2192375"/>
                  </a:lnTo>
                  <a:lnTo>
                    <a:pt x="226034" y="2176030"/>
                  </a:lnTo>
                  <a:lnTo>
                    <a:pt x="182918" y="2170239"/>
                  </a:lnTo>
                  <a:lnTo>
                    <a:pt x="139788" y="2176030"/>
                  </a:lnTo>
                  <a:lnTo>
                    <a:pt x="101053" y="2192375"/>
                  </a:lnTo>
                  <a:lnTo>
                    <a:pt x="68224" y="2217737"/>
                  </a:lnTo>
                  <a:lnTo>
                    <a:pt x="42862" y="2250567"/>
                  </a:lnTo>
                  <a:lnTo>
                    <a:pt x="26504" y="2289314"/>
                  </a:lnTo>
                  <a:lnTo>
                    <a:pt x="20713" y="2332431"/>
                  </a:lnTo>
                  <a:lnTo>
                    <a:pt x="26504" y="2375547"/>
                  </a:lnTo>
                  <a:lnTo>
                    <a:pt x="42862" y="2414295"/>
                  </a:lnTo>
                  <a:lnTo>
                    <a:pt x="68224" y="2447125"/>
                  </a:lnTo>
                  <a:lnTo>
                    <a:pt x="101053" y="2472486"/>
                  </a:lnTo>
                  <a:lnTo>
                    <a:pt x="139788" y="2488831"/>
                  </a:lnTo>
                  <a:lnTo>
                    <a:pt x="182918" y="2494623"/>
                  </a:lnTo>
                  <a:lnTo>
                    <a:pt x="226034" y="2488831"/>
                  </a:lnTo>
                  <a:lnTo>
                    <a:pt x="264769" y="2472486"/>
                  </a:lnTo>
                  <a:lnTo>
                    <a:pt x="297599" y="2447125"/>
                  </a:lnTo>
                  <a:lnTo>
                    <a:pt x="322961" y="2414295"/>
                  </a:lnTo>
                  <a:lnTo>
                    <a:pt x="339318" y="2375547"/>
                  </a:lnTo>
                  <a:lnTo>
                    <a:pt x="345109" y="2332431"/>
                  </a:lnTo>
                  <a:close/>
                </a:path>
                <a:path w="3298825" h="2877185">
                  <a:moveTo>
                    <a:pt x="730605" y="1179842"/>
                  </a:moveTo>
                  <a:lnTo>
                    <a:pt x="724814" y="1136726"/>
                  </a:lnTo>
                  <a:lnTo>
                    <a:pt x="708456" y="1097978"/>
                  </a:lnTo>
                  <a:lnTo>
                    <a:pt x="683094" y="1065149"/>
                  </a:lnTo>
                  <a:lnTo>
                    <a:pt x="650265" y="1039787"/>
                  </a:lnTo>
                  <a:lnTo>
                    <a:pt x="611530" y="1023442"/>
                  </a:lnTo>
                  <a:lnTo>
                    <a:pt x="568413" y="1017638"/>
                  </a:lnTo>
                  <a:lnTo>
                    <a:pt x="525284" y="1023442"/>
                  </a:lnTo>
                  <a:lnTo>
                    <a:pt x="486549" y="1039787"/>
                  </a:lnTo>
                  <a:lnTo>
                    <a:pt x="453720" y="1065149"/>
                  </a:lnTo>
                  <a:lnTo>
                    <a:pt x="428358" y="1097978"/>
                  </a:lnTo>
                  <a:lnTo>
                    <a:pt x="412000" y="1136726"/>
                  </a:lnTo>
                  <a:lnTo>
                    <a:pt x="406209" y="1179842"/>
                  </a:lnTo>
                  <a:lnTo>
                    <a:pt x="412000" y="1222959"/>
                  </a:lnTo>
                  <a:lnTo>
                    <a:pt x="428358" y="1261706"/>
                  </a:lnTo>
                  <a:lnTo>
                    <a:pt x="453720" y="1294523"/>
                  </a:lnTo>
                  <a:lnTo>
                    <a:pt x="486549" y="1319885"/>
                  </a:lnTo>
                  <a:lnTo>
                    <a:pt x="525284" y="1336243"/>
                  </a:lnTo>
                  <a:lnTo>
                    <a:pt x="568413" y="1342034"/>
                  </a:lnTo>
                  <a:lnTo>
                    <a:pt x="611530" y="1336243"/>
                  </a:lnTo>
                  <a:lnTo>
                    <a:pt x="650265" y="1319885"/>
                  </a:lnTo>
                  <a:lnTo>
                    <a:pt x="683094" y="1294523"/>
                  </a:lnTo>
                  <a:lnTo>
                    <a:pt x="708456" y="1261706"/>
                  </a:lnTo>
                  <a:lnTo>
                    <a:pt x="724814" y="1222959"/>
                  </a:lnTo>
                  <a:lnTo>
                    <a:pt x="730605" y="1179842"/>
                  </a:lnTo>
                  <a:close/>
                </a:path>
                <a:path w="3298825" h="2877185">
                  <a:moveTo>
                    <a:pt x="1201712" y="2644368"/>
                  </a:moveTo>
                  <a:lnTo>
                    <a:pt x="1195908" y="2601252"/>
                  </a:lnTo>
                  <a:lnTo>
                    <a:pt x="1179563" y="2562504"/>
                  </a:lnTo>
                  <a:lnTo>
                    <a:pt x="1154201" y="2529675"/>
                  </a:lnTo>
                  <a:lnTo>
                    <a:pt x="1121371" y="2504313"/>
                  </a:lnTo>
                  <a:lnTo>
                    <a:pt x="1082624" y="2487968"/>
                  </a:lnTo>
                  <a:lnTo>
                    <a:pt x="1039507" y="2482164"/>
                  </a:lnTo>
                  <a:lnTo>
                    <a:pt x="996391" y="2487968"/>
                  </a:lnTo>
                  <a:lnTo>
                    <a:pt x="957643" y="2504313"/>
                  </a:lnTo>
                  <a:lnTo>
                    <a:pt x="924814" y="2529675"/>
                  </a:lnTo>
                  <a:lnTo>
                    <a:pt x="899452" y="2562504"/>
                  </a:lnTo>
                  <a:lnTo>
                    <a:pt x="883107" y="2601252"/>
                  </a:lnTo>
                  <a:lnTo>
                    <a:pt x="877316" y="2644368"/>
                  </a:lnTo>
                  <a:lnTo>
                    <a:pt x="883107" y="2687485"/>
                  </a:lnTo>
                  <a:lnTo>
                    <a:pt x="899452" y="2726232"/>
                  </a:lnTo>
                  <a:lnTo>
                    <a:pt x="924814" y="2759049"/>
                  </a:lnTo>
                  <a:lnTo>
                    <a:pt x="957643" y="2784411"/>
                  </a:lnTo>
                  <a:lnTo>
                    <a:pt x="996391" y="2800769"/>
                  </a:lnTo>
                  <a:lnTo>
                    <a:pt x="1039507" y="2806560"/>
                  </a:lnTo>
                  <a:lnTo>
                    <a:pt x="1082624" y="2800769"/>
                  </a:lnTo>
                  <a:lnTo>
                    <a:pt x="1121371" y="2784411"/>
                  </a:lnTo>
                  <a:lnTo>
                    <a:pt x="1154201" y="2759049"/>
                  </a:lnTo>
                  <a:lnTo>
                    <a:pt x="1179563" y="2726232"/>
                  </a:lnTo>
                  <a:lnTo>
                    <a:pt x="1195908" y="2687485"/>
                  </a:lnTo>
                  <a:lnTo>
                    <a:pt x="1201712" y="2644368"/>
                  </a:lnTo>
                  <a:close/>
                </a:path>
                <a:path w="3298825" h="2877185">
                  <a:moveTo>
                    <a:pt x="1823046" y="270865"/>
                  </a:moveTo>
                  <a:lnTo>
                    <a:pt x="1817243" y="227749"/>
                  </a:lnTo>
                  <a:lnTo>
                    <a:pt x="1800898" y="189001"/>
                  </a:lnTo>
                  <a:lnTo>
                    <a:pt x="1775536" y="156171"/>
                  </a:lnTo>
                  <a:lnTo>
                    <a:pt x="1742706" y="130810"/>
                  </a:lnTo>
                  <a:lnTo>
                    <a:pt x="1703959" y="114465"/>
                  </a:lnTo>
                  <a:lnTo>
                    <a:pt x="1660842" y="108673"/>
                  </a:lnTo>
                  <a:lnTo>
                    <a:pt x="1617726" y="114465"/>
                  </a:lnTo>
                  <a:lnTo>
                    <a:pt x="1578978" y="130810"/>
                  </a:lnTo>
                  <a:lnTo>
                    <a:pt x="1546148" y="156171"/>
                  </a:lnTo>
                  <a:lnTo>
                    <a:pt x="1520786" y="189001"/>
                  </a:lnTo>
                  <a:lnTo>
                    <a:pt x="1504442" y="227749"/>
                  </a:lnTo>
                  <a:lnTo>
                    <a:pt x="1498650" y="270865"/>
                  </a:lnTo>
                  <a:lnTo>
                    <a:pt x="1504442" y="313982"/>
                  </a:lnTo>
                  <a:lnTo>
                    <a:pt x="1520786" y="352729"/>
                  </a:lnTo>
                  <a:lnTo>
                    <a:pt x="1546148" y="385559"/>
                  </a:lnTo>
                  <a:lnTo>
                    <a:pt x="1578978" y="410921"/>
                  </a:lnTo>
                  <a:lnTo>
                    <a:pt x="1617726" y="427266"/>
                  </a:lnTo>
                  <a:lnTo>
                    <a:pt x="1660842" y="433070"/>
                  </a:lnTo>
                  <a:lnTo>
                    <a:pt x="1703959" y="427266"/>
                  </a:lnTo>
                  <a:lnTo>
                    <a:pt x="1742706" y="410921"/>
                  </a:lnTo>
                  <a:lnTo>
                    <a:pt x="1775536" y="385559"/>
                  </a:lnTo>
                  <a:lnTo>
                    <a:pt x="1800898" y="352729"/>
                  </a:lnTo>
                  <a:lnTo>
                    <a:pt x="1817243" y="313982"/>
                  </a:lnTo>
                  <a:lnTo>
                    <a:pt x="1823046" y="270865"/>
                  </a:lnTo>
                  <a:close/>
                </a:path>
                <a:path w="3298825" h="2877185">
                  <a:moveTo>
                    <a:pt x="2049805" y="2510447"/>
                  </a:moveTo>
                  <a:lnTo>
                    <a:pt x="2044001" y="2467330"/>
                  </a:lnTo>
                  <a:lnTo>
                    <a:pt x="2027656" y="2428583"/>
                  </a:lnTo>
                  <a:lnTo>
                    <a:pt x="2002294" y="2395766"/>
                  </a:lnTo>
                  <a:lnTo>
                    <a:pt x="1969465" y="2370404"/>
                  </a:lnTo>
                  <a:lnTo>
                    <a:pt x="1930717" y="2354046"/>
                  </a:lnTo>
                  <a:lnTo>
                    <a:pt x="1887601" y="2348255"/>
                  </a:lnTo>
                  <a:lnTo>
                    <a:pt x="1844484" y="2354046"/>
                  </a:lnTo>
                  <a:lnTo>
                    <a:pt x="1805736" y="2370404"/>
                  </a:lnTo>
                  <a:lnTo>
                    <a:pt x="1772920" y="2395766"/>
                  </a:lnTo>
                  <a:lnTo>
                    <a:pt x="1747558" y="2428583"/>
                  </a:lnTo>
                  <a:lnTo>
                    <a:pt x="1731200" y="2467330"/>
                  </a:lnTo>
                  <a:lnTo>
                    <a:pt x="1725409" y="2510447"/>
                  </a:lnTo>
                  <a:lnTo>
                    <a:pt x="1731200" y="2553563"/>
                  </a:lnTo>
                  <a:lnTo>
                    <a:pt x="1747558" y="2592311"/>
                  </a:lnTo>
                  <a:lnTo>
                    <a:pt x="1772920" y="2625140"/>
                  </a:lnTo>
                  <a:lnTo>
                    <a:pt x="1805736" y="2650502"/>
                  </a:lnTo>
                  <a:lnTo>
                    <a:pt x="1844484" y="2666847"/>
                  </a:lnTo>
                  <a:lnTo>
                    <a:pt x="1887601" y="2672651"/>
                  </a:lnTo>
                  <a:lnTo>
                    <a:pt x="1930717" y="2666847"/>
                  </a:lnTo>
                  <a:lnTo>
                    <a:pt x="1969465" y="2650502"/>
                  </a:lnTo>
                  <a:lnTo>
                    <a:pt x="2002294" y="2625140"/>
                  </a:lnTo>
                  <a:lnTo>
                    <a:pt x="2027656" y="2592311"/>
                  </a:lnTo>
                  <a:lnTo>
                    <a:pt x="2044001" y="2553563"/>
                  </a:lnTo>
                  <a:lnTo>
                    <a:pt x="2049805" y="2510447"/>
                  </a:lnTo>
                  <a:close/>
                </a:path>
                <a:path w="3298825" h="2877185">
                  <a:moveTo>
                    <a:pt x="2215197" y="162204"/>
                  </a:moveTo>
                  <a:lnTo>
                    <a:pt x="2209393" y="119087"/>
                  </a:lnTo>
                  <a:lnTo>
                    <a:pt x="2193048" y="80340"/>
                  </a:lnTo>
                  <a:lnTo>
                    <a:pt x="2167686" y="47510"/>
                  </a:lnTo>
                  <a:lnTo>
                    <a:pt x="2134857" y="22148"/>
                  </a:lnTo>
                  <a:lnTo>
                    <a:pt x="2096109" y="5803"/>
                  </a:lnTo>
                  <a:lnTo>
                    <a:pt x="2052993" y="0"/>
                  </a:lnTo>
                  <a:lnTo>
                    <a:pt x="2009876" y="5803"/>
                  </a:lnTo>
                  <a:lnTo>
                    <a:pt x="1971128" y="22148"/>
                  </a:lnTo>
                  <a:lnTo>
                    <a:pt x="1938312" y="47510"/>
                  </a:lnTo>
                  <a:lnTo>
                    <a:pt x="1912950" y="80340"/>
                  </a:lnTo>
                  <a:lnTo>
                    <a:pt x="1896592" y="119087"/>
                  </a:lnTo>
                  <a:lnTo>
                    <a:pt x="1890801" y="162204"/>
                  </a:lnTo>
                  <a:lnTo>
                    <a:pt x="1896592" y="205320"/>
                  </a:lnTo>
                  <a:lnTo>
                    <a:pt x="1912950" y="244068"/>
                  </a:lnTo>
                  <a:lnTo>
                    <a:pt x="1938312" y="276898"/>
                  </a:lnTo>
                  <a:lnTo>
                    <a:pt x="1971128" y="302260"/>
                  </a:lnTo>
                  <a:lnTo>
                    <a:pt x="2009876" y="318604"/>
                  </a:lnTo>
                  <a:lnTo>
                    <a:pt x="2052993" y="324396"/>
                  </a:lnTo>
                  <a:lnTo>
                    <a:pt x="2096109" y="318604"/>
                  </a:lnTo>
                  <a:lnTo>
                    <a:pt x="2134857" y="302260"/>
                  </a:lnTo>
                  <a:lnTo>
                    <a:pt x="2167686" y="276898"/>
                  </a:lnTo>
                  <a:lnTo>
                    <a:pt x="2193048" y="244068"/>
                  </a:lnTo>
                  <a:lnTo>
                    <a:pt x="2209393" y="205320"/>
                  </a:lnTo>
                  <a:lnTo>
                    <a:pt x="2215197" y="162204"/>
                  </a:lnTo>
                  <a:close/>
                </a:path>
                <a:path w="3298825" h="2877185">
                  <a:moveTo>
                    <a:pt x="2246172" y="538657"/>
                  </a:moveTo>
                  <a:lnTo>
                    <a:pt x="2240381" y="495541"/>
                  </a:lnTo>
                  <a:lnTo>
                    <a:pt x="2224024" y="456793"/>
                  </a:lnTo>
                  <a:lnTo>
                    <a:pt x="2198662" y="423964"/>
                  </a:lnTo>
                  <a:lnTo>
                    <a:pt x="2165845" y="398602"/>
                  </a:lnTo>
                  <a:lnTo>
                    <a:pt x="2127097" y="382257"/>
                  </a:lnTo>
                  <a:lnTo>
                    <a:pt x="2083981" y="376453"/>
                  </a:lnTo>
                  <a:lnTo>
                    <a:pt x="2040864" y="382257"/>
                  </a:lnTo>
                  <a:lnTo>
                    <a:pt x="2002116" y="398602"/>
                  </a:lnTo>
                  <a:lnTo>
                    <a:pt x="1969287" y="423964"/>
                  </a:lnTo>
                  <a:lnTo>
                    <a:pt x="1943925" y="456793"/>
                  </a:lnTo>
                  <a:lnTo>
                    <a:pt x="1927580" y="495541"/>
                  </a:lnTo>
                  <a:lnTo>
                    <a:pt x="1921776" y="538657"/>
                  </a:lnTo>
                  <a:lnTo>
                    <a:pt x="1927580" y="581774"/>
                  </a:lnTo>
                  <a:lnTo>
                    <a:pt x="1943925" y="620522"/>
                  </a:lnTo>
                  <a:lnTo>
                    <a:pt x="1969287" y="653351"/>
                  </a:lnTo>
                  <a:lnTo>
                    <a:pt x="2002116" y="678713"/>
                  </a:lnTo>
                  <a:lnTo>
                    <a:pt x="2040864" y="695058"/>
                  </a:lnTo>
                  <a:lnTo>
                    <a:pt x="2083981" y="700849"/>
                  </a:lnTo>
                  <a:lnTo>
                    <a:pt x="2127097" y="695058"/>
                  </a:lnTo>
                  <a:lnTo>
                    <a:pt x="2165845" y="678713"/>
                  </a:lnTo>
                  <a:lnTo>
                    <a:pt x="2198662" y="653351"/>
                  </a:lnTo>
                  <a:lnTo>
                    <a:pt x="2224024" y="620522"/>
                  </a:lnTo>
                  <a:lnTo>
                    <a:pt x="2240381" y="581774"/>
                  </a:lnTo>
                  <a:lnTo>
                    <a:pt x="2246172" y="538657"/>
                  </a:lnTo>
                  <a:close/>
                </a:path>
                <a:path w="3298825" h="2877185">
                  <a:moveTo>
                    <a:pt x="2662961" y="583209"/>
                  </a:moveTo>
                  <a:lnTo>
                    <a:pt x="2657170" y="540080"/>
                  </a:lnTo>
                  <a:lnTo>
                    <a:pt x="2640812" y="501345"/>
                  </a:lnTo>
                  <a:lnTo>
                    <a:pt x="2615450" y="468515"/>
                  </a:lnTo>
                  <a:lnTo>
                    <a:pt x="2582634" y="443153"/>
                  </a:lnTo>
                  <a:lnTo>
                    <a:pt x="2543886" y="426796"/>
                  </a:lnTo>
                  <a:lnTo>
                    <a:pt x="2500769" y="421005"/>
                  </a:lnTo>
                  <a:lnTo>
                    <a:pt x="2457653" y="426796"/>
                  </a:lnTo>
                  <a:lnTo>
                    <a:pt x="2418905" y="443153"/>
                  </a:lnTo>
                  <a:lnTo>
                    <a:pt x="2386076" y="468515"/>
                  </a:lnTo>
                  <a:lnTo>
                    <a:pt x="2360714" y="501345"/>
                  </a:lnTo>
                  <a:lnTo>
                    <a:pt x="2344369" y="540080"/>
                  </a:lnTo>
                  <a:lnTo>
                    <a:pt x="2338565" y="583209"/>
                  </a:lnTo>
                  <a:lnTo>
                    <a:pt x="2344369" y="626325"/>
                  </a:lnTo>
                  <a:lnTo>
                    <a:pt x="2360714" y="665073"/>
                  </a:lnTo>
                  <a:lnTo>
                    <a:pt x="2386076" y="697890"/>
                  </a:lnTo>
                  <a:lnTo>
                    <a:pt x="2418905" y="723252"/>
                  </a:lnTo>
                  <a:lnTo>
                    <a:pt x="2457653" y="739609"/>
                  </a:lnTo>
                  <a:lnTo>
                    <a:pt x="2500769" y="745401"/>
                  </a:lnTo>
                  <a:lnTo>
                    <a:pt x="2543886" y="739609"/>
                  </a:lnTo>
                  <a:lnTo>
                    <a:pt x="2582634" y="723252"/>
                  </a:lnTo>
                  <a:lnTo>
                    <a:pt x="2615450" y="697890"/>
                  </a:lnTo>
                  <a:lnTo>
                    <a:pt x="2640812" y="665073"/>
                  </a:lnTo>
                  <a:lnTo>
                    <a:pt x="2657170" y="626325"/>
                  </a:lnTo>
                  <a:lnTo>
                    <a:pt x="2662961" y="583209"/>
                  </a:lnTo>
                  <a:close/>
                </a:path>
                <a:path w="3298825" h="2877185">
                  <a:moveTo>
                    <a:pt x="2887014" y="1282814"/>
                  </a:moveTo>
                  <a:lnTo>
                    <a:pt x="2881211" y="1239697"/>
                  </a:lnTo>
                  <a:lnTo>
                    <a:pt x="2864866" y="1200950"/>
                  </a:lnTo>
                  <a:lnTo>
                    <a:pt x="2839504" y="1168120"/>
                  </a:lnTo>
                  <a:lnTo>
                    <a:pt x="2806674" y="1142758"/>
                  </a:lnTo>
                  <a:lnTo>
                    <a:pt x="2767927" y="1126413"/>
                  </a:lnTo>
                  <a:lnTo>
                    <a:pt x="2724810" y="1120609"/>
                  </a:lnTo>
                  <a:lnTo>
                    <a:pt x="2681694" y="1126413"/>
                  </a:lnTo>
                  <a:lnTo>
                    <a:pt x="2642946" y="1142758"/>
                  </a:lnTo>
                  <a:lnTo>
                    <a:pt x="2610116" y="1168120"/>
                  </a:lnTo>
                  <a:lnTo>
                    <a:pt x="2584754" y="1200950"/>
                  </a:lnTo>
                  <a:lnTo>
                    <a:pt x="2568410" y="1239697"/>
                  </a:lnTo>
                  <a:lnTo>
                    <a:pt x="2562618" y="1282814"/>
                  </a:lnTo>
                  <a:lnTo>
                    <a:pt x="2568410" y="1325930"/>
                  </a:lnTo>
                  <a:lnTo>
                    <a:pt x="2584754" y="1364678"/>
                  </a:lnTo>
                  <a:lnTo>
                    <a:pt x="2610116" y="1397508"/>
                  </a:lnTo>
                  <a:lnTo>
                    <a:pt x="2642946" y="1422869"/>
                  </a:lnTo>
                  <a:lnTo>
                    <a:pt x="2681694" y="1439214"/>
                  </a:lnTo>
                  <a:lnTo>
                    <a:pt x="2724810" y="1445006"/>
                  </a:lnTo>
                  <a:lnTo>
                    <a:pt x="2767927" y="1439214"/>
                  </a:lnTo>
                  <a:lnTo>
                    <a:pt x="2806674" y="1422869"/>
                  </a:lnTo>
                  <a:lnTo>
                    <a:pt x="2839504" y="1397508"/>
                  </a:lnTo>
                  <a:lnTo>
                    <a:pt x="2864866" y="1364678"/>
                  </a:lnTo>
                  <a:lnTo>
                    <a:pt x="2881211" y="1325930"/>
                  </a:lnTo>
                  <a:lnTo>
                    <a:pt x="2887014" y="1282814"/>
                  </a:lnTo>
                  <a:close/>
                </a:path>
                <a:path w="3298825" h="2877185">
                  <a:moveTo>
                    <a:pt x="3220148" y="2598915"/>
                  </a:moveTo>
                  <a:lnTo>
                    <a:pt x="3214357" y="2555798"/>
                  </a:lnTo>
                  <a:lnTo>
                    <a:pt x="3197999" y="2517051"/>
                  </a:lnTo>
                  <a:lnTo>
                    <a:pt x="3172637" y="2484221"/>
                  </a:lnTo>
                  <a:lnTo>
                    <a:pt x="3139821" y="2458859"/>
                  </a:lnTo>
                  <a:lnTo>
                    <a:pt x="3101073" y="2442514"/>
                  </a:lnTo>
                  <a:lnTo>
                    <a:pt x="3057956" y="2436711"/>
                  </a:lnTo>
                  <a:lnTo>
                    <a:pt x="3014827" y="2442514"/>
                  </a:lnTo>
                  <a:lnTo>
                    <a:pt x="2976092" y="2458859"/>
                  </a:lnTo>
                  <a:lnTo>
                    <a:pt x="2943263" y="2484221"/>
                  </a:lnTo>
                  <a:lnTo>
                    <a:pt x="2917901" y="2517051"/>
                  </a:lnTo>
                  <a:lnTo>
                    <a:pt x="2901543" y="2555798"/>
                  </a:lnTo>
                  <a:lnTo>
                    <a:pt x="2895752" y="2598915"/>
                  </a:lnTo>
                  <a:lnTo>
                    <a:pt x="2901543" y="2642031"/>
                  </a:lnTo>
                  <a:lnTo>
                    <a:pt x="2917901" y="2680779"/>
                  </a:lnTo>
                  <a:lnTo>
                    <a:pt x="2943263" y="2713609"/>
                  </a:lnTo>
                  <a:lnTo>
                    <a:pt x="2976092" y="2738971"/>
                  </a:lnTo>
                  <a:lnTo>
                    <a:pt x="3014827" y="2755315"/>
                  </a:lnTo>
                  <a:lnTo>
                    <a:pt x="3057956" y="2761107"/>
                  </a:lnTo>
                  <a:lnTo>
                    <a:pt x="3101073" y="2755315"/>
                  </a:lnTo>
                  <a:lnTo>
                    <a:pt x="3139821" y="2738971"/>
                  </a:lnTo>
                  <a:lnTo>
                    <a:pt x="3172637" y="2713609"/>
                  </a:lnTo>
                  <a:lnTo>
                    <a:pt x="3197999" y="2680779"/>
                  </a:lnTo>
                  <a:lnTo>
                    <a:pt x="3214357" y="2642031"/>
                  </a:lnTo>
                  <a:lnTo>
                    <a:pt x="3220148" y="2598915"/>
                  </a:lnTo>
                  <a:close/>
                </a:path>
                <a:path w="3298825" h="2877185">
                  <a:moveTo>
                    <a:pt x="3298825" y="1253934"/>
                  </a:moveTo>
                  <a:lnTo>
                    <a:pt x="3293021" y="1210818"/>
                  </a:lnTo>
                  <a:lnTo>
                    <a:pt x="3276676" y="1172070"/>
                  </a:lnTo>
                  <a:lnTo>
                    <a:pt x="3251314" y="1139240"/>
                  </a:lnTo>
                  <a:lnTo>
                    <a:pt x="3218484" y="1113878"/>
                  </a:lnTo>
                  <a:lnTo>
                    <a:pt x="3179737" y="1097534"/>
                  </a:lnTo>
                  <a:lnTo>
                    <a:pt x="3136620" y="1091742"/>
                  </a:lnTo>
                  <a:lnTo>
                    <a:pt x="3093504" y="1097534"/>
                  </a:lnTo>
                  <a:lnTo>
                    <a:pt x="3054756" y="1113878"/>
                  </a:lnTo>
                  <a:lnTo>
                    <a:pt x="3021927" y="1139240"/>
                  </a:lnTo>
                  <a:lnTo>
                    <a:pt x="2996565" y="1172070"/>
                  </a:lnTo>
                  <a:lnTo>
                    <a:pt x="2980220" y="1210818"/>
                  </a:lnTo>
                  <a:lnTo>
                    <a:pt x="2974429" y="1253934"/>
                  </a:lnTo>
                  <a:lnTo>
                    <a:pt x="2980220" y="1297051"/>
                  </a:lnTo>
                  <a:lnTo>
                    <a:pt x="2996565" y="1335798"/>
                  </a:lnTo>
                  <a:lnTo>
                    <a:pt x="3021927" y="1368628"/>
                  </a:lnTo>
                  <a:lnTo>
                    <a:pt x="3054756" y="1393990"/>
                  </a:lnTo>
                  <a:lnTo>
                    <a:pt x="3093504" y="1410335"/>
                  </a:lnTo>
                  <a:lnTo>
                    <a:pt x="3136620" y="1416126"/>
                  </a:lnTo>
                  <a:lnTo>
                    <a:pt x="3179737" y="1410335"/>
                  </a:lnTo>
                  <a:lnTo>
                    <a:pt x="3218484" y="1393990"/>
                  </a:lnTo>
                  <a:lnTo>
                    <a:pt x="3251314" y="1368628"/>
                  </a:lnTo>
                  <a:lnTo>
                    <a:pt x="3276676" y="1335798"/>
                  </a:lnTo>
                  <a:lnTo>
                    <a:pt x="3293021" y="1297051"/>
                  </a:lnTo>
                  <a:lnTo>
                    <a:pt x="3298825" y="1253934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6176" y="2383621"/>
              <a:ext cx="2996637" cy="251927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133798" y="407627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195" y="0"/>
                  </a:moveTo>
                  <a:lnTo>
                    <a:pt x="119077" y="5793"/>
                  </a:lnTo>
                  <a:lnTo>
                    <a:pt x="80332" y="22144"/>
                  </a:lnTo>
                  <a:lnTo>
                    <a:pt x="47505" y="47505"/>
                  </a:lnTo>
                  <a:lnTo>
                    <a:pt x="22144" y="80332"/>
                  </a:lnTo>
                  <a:lnTo>
                    <a:pt x="5793" y="119077"/>
                  </a:lnTo>
                  <a:lnTo>
                    <a:pt x="0" y="162195"/>
                  </a:lnTo>
                  <a:lnTo>
                    <a:pt x="5793" y="205313"/>
                  </a:lnTo>
                  <a:lnTo>
                    <a:pt x="22144" y="244058"/>
                  </a:lnTo>
                  <a:lnTo>
                    <a:pt x="47505" y="276885"/>
                  </a:lnTo>
                  <a:lnTo>
                    <a:pt x="80332" y="302246"/>
                  </a:lnTo>
                  <a:lnTo>
                    <a:pt x="119077" y="318597"/>
                  </a:lnTo>
                  <a:lnTo>
                    <a:pt x="162195" y="324391"/>
                  </a:lnTo>
                  <a:lnTo>
                    <a:pt x="205314" y="318597"/>
                  </a:lnTo>
                  <a:lnTo>
                    <a:pt x="244059" y="302246"/>
                  </a:lnTo>
                  <a:lnTo>
                    <a:pt x="276886" y="276885"/>
                  </a:lnTo>
                  <a:lnTo>
                    <a:pt x="302247" y="244058"/>
                  </a:lnTo>
                  <a:lnTo>
                    <a:pt x="318598" y="205313"/>
                  </a:lnTo>
                  <a:lnTo>
                    <a:pt x="324392" y="162195"/>
                  </a:lnTo>
                  <a:lnTo>
                    <a:pt x="318598" y="119077"/>
                  </a:lnTo>
                  <a:lnTo>
                    <a:pt x="302247" y="80332"/>
                  </a:lnTo>
                  <a:lnTo>
                    <a:pt x="276886" y="47505"/>
                  </a:lnTo>
                  <a:lnTo>
                    <a:pt x="244059" y="22144"/>
                  </a:lnTo>
                  <a:lnTo>
                    <a:pt x="205314" y="5793"/>
                  </a:lnTo>
                  <a:lnTo>
                    <a:pt x="162195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10772090" y="4550393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5"/>
                </a:lnTo>
                <a:lnTo>
                  <a:pt x="22144" y="80332"/>
                </a:lnTo>
                <a:lnTo>
                  <a:pt x="5793" y="119077"/>
                </a:lnTo>
                <a:lnTo>
                  <a:pt x="0" y="162195"/>
                </a:lnTo>
                <a:lnTo>
                  <a:pt x="5793" y="205313"/>
                </a:lnTo>
                <a:lnTo>
                  <a:pt x="22144" y="244058"/>
                </a:lnTo>
                <a:lnTo>
                  <a:pt x="47506" y="276885"/>
                </a:lnTo>
                <a:lnTo>
                  <a:pt x="80333" y="302246"/>
                </a:lnTo>
                <a:lnTo>
                  <a:pt x="119078" y="318597"/>
                </a:lnTo>
                <a:lnTo>
                  <a:pt x="162196" y="324391"/>
                </a:lnTo>
                <a:lnTo>
                  <a:pt x="205314" y="318597"/>
                </a:lnTo>
                <a:lnTo>
                  <a:pt x="244060" y="302246"/>
                </a:lnTo>
                <a:lnTo>
                  <a:pt x="276886" y="276885"/>
                </a:lnTo>
                <a:lnTo>
                  <a:pt x="302248" y="244058"/>
                </a:lnTo>
                <a:lnTo>
                  <a:pt x="318599" y="205313"/>
                </a:lnTo>
                <a:lnTo>
                  <a:pt x="324393" y="162195"/>
                </a:lnTo>
                <a:lnTo>
                  <a:pt x="318599" y="119077"/>
                </a:lnTo>
                <a:lnTo>
                  <a:pt x="302248" y="80332"/>
                </a:lnTo>
                <a:lnTo>
                  <a:pt x="276886" y="47505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892389" y="5526580"/>
            <a:ext cx="1645920" cy="341630"/>
            <a:chOff x="892389" y="5526580"/>
            <a:chExt cx="1645920" cy="341630"/>
          </a:xfrm>
        </p:grpSpPr>
        <p:sp>
          <p:nvSpPr>
            <p:cNvPr id="25" name="object 25" descr=""/>
            <p:cNvSpPr/>
            <p:nvPr/>
          </p:nvSpPr>
          <p:spPr>
            <a:xfrm>
              <a:off x="1715349" y="5526580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w="0" h="335279">
                  <a:moveTo>
                    <a:pt x="0" y="0"/>
                  </a:moveTo>
                  <a:lnTo>
                    <a:pt x="0" y="33528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92389" y="5861860"/>
              <a:ext cx="1645920" cy="0"/>
            </a:xfrm>
            <a:custGeom>
              <a:avLst/>
              <a:gdLst/>
              <a:ahLst/>
              <a:cxnLst/>
              <a:rect l="l" t="t" r="r" b="b"/>
              <a:pathLst>
                <a:path w="1645920" h="0">
                  <a:moveTo>
                    <a:pt x="0" y="0"/>
                  </a:moveTo>
                  <a:lnTo>
                    <a:pt x="164592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892389" y="5526580"/>
            <a:ext cx="822960" cy="335280"/>
          </a:xfrm>
          <a:prstGeom prst="rect">
            <a:avLst/>
          </a:prstGeom>
          <a:solidFill>
            <a:srgbClr val="B8DFFF"/>
          </a:solidFill>
        </p:spPr>
        <p:txBody>
          <a:bodyPr wrap="square" lIns="0" tIns="46990" rIns="0" bIns="0" rtlCol="0" vert="horz">
            <a:spAutoFit/>
          </a:bodyPr>
          <a:lstStyle/>
          <a:p>
            <a:pPr marL="96520">
              <a:lnSpc>
                <a:spcPts val="925"/>
              </a:lnSpc>
              <a:spcBef>
                <a:spcPts val="370"/>
              </a:spcBef>
            </a:pPr>
            <a:r>
              <a:rPr dirty="0" sz="800" b="1">
                <a:latin typeface="Arial"/>
                <a:cs typeface="Arial"/>
              </a:rPr>
              <a:t>1,000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–</a:t>
            </a:r>
            <a:r>
              <a:rPr dirty="0" sz="800" spc="-10" b="1">
                <a:latin typeface="Arial"/>
                <a:cs typeface="Arial"/>
              </a:rPr>
              <a:t> 4,999</a:t>
            </a:r>
            <a:endParaRPr sz="800">
              <a:latin typeface="Arial"/>
              <a:cs typeface="Arial"/>
            </a:endParaRPr>
          </a:p>
          <a:p>
            <a:pPr marL="140970">
              <a:lnSpc>
                <a:spcPts val="92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715348" y="5526580"/>
            <a:ext cx="822960" cy="335280"/>
          </a:xfrm>
          <a:prstGeom prst="rect">
            <a:avLst/>
          </a:prstGeom>
          <a:solidFill>
            <a:srgbClr val="FFCCFF"/>
          </a:solidFill>
        </p:spPr>
        <p:txBody>
          <a:bodyPr wrap="square" lIns="0" tIns="46990" rIns="0" bIns="0" rtlCol="0" vert="horz">
            <a:spAutoFit/>
          </a:bodyPr>
          <a:lstStyle/>
          <a:p>
            <a:pPr algn="ctr" marL="1270">
              <a:lnSpc>
                <a:spcPts val="925"/>
              </a:lnSpc>
              <a:spcBef>
                <a:spcPts val="370"/>
              </a:spcBef>
            </a:pPr>
            <a:r>
              <a:rPr dirty="0" sz="800" spc="-10" b="1">
                <a:latin typeface="Arial"/>
                <a:cs typeface="Arial"/>
              </a:rPr>
              <a:t>5,000+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2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88775" y="5896355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40%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011734" y="5896355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48%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17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56480" y="2321559"/>
            <a:ext cx="548640" cy="3745229"/>
          </a:xfrm>
          <a:custGeom>
            <a:avLst/>
            <a:gdLst/>
            <a:ahLst/>
            <a:cxnLst/>
            <a:rect l="l" t="t" r="r" b="b"/>
            <a:pathLst>
              <a:path w="548639" h="3745229">
                <a:moveTo>
                  <a:pt x="548627" y="0"/>
                </a:moveTo>
                <a:lnTo>
                  <a:pt x="0" y="0"/>
                </a:lnTo>
                <a:lnTo>
                  <a:pt x="0" y="243840"/>
                </a:lnTo>
                <a:lnTo>
                  <a:pt x="0" y="1119136"/>
                </a:lnTo>
                <a:lnTo>
                  <a:pt x="0" y="1994433"/>
                </a:lnTo>
                <a:lnTo>
                  <a:pt x="0" y="2869730"/>
                </a:lnTo>
                <a:lnTo>
                  <a:pt x="0" y="3745026"/>
                </a:lnTo>
                <a:lnTo>
                  <a:pt x="548627" y="3745026"/>
                </a:lnTo>
                <a:lnTo>
                  <a:pt x="548627" y="2869730"/>
                </a:lnTo>
                <a:lnTo>
                  <a:pt x="548627" y="1994433"/>
                </a:lnTo>
                <a:lnTo>
                  <a:pt x="548627" y="1119136"/>
                </a:lnTo>
                <a:lnTo>
                  <a:pt x="548627" y="243840"/>
                </a:lnTo>
                <a:lnTo>
                  <a:pt x="548627" y="0"/>
                </a:lnTo>
                <a:close/>
              </a:path>
            </a:pathLst>
          </a:custGeom>
          <a:solidFill>
            <a:srgbClr val="B8D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810240" y="2321559"/>
            <a:ext cx="548640" cy="3745229"/>
          </a:xfrm>
          <a:custGeom>
            <a:avLst/>
            <a:gdLst/>
            <a:ahLst/>
            <a:cxnLst/>
            <a:rect l="l" t="t" r="r" b="b"/>
            <a:pathLst>
              <a:path w="548640" h="3745229">
                <a:moveTo>
                  <a:pt x="548640" y="0"/>
                </a:moveTo>
                <a:lnTo>
                  <a:pt x="0" y="0"/>
                </a:lnTo>
                <a:lnTo>
                  <a:pt x="0" y="243840"/>
                </a:lnTo>
                <a:lnTo>
                  <a:pt x="0" y="1119136"/>
                </a:lnTo>
                <a:lnTo>
                  <a:pt x="0" y="1994433"/>
                </a:lnTo>
                <a:lnTo>
                  <a:pt x="0" y="2869730"/>
                </a:lnTo>
                <a:lnTo>
                  <a:pt x="0" y="3745026"/>
                </a:lnTo>
                <a:lnTo>
                  <a:pt x="548640" y="3745026"/>
                </a:lnTo>
                <a:lnTo>
                  <a:pt x="548640" y="2869730"/>
                </a:lnTo>
                <a:lnTo>
                  <a:pt x="548640" y="1994433"/>
                </a:lnTo>
                <a:lnTo>
                  <a:pt x="548640" y="1119136"/>
                </a:lnTo>
                <a:lnTo>
                  <a:pt x="548640" y="243840"/>
                </a:lnTo>
                <a:lnTo>
                  <a:pt x="548640" y="0"/>
                </a:lnTo>
                <a:close/>
              </a:path>
            </a:pathLst>
          </a:custGeom>
          <a:solidFill>
            <a:srgbClr val="B8D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490468" y="2711283"/>
            <a:ext cx="1665605" cy="583565"/>
          </a:xfrm>
          <a:custGeom>
            <a:avLst/>
            <a:gdLst/>
            <a:ahLst/>
            <a:cxnLst/>
            <a:rect l="l" t="t" r="r" b="b"/>
            <a:pathLst>
              <a:path w="1665604" h="583564">
                <a:moveTo>
                  <a:pt x="1665357" y="0"/>
                </a:moveTo>
                <a:lnTo>
                  <a:pt x="0" y="0"/>
                </a:lnTo>
                <a:lnTo>
                  <a:pt x="0" y="583530"/>
                </a:lnTo>
                <a:lnTo>
                  <a:pt x="1665357" y="583530"/>
                </a:lnTo>
                <a:lnTo>
                  <a:pt x="166535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490468" y="3586580"/>
            <a:ext cx="1914525" cy="583565"/>
          </a:xfrm>
          <a:custGeom>
            <a:avLst/>
            <a:gdLst/>
            <a:ahLst/>
            <a:cxnLst/>
            <a:rect l="l" t="t" r="r" b="b"/>
            <a:pathLst>
              <a:path w="1914525" h="583564">
                <a:moveTo>
                  <a:pt x="1914203" y="0"/>
                </a:moveTo>
                <a:lnTo>
                  <a:pt x="0" y="0"/>
                </a:lnTo>
                <a:lnTo>
                  <a:pt x="0" y="583529"/>
                </a:lnTo>
                <a:lnTo>
                  <a:pt x="1914203" y="583529"/>
                </a:lnTo>
                <a:lnTo>
                  <a:pt x="1914203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490468" y="4461875"/>
            <a:ext cx="325755" cy="583565"/>
          </a:xfrm>
          <a:custGeom>
            <a:avLst/>
            <a:gdLst/>
            <a:ahLst/>
            <a:cxnLst/>
            <a:rect l="l" t="t" r="r" b="b"/>
            <a:pathLst>
              <a:path w="325755" h="583564">
                <a:moveTo>
                  <a:pt x="325414" y="0"/>
                </a:moveTo>
                <a:lnTo>
                  <a:pt x="0" y="0"/>
                </a:lnTo>
                <a:lnTo>
                  <a:pt x="0" y="583530"/>
                </a:lnTo>
                <a:lnTo>
                  <a:pt x="325414" y="583530"/>
                </a:lnTo>
                <a:lnTo>
                  <a:pt x="325414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284479" y="2316795"/>
          <a:ext cx="5745480" cy="374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6780"/>
                <a:gridCol w="817244"/>
                <a:gridCol w="1388110"/>
                <a:gridCol w="737870"/>
                <a:gridCol w="548639"/>
              </a:tblGrid>
              <a:tr h="243840">
                <a:tc gridSpan="4">
                  <a:txBody>
                    <a:bodyPr/>
                    <a:lstStyle/>
                    <a:p>
                      <a:pPr algn="r" marR="92710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1k-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4.9k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r" marR="127635">
                        <a:lnSpc>
                          <a:spcPts val="894"/>
                        </a:lnSpc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Empl.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5255" marR="127635" indent="52069">
                        <a:lnSpc>
                          <a:spcPts val="890"/>
                        </a:lnSpc>
                        <a:spcBef>
                          <a:spcPts val="4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5k+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Empl.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875030">
                <a:tc>
                  <a:txBody>
                    <a:bodyPr/>
                    <a:lstStyle/>
                    <a:p>
                      <a:pPr marL="91440">
                        <a:lnSpc>
                          <a:spcPts val="1855"/>
                        </a:lnSpc>
                        <a:spcBef>
                          <a:spcPts val="104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concerned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: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ts val="1375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think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they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probably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can,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or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will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able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to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2715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42%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280035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26364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42%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43%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875030">
                <a:tc>
                  <a:txBody>
                    <a:bodyPr/>
                    <a:lstStyle/>
                    <a:p>
                      <a:pPr marL="91440" marR="1051560">
                        <a:lnSpc>
                          <a:spcPts val="1900"/>
                        </a:lnSpc>
                        <a:spcBef>
                          <a:spcPts val="160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Somewhat concerned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0320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48%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27940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26364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46%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51%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875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concerned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8%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27940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26364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11%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5%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875030">
                <a:tc>
                  <a:txBody>
                    <a:bodyPr/>
                    <a:lstStyle/>
                    <a:p>
                      <a:pPr marL="91440">
                        <a:lnSpc>
                          <a:spcPts val="1870"/>
                        </a:lnSpc>
                        <a:spcBef>
                          <a:spcPts val="31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at</a:t>
                      </a:r>
                      <a:r>
                        <a:rPr dirty="0" sz="16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16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concerned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: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don’t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think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foreign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91440" marR="135255">
                        <a:lnSpc>
                          <a:spcPts val="1420"/>
                        </a:lnSpc>
                        <a:spcBef>
                          <a:spcPts val="11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governments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access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our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at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all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0005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1%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278765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65100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2%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/>
          <p:nvPr/>
        </p:nvSpPr>
        <p:spPr>
          <a:xfrm>
            <a:off x="2490468" y="5337171"/>
            <a:ext cx="57785" cy="583565"/>
          </a:xfrm>
          <a:custGeom>
            <a:avLst/>
            <a:gdLst/>
            <a:ahLst/>
            <a:cxnLst/>
            <a:rect l="l" t="t" r="r" b="b"/>
            <a:pathLst>
              <a:path w="57785" h="583564">
                <a:moveTo>
                  <a:pt x="57425" y="0"/>
                </a:moveTo>
                <a:lnTo>
                  <a:pt x="0" y="0"/>
                </a:lnTo>
                <a:lnTo>
                  <a:pt x="0" y="583530"/>
                </a:lnTo>
                <a:lnTo>
                  <a:pt x="57425" y="583530"/>
                </a:lnTo>
                <a:lnTo>
                  <a:pt x="57425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427084" y="2711283"/>
            <a:ext cx="1895475" cy="583565"/>
          </a:xfrm>
          <a:custGeom>
            <a:avLst/>
            <a:gdLst/>
            <a:ahLst/>
            <a:cxnLst/>
            <a:rect l="l" t="t" r="r" b="b"/>
            <a:pathLst>
              <a:path w="1895475" h="583564">
                <a:moveTo>
                  <a:pt x="1895060" y="0"/>
                </a:moveTo>
                <a:lnTo>
                  <a:pt x="0" y="0"/>
                </a:lnTo>
                <a:lnTo>
                  <a:pt x="0" y="583530"/>
                </a:lnTo>
                <a:lnTo>
                  <a:pt x="1895060" y="583530"/>
                </a:lnTo>
                <a:lnTo>
                  <a:pt x="189506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427084" y="3586580"/>
            <a:ext cx="1569720" cy="583565"/>
          </a:xfrm>
          <a:custGeom>
            <a:avLst/>
            <a:gdLst/>
            <a:ahLst/>
            <a:cxnLst/>
            <a:rect l="l" t="t" r="r" b="b"/>
            <a:pathLst>
              <a:path w="1569720" h="583564">
                <a:moveTo>
                  <a:pt x="1569646" y="0"/>
                </a:moveTo>
                <a:lnTo>
                  <a:pt x="0" y="0"/>
                </a:lnTo>
                <a:lnTo>
                  <a:pt x="0" y="583529"/>
                </a:lnTo>
                <a:lnTo>
                  <a:pt x="1569646" y="583529"/>
                </a:lnTo>
                <a:lnTo>
                  <a:pt x="156964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8427084" y="4461875"/>
            <a:ext cx="459740" cy="583565"/>
          </a:xfrm>
          <a:custGeom>
            <a:avLst/>
            <a:gdLst/>
            <a:ahLst/>
            <a:cxnLst/>
            <a:rect l="l" t="t" r="r" b="b"/>
            <a:pathLst>
              <a:path w="459740" h="583564">
                <a:moveTo>
                  <a:pt x="459408" y="0"/>
                </a:moveTo>
                <a:lnTo>
                  <a:pt x="0" y="0"/>
                </a:lnTo>
                <a:lnTo>
                  <a:pt x="0" y="583530"/>
                </a:lnTo>
                <a:lnTo>
                  <a:pt x="459408" y="583530"/>
                </a:lnTo>
                <a:lnTo>
                  <a:pt x="459408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427084" y="5337171"/>
            <a:ext cx="38735" cy="583565"/>
          </a:xfrm>
          <a:custGeom>
            <a:avLst/>
            <a:gdLst/>
            <a:ahLst/>
            <a:cxnLst/>
            <a:rect l="l" t="t" r="r" b="b"/>
            <a:pathLst>
              <a:path w="38734" h="583564">
                <a:moveTo>
                  <a:pt x="38284" y="0"/>
                </a:moveTo>
                <a:lnTo>
                  <a:pt x="0" y="0"/>
                </a:lnTo>
                <a:lnTo>
                  <a:pt x="0" y="583530"/>
                </a:lnTo>
                <a:lnTo>
                  <a:pt x="38284" y="583530"/>
                </a:lnTo>
                <a:lnTo>
                  <a:pt x="38284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6238240" y="2316795"/>
          <a:ext cx="5745480" cy="374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1165"/>
                <a:gridCol w="1393825"/>
                <a:gridCol w="756920"/>
                <a:gridCol w="549275"/>
              </a:tblGrid>
              <a:tr h="243840">
                <a:tc gridSpan="3">
                  <a:txBody>
                    <a:bodyPr/>
                    <a:lstStyle/>
                    <a:p>
                      <a:pPr algn="r" marR="92710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1k-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4.9k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r" marR="127635">
                        <a:lnSpc>
                          <a:spcPts val="894"/>
                        </a:lnSpc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Empl.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5255" marR="127635" indent="52069">
                        <a:lnSpc>
                          <a:spcPts val="890"/>
                        </a:lnSpc>
                        <a:spcBef>
                          <a:spcPts val="4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5k+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Empl.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875030">
                <a:tc>
                  <a:txBody>
                    <a:bodyPr/>
                    <a:lstStyle/>
                    <a:p>
                      <a:pPr marL="90805">
                        <a:lnSpc>
                          <a:spcPts val="1855"/>
                        </a:lnSpc>
                        <a:spcBef>
                          <a:spcPts val="104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concerning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: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90805">
                        <a:lnSpc>
                          <a:spcPts val="1375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important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us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to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keep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out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hands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2715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48%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280035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26364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39%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59%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875030">
                <a:tc>
                  <a:txBody>
                    <a:bodyPr/>
                    <a:lstStyle/>
                    <a:p>
                      <a:pPr marL="90805" marR="1777364">
                        <a:lnSpc>
                          <a:spcPts val="1900"/>
                        </a:lnSpc>
                        <a:spcBef>
                          <a:spcPts val="160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Somewhat concerning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0320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40%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27940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26364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44%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34%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875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tabLst>
                          <a:tab pos="2244725" algn="l"/>
                        </a:tabLst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concerning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-2777" sz="3000" spc="-37">
                          <a:latin typeface="Arial MT"/>
                          <a:cs typeface="Arial MT"/>
                        </a:rPr>
                        <a:t>12%</a:t>
                      </a:r>
                      <a:endParaRPr baseline="-2777" sz="3000">
                        <a:latin typeface="Arial MT"/>
                        <a:cs typeface="Arial MT"/>
                      </a:endParaRPr>
                    </a:p>
                  </a:txBody>
                  <a:tcPr marL="0" marR="0" marB="0" marT="3048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26364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15%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7%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875030">
                <a:tc>
                  <a:txBody>
                    <a:bodyPr/>
                    <a:lstStyle/>
                    <a:p>
                      <a:pPr marL="90805">
                        <a:lnSpc>
                          <a:spcPts val="1720"/>
                        </a:lnSpc>
                        <a:spcBef>
                          <a:spcPts val="7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at</a:t>
                      </a:r>
                      <a:r>
                        <a:rPr dirty="0" sz="16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all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ts val="2145"/>
                        </a:lnSpc>
                        <a:tabLst>
                          <a:tab pos="2283460" algn="l"/>
                        </a:tabLst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concerning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: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16666" sz="3000" spc="-37">
                          <a:latin typeface="Arial MT"/>
                          <a:cs typeface="Arial MT"/>
                        </a:rPr>
                        <a:t>1%</a:t>
                      </a:r>
                      <a:endParaRPr baseline="-16666" sz="3000">
                        <a:latin typeface="Arial MT"/>
                        <a:cs typeface="Arial MT"/>
                      </a:endParaRPr>
                    </a:p>
                    <a:p>
                      <a:pPr marL="90805" marR="918210">
                        <a:lnSpc>
                          <a:spcPts val="1390"/>
                        </a:lnSpc>
                        <a:spcBef>
                          <a:spcPts val="3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even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if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they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had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our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data,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we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fine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that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65100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2%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0%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Canadian</a:t>
            </a:r>
            <a:r>
              <a:rPr dirty="0" spc="-65"/>
              <a:t> </a:t>
            </a:r>
            <a:r>
              <a:rPr dirty="0"/>
              <a:t>businesses</a:t>
            </a:r>
            <a:r>
              <a:rPr dirty="0" spc="-55"/>
              <a:t> </a:t>
            </a:r>
            <a:r>
              <a:rPr dirty="0"/>
              <a:t>have</a:t>
            </a:r>
            <a:r>
              <a:rPr dirty="0" spc="-55"/>
              <a:t> </a:t>
            </a:r>
            <a:r>
              <a:rPr dirty="0"/>
              <a:t>major</a:t>
            </a:r>
            <a:r>
              <a:rPr dirty="0" spc="-55"/>
              <a:t> </a:t>
            </a:r>
            <a:r>
              <a:rPr dirty="0"/>
              <a:t>concerns</a:t>
            </a:r>
            <a:r>
              <a:rPr dirty="0" spc="-55"/>
              <a:t> </a:t>
            </a:r>
            <a:r>
              <a:rPr dirty="0"/>
              <a:t>about</a:t>
            </a:r>
            <a:r>
              <a:rPr dirty="0" spc="-55"/>
              <a:t> </a:t>
            </a:r>
            <a:r>
              <a:rPr dirty="0"/>
              <a:t>their</a:t>
            </a:r>
            <a:r>
              <a:rPr dirty="0" spc="-55"/>
              <a:t> </a:t>
            </a:r>
            <a:r>
              <a:rPr dirty="0"/>
              <a:t>data</a:t>
            </a:r>
            <a:r>
              <a:rPr dirty="0" spc="-55"/>
              <a:t> </a:t>
            </a:r>
            <a:r>
              <a:rPr dirty="0"/>
              <a:t>getting</a:t>
            </a:r>
            <a:r>
              <a:rPr dirty="0" spc="-60"/>
              <a:t> </a:t>
            </a:r>
            <a:r>
              <a:rPr dirty="0"/>
              <a:t>into</a:t>
            </a:r>
            <a:r>
              <a:rPr dirty="0" spc="-60"/>
              <a:t> </a:t>
            </a:r>
            <a:r>
              <a:rPr dirty="0" spc="-25"/>
              <a:t>the </a:t>
            </a:r>
            <a:r>
              <a:rPr dirty="0"/>
              <a:t>hands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foreign</a:t>
            </a:r>
            <a:r>
              <a:rPr dirty="0" spc="-45"/>
              <a:t> </a:t>
            </a:r>
            <a:r>
              <a:rPr dirty="0"/>
              <a:t>governments;</a:t>
            </a:r>
            <a:r>
              <a:rPr dirty="0" spc="-45"/>
              <a:t> </a:t>
            </a:r>
            <a:r>
              <a:rPr dirty="0"/>
              <a:t>larger</a:t>
            </a:r>
            <a:r>
              <a:rPr dirty="0" spc="-40"/>
              <a:t> </a:t>
            </a:r>
            <a:r>
              <a:rPr dirty="0"/>
              <a:t>businesses</a:t>
            </a:r>
            <a:r>
              <a:rPr dirty="0" spc="-45"/>
              <a:t> </a:t>
            </a:r>
            <a:r>
              <a:rPr dirty="0"/>
              <a:t>are</a:t>
            </a:r>
            <a:r>
              <a:rPr dirty="0" spc="-40"/>
              <a:t> </a:t>
            </a:r>
            <a:r>
              <a:rPr dirty="0"/>
              <a:t>much</a:t>
            </a:r>
            <a:r>
              <a:rPr dirty="0" spc="-50"/>
              <a:t> </a:t>
            </a:r>
            <a:r>
              <a:rPr dirty="0"/>
              <a:t>more</a:t>
            </a:r>
            <a:r>
              <a:rPr dirty="0" spc="-40"/>
              <a:t> </a:t>
            </a:r>
            <a:r>
              <a:rPr dirty="0" spc="-10"/>
              <a:t>concerned </a:t>
            </a:r>
            <a:r>
              <a:rPr dirty="0"/>
              <a:t>about</a:t>
            </a:r>
            <a:r>
              <a:rPr dirty="0" spc="-30"/>
              <a:t> </a:t>
            </a:r>
            <a:r>
              <a:rPr dirty="0"/>
              <a:t>what</a:t>
            </a:r>
            <a:r>
              <a:rPr dirty="0" spc="-30"/>
              <a:t> </a:t>
            </a:r>
            <a:r>
              <a:rPr dirty="0"/>
              <a:t>would</a:t>
            </a:r>
            <a:r>
              <a:rPr dirty="0" spc="-30"/>
              <a:t> </a:t>
            </a:r>
            <a:r>
              <a:rPr dirty="0"/>
              <a:t>happen</a:t>
            </a:r>
            <a:r>
              <a:rPr dirty="0" spc="-35"/>
              <a:t> </a:t>
            </a:r>
            <a:r>
              <a:rPr dirty="0"/>
              <a:t>IF</a:t>
            </a:r>
            <a:r>
              <a:rPr dirty="0" spc="-35"/>
              <a:t> </a:t>
            </a:r>
            <a:r>
              <a:rPr dirty="0"/>
              <a:t>their</a:t>
            </a:r>
            <a:r>
              <a:rPr dirty="0" spc="-25"/>
              <a:t> </a:t>
            </a:r>
            <a:r>
              <a:rPr dirty="0"/>
              <a:t>data</a:t>
            </a:r>
            <a:r>
              <a:rPr dirty="0" spc="-35"/>
              <a:t> </a:t>
            </a:r>
            <a:r>
              <a:rPr dirty="0"/>
              <a:t>was</a:t>
            </a:r>
            <a:r>
              <a:rPr dirty="0" spc="-25"/>
              <a:t> </a:t>
            </a:r>
            <a:r>
              <a:rPr dirty="0" spc="-10"/>
              <a:t>compromised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2792849" y="6386576"/>
            <a:ext cx="7144384" cy="4311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156845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QE13a: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Firstly,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level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concern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around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likelihood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foreign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government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being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able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access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is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used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applications?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010"/>
              </a:lnSpc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QE13b: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Next,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assuming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foreign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governments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COULD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access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applications,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concerning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would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this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be?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73943" y="1866900"/>
            <a:ext cx="4000500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537845" marR="5080" indent="-525780">
              <a:lnSpc>
                <a:spcPts val="1610"/>
              </a:lnSpc>
              <a:spcBef>
                <a:spcPts val="210"/>
              </a:spcBef>
            </a:pP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Level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Concern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for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Likelihood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Data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684E"/>
                </a:solidFill>
                <a:latin typeface="Arial"/>
                <a:cs typeface="Arial"/>
              </a:rPr>
              <a:t>Getting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into</a:t>
            </a:r>
            <a:r>
              <a:rPr dirty="0" sz="14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Hands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Foreign</a:t>
            </a:r>
            <a:r>
              <a:rPr dirty="0" sz="14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684E"/>
                </a:solidFill>
                <a:latin typeface="Arial"/>
                <a:cs typeface="Arial"/>
              </a:rPr>
              <a:t>Government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704137" y="1866900"/>
            <a:ext cx="2830830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39065" marR="5080" indent="-127000">
              <a:lnSpc>
                <a:spcPts val="1610"/>
              </a:lnSpc>
              <a:spcBef>
                <a:spcPts val="210"/>
              </a:spcBef>
            </a:pP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Level</a:t>
            </a:r>
            <a:r>
              <a:rPr dirty="0" sz="14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Concern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IF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Data</a:t>
            </a:r>
            <a:r>
              <a:rPr dirty="0" sz="14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Got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0684E"/>
                </a:solidFill>
                <a:latin typeface="Arial"/>
                <a:cs typeface="Arial"/>
              </a:rPr>
              <a:t>into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Hands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Foreign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684E"/>
                </a:solidFill>
                <a:latin typeface="Arial"/>
                <a:cs typeface="Arial"/>
              </a:rPr>
              <a:t>Government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537904" y="1450340"/>
            <a:ext cx="7116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Concern</a:t>
            </a:r>
            <a:r>
              <a:rPr dirty="0" sz="1800" spc="-9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About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Data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Getting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the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Hands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Foreign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Government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18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58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/>
              <a:t>Business</a:t>
            </a:r>
            <a:r>
              <a:rPr dirty="0" spc="-65"/>
              <a:t> </a:t>
            </a:r>
            <a:r>
              <a:rPr dirty="0"/>
              <a:t>leaders</a:t>
            </a:r>
            <a:r>
              <a:rPr dirty="0" spc="-60"/>
              <a:t> </a:t>
            </a:r>
            <a:r>
              <a:rPr dirty="0"/>
              <a:t>have</a:t>
            </a:r>
            <a:r>
              <a:rPr dirty="0" spc="-60"/>
              <a:t> </a:t>
            </a:r>
            <a:r>
              <a:rPr dirty="0"/>
              <a:t>a</a:t>
            </a:r>
            <a:r>
              <a:rPr dirty="0" spc="-65"/>
              <a:t> </a:t>
            </a:r>
            <a:r>
              <a:rPr dirty="0"/>
              <a:t>variety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/>
              <a:t>da</a:t>
            </a:r>
            <a:r>
              <a:rPr dirty="0"/>
              <a:t>t</a:t>
            </a:r>
            <a:r>
              <a:rPr dirty="0"/>
              <a:t>a</a:t>
            </a:r>
            <a:r>
              <a:rPr dirty="0" spc="-65"/>
              <a:t> </a:t>
            </a:r>
            <a:r>
              <a:rPr dirty="0"/>
              <a:t>sovereignty</a:t>
            </a:r>
            <a:r>
              <a:rPr dirty="0" spc="-60"/>
              <a:t> </a:t>
            </a:r>
            <a:r>
              <a:rPr dirty="0"/>
              <a:t>concerns,</a:t>
            </a:r>
            <a:r>
              <a:rPr dirty="0" spc="-65"/>
              <a:t> </a:t>
            </a:r>
            <a:r>
              <a:rPr dirty="0" spc="-10"/>
              <a:t>including </a:t>
            </a:r>
            <a:r>
              <a:rPr dirty="0"/>
              <a:t>cybersecurity</a:t>
            </a:r>
            <a:r>
              <a:rPr dirty="0" spc="-55"/>
              <a:t> </a:t>
            </a:r>
            <a:r>
              <a:rPr dirty="0"/>
              <a:t>risks,</a:t>
            </a:r>
            <a:r>
              <a:rPr dirty="0" spc="-60"/>
              <a:t> </a:t>
            </a:r>
            <a:r>
              <a:rPr dirty="0"/>
              <a:t>compliance</a:t>
            </a:r>
            <a:r>
              <a:rPr dirty="0" spc="-55"/>
              <a:t> </a:t>
            </a:r>
            <a:r>
              <a:rPr dirty="0"/>
              <a:t>risks,</a:t>
            </a:r>
            <a:r>
              <a:rPr dirty="0" spc="-60"/>
              <a:t> </a:t>
            </a:r>
            <a:r>
              <a:rPr dirty="0"/>
              <a:t>costs,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60"/>
              <a:t> </a:t>
            </a:r>
            <a:r>
              <a:rPr dirty="0"/>
              <a:t>loss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control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523735"/>
            <a:ext cx="683323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QE10: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What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concerns,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if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any,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does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have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about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AI-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related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being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stored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processed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outside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Canadian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borders?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Please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select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apply.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571873" y="2328672"/>
            <a:ext cx="5334635" cy="365760"/>
          </a:xfrm>
          <a:custGeom>
            <a:avLst/>
            <a:gdLst/>
            <a:ahLst/>
            <a:cxnLst/>
            <a:rect l="l" t="t" r="r" b="b"/>
            <a:pathLst>
              <a:path w="5334634" h="365760">
                <a:moveTo>
                  <a:pt x="5334382" y="0"/>
                </a:moveTo>
                <a:lnTo>
                  <a:pt x="0" y="0"/>
                </a:lnTo>
                <a:lnTo>
                  <a:pt x="0" y="365760"/>
                </a:lnTo>
                <a:lnTo>
                  <a:pt x="5334382" y="365760"/>
                </a:lnTo>
                <a:lnTo>
                  <a:pt x="5334382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571873" y="2877311"/>
            <a:ext cx="3749675" cy="365760"/>
          </a:xfrm>
          <a:custGeom>
            <a:avLst/>
            <a:gdLst/>
            <a:ahLst/>
            <a:cxnLst/>
            <a:rect l="l" t="t" r="r" b="b"/>
            <a:pathLst>
              <a:path w="3749675" h="365760">
                <a:moveTo>
                  <a:pt x="3749422" y="0"/>
                </a:moveTo>
                <a:lnTo>
                  <a:pt x="0" y="0"/>
                </a:lnTo>
                <a:lnTo>
                  <a:pt x="0" y="365760"/>
                </a:lnTo>
                <a:lnTo>
                  <a:pt x="3749422" y="365760"/>
                </a:lnTo>
                <a:lnTo>
                  <a:pt x="3749422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71873" y="3425952"/>
            <a:ext cx="3594100" cy="365760"/>
          </a:xfrm>
          <a:custGeom>
            <a:avLst/>
            <a:gdLst/>
            <a:ahLst/>
            <a:cxnLst/>
            <a:rect l="l" t="t" r="r" b="b"/>
            <a:pathLst>
              <a:path w="3594100" h="365760">
                <a:moveTo>
                  <a:pt x="3593974" y="0"/>
                </a:moveTo>
                <a:lnTo>
                  <a:pt x="0" y="0"/>
                </a:lnTo>
                <a:lnTo>
                  <a:pt x="0" y="365760"/>
                </a:lnTo>
                <a:lnTo>
                  <a:pt x="3593974" y="365760"/>
                </a:lnTo>
                <a:lnTo>
                  <a:pt x="3593974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571873" y="3974591"/>
            <a:ext cx="3438525" cy="365760"/>
          </a:xfrm>
          <a:custGeom>
            <a:avLst/>
            <a:gdLst/>
            <a:ahLst/>
            <a:cxnLst/>
            <a:rect l="l" t="t" r="r" b="b"/>
            <a:pathLst>
              <a:path w="3438525" h="365760">
                <a:moveTo>
                  <a:pt x="3438526" y="0"/>
                </a:moveTo>
                <a:lnTo>
                  <a:pt x="0" y="0"/>
                </a:lnTo>
                <a:lnTo>
                  <a:pt x="0" y="365759"/>
                </a:lnTo>
                <a:lnTo>
                  <a:pt x="3438526" y="365759"/>
                </a:lnTo>
                <a:lnTo>
                  <a:pt x="3438526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571873" y="4523232"/>
            <a:ext cx="3402329" cy="365760"/>
          </a:xfrm>
          <a:custGeom>
            <a:avLst/>
            <a:gdLst/>
            <a:ahLst/>
            <a:cxnLst/>
            <a:rect l="l" t="t" r="r" b="b"/>
            <a:pathLst>
              <a:path w="3402329" h="365760">
                <a:moveTo>
                  <a:pt x="3401950" y="0"/>
                </a:moveTo>
                <a:lnTo>
                  <a:pt x="0" y="0"/>
                </a:lnTo>
                <a:lnTo>
                  <a:pt x="0" y="365760"/>
                </a:lnTo>
                <a:lnTo>
                  <a:pt x="3401950" y="365760"/>
                </a:lnTo>
                <a:lnTo>
                  <a:pt x="3401950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571873" y="5071871"/>
            <a:ext cx="2743835" cy="365760"/>
          </a:xfrm>
          <a:custGeom>
            <a:avLst/>
            <a:gdLst/>
            <a:ahLst/>
            <a:cxnLst/>
            <a:rect l="l" t="t" r="r" b="b"/>
            <a:pathLst>
              <a:path w="2743835" h="365760">
                <a:moveTo>
                  <a:pt x="2743582" y="0"/>
                </a:moveTo>
                <a:lnTo>
                  <a:pt x="0" y="0"/>
                </a:lnTo>
                <a:lnTo>
                  <a:pt x="0" y="365759"/>
                </a:lnTo>
                <a:lnTo>
                  <a:pt x="2743582" y="365759"/>
                </a:lnTo>
                <a:lnTo>
                  <a:pt x="2743582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005519" y="1450340"/>
            <a:ext cx="8180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Concerns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With</a:t>
            </a:r>
            <a:r>
              <a:rPr dirty="0" sz="1800" spc="-8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AI-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Related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Data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Being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Stored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or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Processed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Outside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Canada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037285" y="3909926"/>
            <a:ext cx="1468120" cy="1949450"/>
          </a:xfrm>
          <a:custGeom>
            <a:avLst/>
            <a:gdLst/>
            <a:ahLst/>
            <a:cxnLst/>
            <a:rect l="l" t="t" r="r" b="b"/>
            <a:pathLst>
              <a:path w="1468120" h="1949450">
                <a:moveTo>
                  <a:pt x="1315826" y="0"/>
                </a:moveTo>
                <a:lnTo>
                  <a:pt x="152288" y="0"/>
                </a:lnTo>
                <a:lnTo>
                  <a:pt x="104153" y="7763"/>
                </a:lnTo>
                <a:lnTo>
                  <a:pt x="62349" y="29382"/>
                </a:lnTo>
                <a:lnTo>
                  <a:pt x="29383" y="62348"/>
                </a:lnTo>
                <a:lnTo>
                  <a:pt x="7763" y="104153"/>
                </a:lnTo>
                <a:lnTo>
                  <a:pt x="0" y="152288"/>
                </a:lnTo>
                <a:lnTo>
                  <a:pt x="0" y="1797092"/>
                </a:lnTo>
                <a:lnTo>
                  <a:pt x="7763" y="1845226"/>
                </a:lnTo>
                <a:lnTo>
                  <a:pt x="29383" y="1887031"/>
                </a:lnTo>
                <a:lnTo>
                  <a:pt x="62349" y="1919997"/>
                </a:lnTo>
                <a:lnTo>
                  <a:pt x="104153" y="1941616"/>
                </a:lnTo>
                <a:lnTo>
                  <a:pt x="152288" y="1949379"/>
                </a:lnTo>
                <a:lnTo>
                  <a:pt x="1315826" y="1949379"/>
                </a:lnTo>
                <a:lnTo>
                  <a:pt x="1363961" y="1941616"/>
                </a:lnTo>
                <a:lnTo>
                  <a:pt x="1405765" y="1919997"/>
                </a:lnTo>
                <a:lnTo>
                  <a:pt x="1438731" y="1887031"/>
                </a:lnTo>
                <a:lnTo>
                  <a:pt x="1460351" y="1845226"/>
                </a:lnTo>
                <a:lnTo>
                  <a:pt x="1468114" y="1797092"/>
                </a:lnTo>
                <a:lnTo>
                  <a:pt x="1468114" y="152288"/>
                </a:lnTo>
                <a:lnTo>
                  <a:pt x="1460351" y="104153"/>
                </a:lnTo>
                <a:lnTo>
                  <a:pt x="1438731" y="62348"/>
                </a:lnTo>
                <a:lnTo>
                  <a:pt x="1405765" y="29382"/>
                </a:lnTo>
                <a:lnTo>
                  <a:pt x="1363961" y="7763"/>
                </a:lnTo>
                <a:lnTo>
                  <a:pt x="1315826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381000" y="1986882"/>
          <a:ext cx="11506200" cy="4079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4045"/>
                <a:gridCol w="1374775"/>
                <a:gridCol w="1419860"/>
                <a:gridCol w="1364614"/>
                <a:gridCol w="2289175"/>
                <a:gridCol w="914400"/>
                <a:gridCol w="914400"/>
              </a:tblGrid>
              <a:tr h="24384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930"/>
                        </a:lnSpc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1,000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4,999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87325">
                        <a:lnSpc>
                          <a:spcPts val="89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93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5,000+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Increased</a:t>
                      </a:r>
                      <a:r>
                        <a:rPr dirty="0" sz="16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cybersecurity</a:t>
                      </a:r>
                      <a:r>
                        <a:rPr dirty="0" sz="16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risks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5367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67%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66%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68%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 marR="190500">
                        <a:lnSpc>
                          <a:spcPts val="19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Compliance</a:t>
                      </a:r>
                      <a:r>
                        <a:rPr dirty="0" sz="16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6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Canadian</a:t>
                      </a:r>
                      <a:r>
                        <a:rPr dirty="0" sz="16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data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residency</a:t>
                      </a:r>
                      <a:r>
                        <a:rPr dirty="0" sz="16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requirements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164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47%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47%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47%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 marR="445134">
                        <a:lnSpc>
                          <a:spcPts val="19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Higher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costs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complexity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of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ensuring</a:t>
                      </a:r>
                      <a:r>
                        <a:rPr dirty="0" sz="16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compliance</a:t>
                      </a:r>
                      <a:r>
                        <a:rPr dirty="0" sz="16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abroad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45%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49%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 marR="162560">
                        <a:lnSpc>
                          <a:spcPts val="19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Exposure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foreign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government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access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surveillance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43%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41%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45%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 marR="4330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Loss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control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over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sensitive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corporate</a:t>
                      </a:r>
                      <a:r>
                        <a:rPr dirty="0" sz="16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data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285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43%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44%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 marR="42290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Negative</a:t>
                      </a:r>
                      <a:r>
                        <a:rPr dirty="0" sz="1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impact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customer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trust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brand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reputation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285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6294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34%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ts val="1375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average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718185" marR="591820" indent="-250825">
                        <a:lnSpc>
                          <a:spcPts val="168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concerns</a:t>
                      </a: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per 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company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37%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31%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concerns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5113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1%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557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39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 descr=""/>
          <p:cNvSpPr/>
          <p:nvPr/>
        </p:nvSpPr>
        <p:spPr>
          <a:xfrm>
            <a:off x="3571873" y="5620511"/>
            <a:ext cx="76835" cy="365760"/>
          </a:xfrm>
          <a:custGeom>
            <a:avLst/>
            <a:gdLst/>
            <a:ahLst/>
            <a:cxnLst/>
            <a:rect l="l" t="t" r="r" b="b"/>
            <a:pathLst>
              <a:path w="76835" h="365760">
                <a:moveTo>
                  <a:pt x="76582" y="0"/>
                </a:moveTo>
                <a:lnTo>
                  <a:pt x="0" y="0"/>
                </a:lnTo>
                <a:lnTo>
                  <a:pt x="0" y="365760"/>
                </a:lnTo>
                <a:lnTo>
                  <a:pt x="76582" y="365760"/>
                </a:lnTo>
                <a:lnTo>
                  <a:pt x="76582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19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CEAE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6727" y="6303301"/>
            <a:ext cx="648872" cy="37041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5530" y="645667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B1B1B"/>
                </a:solidFill>
                <a:latin typeface="Arial MT"/>
                <a:cs typeface="Arial MT"/>
              </a:rPr>
              <a:t>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8988" rIns="0" bIns="0" rtlCol="0" vert="horz">
            <a:spAutoFit/>
          </a:bodyPr>
          <a:lstStyle/>
          <a:p>
            <a:pPr marL="111760">
              <a:lnSpc>
                <a:spcPct val="100000"/>
              </a:lnSpc>
              <a:spcBef>
                <a:spcPts val="100"/>
              </a:spcBef>
            </a:pPr>
            <a:r>
              <a:rPr dirty="0" sz="3200" spc="-160">
                <a:solidFill>
                  <a:srgbClr val="003078"/>
                </a:solidFill>
                <a:latin typeface="Tahoma"/>
                <a:cs typeface="Tahoma"/>
              </a:rPr>
              <a:t>Study</a:t>
            </a:r>
            <a:r>
              <a:rPr dirty="0" sz="3200" spc="-7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3200" spc="-135">
                <a:solidFill>
                  <a:srgbClr val="003078"/>
                </a:solidFill>
                <a:latin typeface="Tahoma"/>
                <a:cs typeface="Tahoma"/>
              </a:rPr>
              <a:t>background</a:t>
            </a:r>
            <a:r>
              <a:rPr dirty="0" sz="3200" spc="-8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3200" spc="-120">
                <a:solidFill>
                  <a:srgbClr val="003078"/>
                </a:solidFill>
                <a:latin typeface="Tahoma"/>
                <a:cs typeface="Tahoma"/>
              </a:rPr>
              <a:t>and</a:t>
            </a:r>
            <a:r>
              <a:rPr dirty="0" sz="3200" spc="-8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3200" spc="-100">
                <a:solidFill>
                  <a:srgbClr val="003078"/>
                </a:solidFill>
                <a:latin typeface="Tahoma"/>
                <a:cs typeface="Tahoma"/>
              </a:rPr>
              <a:t>methodology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8740" y="1335532"/>
            <a:ext cx="6604634" cy="3634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100">
              <a:lnSpc>
                <a:spcPct val="114999"/>
              </a:lnSpc>
              <a:spcBef>
                <a:spcPts val="100"/>
              </a:spcBef>
            </a:pP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This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70">
                <a:solidFill>
                  <a:srgbClr val="1B1B1B"/>
                </a:solidFill>
                <a:latin typeface="Trebuchet MS"/>
                <a:cs typeface="Trebuchet MS"/>
              </a:rPr>
              <a:t>study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1B1B1B"/>
                </a:solidFill>
                <a:latin typeface="Trebuchet MS"/>
                <a:cs typeface="Trebuchet MS"/>
              </a:rPr>
              <a:t>was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 conducted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in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partnership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Harris </a:t>
            </a:r>
            <a:r>
              <a:rPr dirty="0" sz="1600" spc="-10">
                <a:solidFill>
                  <a:srgbClr val="1B1B1B"/>
                </a:solidFill>
                <a:latin typeface="Trebuchet MS"/>
                <a:cs typeface="Trebuchet MS"/>
              </a:rPr>
              <a:t>Poll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1B1B1B"/>
                </a:solidFill>
                <a:latin typeface="Trebuchet MS"/>
                <a:cs typeface="Trebuchet MS"/>
              </a:rPr>
              <a:t>Canada</a:t>
            </a:r>
            <a:r>
              <a:rPr dirty="0" sz="16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1B1B1B"/>
                </a:solidFill>
                <a:latin typeface="Trebuchet MS"/>
                <a:cs typeface="Trebuchet MS"/>
              </a:rPr>
              <a:t>to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explore</a:t>
            </a:r>
            <a:r>
              <a:rPr dirty="0" sz="16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6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state</a:t>
            </a:r>
            <a:r>
              <a:rPr dirty="0" sz="16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6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6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adoption</a:t>
            </a:r>
            <a:r>
              <a:rPr dirty="0" sz="16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1B1B1B"/>
                </a:solidFill>
                <a:latin typeface="Trebuchet MS"/>
                <a:cs typeface="Trebuchet MS"/>
              </a:rPr>
              <a:t>among</a:t>
            </a:r>
            <a:r>
              <a:rPr dirty="0" sz="16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large</a:t>
            </a:r>
            <a:r>
              <a:rPr dirty="0" sz="16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6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B1B1B"/>
                </a:solidFill>
                <a:latin typeface="Trebuchet MS"/>
                <a:cs typeface="Trebuchet MS"/>
              </a:rPr>
              <a:t>enterprises.</a:t>
            </a:r>
            <a:endParaRPr sz="1600">
              <a:latin typeface="Trebuchet MS"/>
              <a:cs typeface="Trebuchet MS"/>
            </a:endParaRPr>
          </a:p>
          <a:p>
            <a:pPr marL="12700" marR="151765">
              <a:lnSpc>
                <a:spcPct val="114700"/>
              </a:lnSpc>
              <a:spcBef>
                <a:spcPts val="990"/>
              </a:spcBef>
            </a:pP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Fielded</a:t>
            </a:r>
            <a:r>
              <a:rPr dirty="0" sz="16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in</a:t>
            </a:r>
            <a:r>
              <a:rPr dirty="0" sz="16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B1B1B"/>
                </a:solidFill>
                <a:latin typeface="Trebuchet MS"/>
                <a:cs typeface="Trebuchet MS"/>
              </a:rPr>
              <a:t>October</a:t>
            </a:r>
            <a:r>
              <a:rPr dirty="0" sz="16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2025,</a:t>
            </a:r>
            <a:r>
              <a:rPr dirty="0" sz="16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6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1B1B1B"/>
                </a:solidFill>
                <a:latin typeface="Trebuchet MS"/>
                <a:cs typeface="Trebuchet MS"/>
              </a:rPr>
              <a:t>survey</a:t>
            </a:r>
            <a:r>
              <a:rPr dirty="0" sz="16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gathered</a:t>
            </a:r>
            <a:r>
              <a:rPr dirty="0" sz="16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1B1B1B"/>
                </a:solidFill>
                <a:latin typeface="Trebuchet MS"/>
                <a:cs typeface="Trebuchet MS"/>
              </a:rPr>
              <a:t>responses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from</a:t>
            </a:r>
            <a:r>
              <a:rPr dirty="0" sz="16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207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senior</a:t>
            </a:r>
            <a:r>
              <a:rPr dirty="0" sz="16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IT</a:t>
            </a:r>
            <a:r>
              <a:rPr dirty="0" sz="16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6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decision-</a:t>
            </a:r>
            <a:r>
              <a:rPr dirty="0" sz="1600" spc="65">
                <a:solidFill>
                  <a:srgbClr val="1B1B1B"/>
                </a:solidFill>
                <a:latin typeface="Trebuchet MS"/>
                <a:cs typeface="Trebuchet MS"/>
              </a:rPr>
              <a:t>makers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at</a:t>
            </a:r>
            <a:r>
              <a:rPr dirty="0" sz="16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B1B1B"/>
                </a:solidFill>
                <a:latin typeface="Trebuchet MS"/>
                <a:cs typeface="Trebuchet MS"/>
              </a:rPr>
              <a:t>companies</a:t>
            </a:r>
            <a:r>
              <a:rPr dirty="0" sz="16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6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1,000</a:t>
            </a:r>
            <a:r>
              <a:rPr dirty="0" sz="1600" spc="60">
                <a:solidFill>
                  <a:srgbClr val="1B1B1B"/>
                </a:solidFill>
                <a:latin typeface="Trebuchet MS"/>
                <a:cs typeface="Trebuchet MS"/>
              </a:rPr>
              <a:t> or</a:t>
            </a:r>
            <a:r>
              <a:rPr dirty="0" sz="16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1B1B1B"/>
                </a:solidFill>
                <a:latin typeface="Trebuchet MS"/>
                <a:cs typeface="Trebuchet MS"/>
              </a:rPr>
              <a:t>more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employees,</a:t>
            </a:r>
            <a:r>
              <a:rPr dirty="0" sz="16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1B1B1B"/>
                </a:solidFill>
                <a:latin typeface="Trebuchet MS"/>
                <a:cs typeface="Trebuchet MS"/>
              </a:rPr>
              <a:t>spanning</a:t>
            </a:r>
            <a:r>
              <a:rPr dirty="0" sz="16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B1B1B"/>
                </a:solidFill>
                <a:latin typeface="Trebuchet MS"/>
                <a:cs typeface="Trebuchet MS"/>
              </a:rPr>
              <a:t>various</a:t>
            </a:r>
            <a:r>
              <a:rPr dirty="0" sz="16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sectors</a:t>
            </a:r>
            <a:r>
              <a:rPr dirty="0" sz="1600" spc="90">
                <a:solidFill>
                  <a:srgbClr val="1B1B1B"/>
                </a:solidFill>
                <a:latin typeface="Trebuchet MS"/>
                <a:cs typeface="Trebuchet MS"/>
              </a:rPr>
              <a:t> and</a:t>
            </a:r>
            <a:r>
              <a:rPr dirty="0" sz="16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provinces.</a:t>
            </a:r>
            <a:r>
              <a:rPr dirty="0" sz="16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6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1B1B1B"/>
                </a:solidFill>
                <a:latin typeface="Trebuchet MS"/>
                <a:cs typeface="Trebuchet MS"/>
              </a:rPr>
              <a:t>research 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examined</a:t>
            </a:r>
            <a:r>
              <a:rPr dirty="0" sz="16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1B1B1B"/>
                </a:solidFill>
                <a:latin typeface="Trebuchet MS"/>
                <a:cs typeface="Trebuchet MS"/>
              </a:rPr>
              <a:t>current</a:t>
            </a:r>
            <a:r>
              <a:rPr dirty="0" sz="16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1B1B1B"/>
                </a:solidFill>
                <a:latin typeface="Trebuchet MS"/>
                <a:cs typeface="Trebuchet MS"/>
              </a:rPr>
              <a:t>practices,</a:t>
            </a:r>
            <a:r>
              <a:rPr dirty="0" sz="16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1B1B1B"/>
                </a:solidFill>
                <a:latin typeface="Trebuchet MS"/>
                <a:cs typeface="Trebuchet MS"/>
              </a:rPr>
              <a:t>future</a:t>
            </a:r>
            <a:r>
              <a:rPr dirty="0" sz="16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1B1B1B"/>
                </a:solidFill>
                <a:latin typeface="Trebuchet MS"/>
                <a:cs typeface="Trebuchet MS"/>
              </a:rPr>
              <a:t>plans,</a:t>
            </a:r>
            <a:r>
              <a:rPr dirty="0" sz="16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1B1B1B"/>
                </a:solidFill>
                <a:latin typeface="Trebuchet MS"/>
                <a:cs typeface="Trebuchet MS"/>
              </a:rPr>
              <a:t>organizational</a:t>
            </a:r>
            <a:r>
              <a:rPr dirty="0" sz="16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B1B1B"/>
                </a:solidFill>
                <a:latin typeface="Trebuchet MS"/>
                <a:cs typeface="Trebuchet MS"/>
              </a:rPr>
              <a:t>readiness, </a:t>
            </a:r>
            <a:r>
              <a:rPr dirty="0" sz="1600" spc="85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6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strategic</a:t>
            </a:r>
            <a:r>
              <a:rPr dirty="0" sz="1600" spc="1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priorities</a:t>
            </a:r>
            <a:r>
              <a:rPr dirty="0" sz="1600" spc="1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90">
                <a:solidFill>
                  <a:srgbClr val="1B1B1B"/>
                </a:solidFill>
                <a:latin typeface="Trebuchet MS"/>
                <a:cs typeface="Trebuchet MS"/>
              </a:rPr>
              <a:t>-</a:t>
            </a:r>
            <a:r>
              <a:rPr dirty="0" sz="1600" spc="1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including</a:t>
            </a:r>
            <a:r>
              <a:rPr dirty="0" sz="1600" spc="1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600" spc="1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sovereignty,</a:t>
            </a:r>
            <a:r>
              <a:rPr dirty="0" sz="16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B1B1B"/>
                </a:solidFill>
                <a:latin typeface="Trebuchet MS"/>
                <a:cs typeface="Trebuchet MS"/>
              </a:rPr>
              <a:t>infrastructure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readiness,</a:t>
            </a:r>
            <a:r>
              <a:rPr dirty="0" sz="16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6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B1B1B"/>
                </a:solidFill>
                <a:latin typeface="Trebuchet MS"/>
                <a:cs typeface="Trebuchet MS"/>
              </a:rPr>
              <a:t>sustainability.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990"/>
              </a:spcBef>
            </a:pP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Respondents,</a:t>
            </a:r>
            <a:r>
              <a:rPr dirty="0" sz="16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referred</a:t>
            </a:r>
            <a:r>
              <a:rPr dirty="0" sz="16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6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6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“Business</a:t>
            </a:r>
            <a:r>
              <a:rPr dirty="0" sz="16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Leaders,”</a:t>
            </a:r>
            <a:r>
              <a:rPr dirty="0" sz="16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provided</a:t>
            </a:r>
            <a:r>
              <a:rPr dirty="0" sz="16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B1B1B"/>
                </a:solidFill>
                <a:latin typeface="Trebuchet MS"/>
                <a:cs typeface="Trebuchet MS"/>
              </a:rPr>
              <a:t>insights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into</a:t>
            </a:r>
            <a:r>
              <a:rPr dirty="0" sz="16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both</a:t>
            </a:r>
            <a:r>
              <a:rPr dirty="0" sz="16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centralized</a:t>
            </a:r>
            <a:r>
              <a:rPr dirty="0" sz="16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6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decentralized</a:t>
            </a:r>
            <a:r>
              <a:rPr dirty="0" sz="16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6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usage.</a:t>
            </a:r>
            <a:r>
              <a:rPr dirty="0" sz="16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1B1B1B"/>
                </a:solidFill>
                <a:latin typeface="Trebuchet MS"/>
                <a:cs typeface="Trebuchet MS"/>
              </a:rPr>
              <a:t>“Large”</a:t>
            </a:r>
            <a:r>
              <a:rPr dirty="0" sz="16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businesses </a:t>
            </a:r>
            <a:r>
              <a:rPr dirty="0" sz="1600" spc="55">
                <a:solidFill>
                  <a:srgbClr val="1B1B1B"/>
                </a:solidFill>
                <a:latin typeface="Trebuchet MS"/>
                <a:cs typeface="Trebuchet MS"/>
              </a:rPr>
              <a:t>are</a:t>
            </a:r>
            <a:r>
              <a:rPr dirty="0" sz="16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defined</a:t>
            </a:r>
            <a:r>
              <a:rPr dirty="0" sz="16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6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those</a:t>
            </a:r>
            <a:r>
              <a:rPr dirty="0" sz="16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6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1,000</a:t>
            </a:r>
            <a:r>
              <a:rPr dirty="0" sz="16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190">
                <a:solidFill>
                  <a:srgbClr val="1B1B1B"/>
                </a:solidFill>
                <a:latin typeface="Trebuchet MS"/>
                <a:cs typeface="Trebuchet MS"/>
              </a:rPr>
              <a:t>-</a:t>
            </a:r>
            <a:r>
              <a:rPr dirty="0" sz="16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1B1B1B"/>
                </a:solidFill>
                <a:latin typeface="Trebuchet MS"/>
                <a:cs typeface="Trebuchet MS"/>
              </a:rPr>
              <a:t>4,999</a:t>
            </a:r>
            <a:r>
              <a:rPr dirty="0" sz="16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employees,</a:t>
            </a:r>
            <a:r>
              <a:rPr dirty="0" sz="16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while</a:t>
            </a:r>
            <a:r>
              <a:rPr dirty="0" sz="16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B1B1B"/>
                </a:solidFill>
                <a:latin typeface="Trebuchet MS"/>
                <a:cs typeface="Trebuchet MS"/>
              </a:rPr>
              <a:t>“very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large”</a:t>
            </a:r>
            <a:r>
              <a:rPr dirty="0" sz="16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refers</a:t>
            </a:r>
            <a:r>
              <a:rPr dirty="0" sz="16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6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firms</a:t>
            </a:r>
            <a:r>
              <a:rPr dirty="0" sz="16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6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B1B1B"/>
                </a:solidFill>
                <a:latin typeface="Trebuchet MS"/>
                <a:cs typeface="Trebuchet MS"/>
              </a:rPr>
              <a:t>5,000+.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While</a:t>
            </a:r>
            <a:r>
              <a:rPr dirty="0" spc="-45"/>
              <a:t> </a:t>
            </a:r>
            <a:r>
              <a:rPr dirty="0"/>
              <a:t>business</a:t>
            </a:r>
            <a:r>
              <a:rPr dirty="0" spc="-45"/>
              <a:t> </a:t>
            </a:r>
            <a:r>
              <a:rPr dirty="0"/>
              <a:t>leadership</a:t>
            </a:r>
            <a:r>
              <a:rPr dirty="0" spc="-45"/>
              <a:t> </a:t>
            </a:r>
            <a:r>
              <a:rPr dirty="0"/>
              <a:t>in</a:t>
            </a:r>
            <a:r>
              <a:rPr dirty="0" spc="-50"/>
              <a:t> </a:t>
            </a:r>
            <a:r>
              <a:rPr dirty="0"/>
              <a:t>general</a:t>
            </a:r>
            <a:r>
              <a:rPr dirty="0" spc="-50"/>
              <a:t> </a:t>
            </a:r>
            <a:r>
              <a:rPr dirty="0"/>
              <a:t>see</a:t>
            </a:r>
            <a:r>
              <a:rPr dirty="0"/>
              <a:t>ms</a:t>
            </a:r>
            <a:r>
              <a:rPr dirty="0" spc="-45"/>
              <a:t> </a:t>
            </a:r>
            <a:r>
              <a:rPr dirty="0"/>
              <a:t>unsure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 spc="-10"/>
              <a:t>environmental </a:t>
            </a:r>
            <a:r>
              <a:rPr dirty="0"/>
              <a:t>impact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40"/>
              <a:t> </a:t>
            </a:r>
            <a:r>
              <a:rPr dirty="0"/>
              <a:t>AI,</a:t>
            </a:r>
            <a:r>
              <a:rPr dirty="0" spc="-45"/>
              <a:t> </a:t>
            </a:r>
            <a:r>
              <a:rPr dirty="0"/>
              <a:t>most</a:t>
            </a:r>
            <a:r>
              <a:rPr dirty="0" spc="-40"/>
              <a:t> </a:t>
            </a:r>
            <a:r>
              <a:rPr dirty="0"/>
              <a:t>say</a:t>
            </a:r>
            <a:r>
              <a:rPr dirty="0" spc="-40"/>
              <a:t> </a:t>
            </a:r>
            <a:r>
              <a:rPr dirty="0"/>
              <a:t>environmental</a:t>
            </a:r>
            <a:r>
              <a:rPr dirty="0" spc="-45"/>
              <a:t> </a:t>
            </a:r>
            <a:r>
              <a:rPr dirty="0"/>
              <a:t>sustainability</a:t>
            </a:r>
            <a:r>
              <a:rPr dirty="0" spc="-15"/>
              <a:t> </a:t>
            </a:r>
            <a:r>
              <a:rPr dirty="0"/>
              <a:t>will</a:t>
            </a:r>
            <a:r>
              <a:rPr dirty="0" spc="-45"/>
              <a:t> </a:t>
            </a:r>
            <a:r>
              <a:rPr dirty="0"/>
              <a:t>be</a:t>
            </a:r>
            <a:r>
              <a:rPr dirty="0" spc="-35"/>
              <a:t> </a:t>
            </a:r>
            <a:r>
              <a:rPr dirty="0"/>
              <a:t>an</a:t>
            </a:r>
            <a:r>
              <a:rPr dirty="0" spc="-45"/>
              <a:t> </a:t>
            </a:r>
            <a:r>
              <a:rPr dirty="0" spc="-10"/>
              <a:t>important </a:t>
            </a:r>
            <a:r>
              <a:rPr dirty="0"/>
              <a:t>factor</a:t>
            </a:r>
            <a:r>
              <a:rPr dirty="0" spc="-45"/>
              <a:t> </a:t>
            </a:r>
            <a:r>
              <a:rPr dirty="0"/>
              <a:t>as</a:t>
            </a:r>
            <a:r>
              <a:rPr dirty="0" spc="-45"/>
              <a:t> </a:t>
            </a:r>
            <a:r>
              <a:rPr dirty="0"/>
              <a:t>they</a:t>
            </a:r>
            <a:r>
              <a:rPr dirty="0" spc="-45"/>
              <a:t> </a:t>
            </a:r>
            <a:r>
              <a:rPr dirty="0"/>
              <a:t>make</a:t>
            </a:r>
            <a:r>
              <a:rPr dirty="0" spc="-45"/>
              <a:t> </a:t>
            </a:r>
            <a:r>
              <a:rPr dirty="0"/>
              <a:t>decisions</a:t>
            </a:r>
            <a:r>
              <a:rPr dirty="0" spc="-45"/>
              <a:t> </a:t>
            </a:r>
            <a:r>
              <a:rPr dirty="0"/>
              <a:t>about</a:t>
            </a:r>
            <a:r>
              <a:rPr dirty="0" spc="-45"/>
              <a:t> </a:t>
            </a:r>
            <a:r>
              <a:rPr dirty="0"/>
              <a:t>AI</a:t>
            </a:r>
            <a:r>
              <a:rPr dirty="0" spc="-50"/>
              <a:t> </a:t>
            </a:r>
            <a:r>
              <a:rPr dirty="0"/>
              <a:t>adoption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 spc="-10"/>
              <a:t>scaling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523735"/>
            <a:ext cx="7734934" cy="302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QE7: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would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describe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environmental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impact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(e.g.,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energy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consumption,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emissions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from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large-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scale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compute,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water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usage,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etc.)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QE8: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important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environmental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sustainability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(e.g.,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energy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usage,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carbon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footprint)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organization’s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decisions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about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adoption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scaling?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23520" y="6066588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18440" y="5602732"/>
            <a:ext cx="13023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I have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idea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509518" y="2193461"/>
            <a:ext cx="560070" cy="443230"/>
          </a:xfrm>
          <a:custGeom>
            <a:avLst/>
            <a:gdLst/>
            <a:ahLst/>
            <a:cxnLst/>
            <a:rect l="l" t="t" r="r" b="b"/>
            <a:pathLst>
              <a:path w="560069" h="443230">
                <a:moveTo>
                  <a:pt x="559536" y="0"/>
                </a:moveTo>
                <a:lnTo>
                  <a:pt x="0" y="0"/>
                </a:lnTo>
                <a:lnTo>
                  <a:pt x="0" y="442641"/>
                </a:lnTo>
                <a:lnTo>
                  <a:pt x="559536" y="442641"/>
                </a:lnTo>
                <a:lnTo>
                  <a:pt x="55953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509518" y="3521388"/>
            <a:ext cx="811530" cy="443230"/>
          </a:xfrm>
          <a:custGeom>
            <a:avLst/>
            <a:gdLst/>
            <a:ahLst/>
            <a:cxnLst/>
            <a:rect l="l" t="t" r="r" b="b"/>
            <a:pathLst>
              <a:path w="811529" h="443229">
                <a:moveTo>
                  <a:pt x="811328" y="0"/>
                </a:moveTo>
                <a:lnTo>
                  <a:pt x="0" y="0"/>
                </a:lnTo>
                <a:lnTo>
                  <a:pt x="0" y="442643"/>
                </a:lnTo>
                <a:lnTo>
                  <a:pt x="811328" y="442643"/>
                </a:lnTo>
                <a:lnTo>
                  <a:pt x="81132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509518" y="5513282"/>
            <a:ext cx="56515" cy="443230"/>
          </a:xfrm>
          <a:custGeom>
            <a:avLst/>
            <a:gdLst/>
            <a:ahLst/>
            <a:cxnLst/>
            <a:rect l="l" t="t" r="r" b="b"/>
            <a:pathLst>
              <a:path w="56514" h="443229">
                <a:moveTo>
                  <a:pt x="55953" y="0"/>
                </a:moveTo>
                <a:lnTo>
                  <a:pt x="0" y="0"/>
                </a:lnTo>
                <a:lnTo>
                  <a:pt x="0" y="442642"/>
                </a:lnTo>
                <a:lnTo>
                  <a:pt x="55953" y="442642"/>
                </a:lnTo>
                <a:lnTo>
                  <a:pt x="55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609161" y="5564123"/>
            <a:ext cx="3930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Arial MT"/>
                <a:cs typeface="Arial MT"/>
              </a:rPr>
              <a:t>1%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207759" y="6066588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202679" y="5480811"/>
            <a:ext cx="20910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We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haven’t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considered </a:t>
            </a:r>
            <a:r>
              <a:rPr dirty="0" sz="1600" spc="-20">
                <a:latin typeface="Arial MT"/>
                <a:cs typeface="Arial MT"/>
              </a:rPr>
              <a:t>this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493759" y="3521388"/>
            <a:ext cx="979805" cy="443230"/>
          </a:xfrm>
          <a:custGeom>
            <a:avLst/>
            <a:gdLst/>
            <a:ahLst/>
            <a:cxnLst/>
            <a:rect l="l" t="t" r="r" b="b"/>
            <a:pathLst>
              <a:path w="979804" h="443229">
                <a:moveTo>
                  <a:pt x="979187" y="0"/>
                </a:moveTo>
                <a:lnTo>
                  <a:pt x="0" y="0"/>
                </a:lnTo>
                <a:lnTo>
                  <a:pt x="0" y="442643"/>
                </a:lnTo>
                <a:lnTo>
                  <a:pt x="979187" y="442643"/>
                </a:lnTo>
                <a:lnTo>
                  <a:pt x="979187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223520" y="2193461"/>
          <a:ext cx="11424285" cy="3207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/>
                <a:gridCol w="979170"/>
                <a:gridCol w="167639"/>
                <a:gridCol w="1090930"/>
                <a:gridCol w="3745865"/>
                <a:gridCol w="1510665"/>
                <a:gridCol w="1566545"/>
              </a:tblGrid>
              <a:tr h="442595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harmful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2235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10%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41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748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Extremely</a:t>
                      </a:r>
                      <a:r>
                        <a:rPr dirty="0" sz="16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important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2235"/>
                </a:tc>
                <a:tc>
                  <a:txBody>
                    <a:bodyPr/>
                    <a:lstStyle/>
                    <a:p>
                      <a:pPr marL="94043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26%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4135">
                    <a:solidFill>
                      <a:srgbClr val="00684E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42595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Somewhat</a:t>
                      </a:r>
                      <a:r>
                        <a:rPr dirty="0" sz="16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harmful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28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39%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1594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146748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important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28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B75"/>
                    </a:solidFill>
                  </a:tcPr>
                </a:tc>
                <a:tc>
                  <a:txBody>
                    <a:bodyPr/>
                    <a:lstStyle/>
                    <a:p>
                      <a:pPr marL="99631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53%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1594">
                    <a:solidFill>
                      <a:srgbClr val="009B75"/>
                    </a:solidFill>
                  </a:tcPr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42595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impact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3505"/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14%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1594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748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Somewhat</a:t>
                      </a:r>
                      <a:r>
                        <a:rPr dirty="0" sz="16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important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3505"/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17%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159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42595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Somewhat</a:t>
                      </a:r>
                      <a:r>
                        <a:rPr dirty="0" sz="16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beneficial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4139"/>
                </a:tc>
                <a:tc gridSpan="2"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20%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2230">
                    <a:solidFill>
                      <a:srgbClr val="00CF9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748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important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4139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3%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223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42595"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beneficial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4775"/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17%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2865">
                    <a:solidFill>
                      <a:srgbClr val="009B7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748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at</a:t>
                      </a:r>
                      <a:r>
                        <a:rPr dirty="0" sz="1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important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4775">
                    <a:lnR w="28575">
                      <a:solidFill>
                        <a:srgbClr val="59595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0%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59595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104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4" name="object 14" descr=""/>
          <p:cNvSpPr/>
          <p:nvPr/>
        </p:nvSpPr>
        <p:spPr>
          <a:xfrm>
            <a:off x="6207759" y="2746763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6207759" y="3410728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207759" y="4074693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207759" y="4738658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207759" y="5402623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8493759" y="4185353"/>
            <a:ext cx="168275" cy="443230"/>
          </a:xfrm>
          <a:custGeom>
            <a:avLst/>
            <a:gdLst/>
            <a:ahLst/>
            <a:cxnLst/>
            <a:rect l="l" t="t" r="r" b="b"/>
            <a:pathLst>
              <a:path w="168275" h="443229">
                <a:moveTo>
                  <a:pt x="167860" y="0"/>
                </a:moveTo>
                <a:lnTo>
                  <a:pt x="0" y="0"/>
                </a:lnTo>
                <a:lnTo>
                  <a:pt x="0" y="442643"/>
                </a:lnTo>
                <a:lnTo>
                  <a:pt x="167860" y="442643"/>
                </a:lnTo>
                <a:lnTo>
                  <a:pt x="16786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493759" y="5513282"/>
            <a:ext cx="28575" cy="443230"/>
          </a:xfrm>
          <a:custGeom>
            <a:avLst/>
            <a:gdLst/>
            <a:ahLst/>
            <a:cxnLst/>
            <a:rect l="l" t="t" r="r" b="b"/>
            <a:pathLst>
              <a:path w="28575" h="443229">
                <a:moveTo>
                  <a:pt x="27976" y="0"/>
                </a:moveTo>
                <a:lnTo>
                  <a:pt x="0" y="0"/>
                </a:lnTo>
                <a:lnTo>
                  <a:pt x="0" y="442642"/>
                </a:lnTo>
                <a:lnTo>
                  <a:pt x="27976" y="442642"/>
                </a:lnTo>
                <a:lnTo>
                  <a:pt x="27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8565424" y="5564123"/>
            <a:ext cx="3930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Arial MT"/>
                <a:cs typeface="Arial MT"/>
              </a:rPr>
              <a:t>0%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85404" y="1450340"/>
            <a:ext cx="9902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7155" algn="l"/>
              </a:tabLst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Environmental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Impact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10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	Importance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Environmental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Sustainability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20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09091" y="337819"/>
            <a:ext cx="10899775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86%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say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valuable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dirty="0" sz="24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m</a:t>
            </a:r>
            <a:r>
              <a:rPr dirty="0" sz="24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dirty="0" sz="24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dirty="0" sz="24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AI</a:t>
            </a:r>
            <a:r>
              <a:rPr dirty="0" sz="24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platform</a:t>
            </a:r>
            <a:r>
              <a:rPr dirty="0" sz="24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designed</a:t>
            </a:r>
            <a:r>
              <a:rPr dirty="0" sz="24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595959"/>
                </a:solidFill>
                <a:latin typeface="Arial"/>
                <a:cs typeface="Arial"/>
              </a:rPr>
              <a:t>with </a:t>
            </a:r>
            <a:r>
              <a:rPr dirty="0" sz="2400" spc="-10" b="1">
                <a:solidFill>
                  <a:srgbClr val="595959"/>
                </a:solidFill>
                <a:latin typeface="Arial"/>
                <a:cs typeface="Arial"/>
              </a:rPr>
              <a:t>energy-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efficiency</a:t>
            </a:r>
            <a:r>
              <a:rPr dirty="0" sz="24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dirty="0" sz="24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595959"/>
                </a:solidFill>
                <a:latin typeface="Arial"/>
                <a:cs typeface="Arial"/>
              </a:rPr>
              <a:t>mind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386576"/>
            <a:ext cx="7118984" cy="4311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20"/>
              </a:spcBef>
              <a:tabLst>
                <a:tab pos="1529715" algn="l"/>
              </a:tabLst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QC2: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This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platform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facilities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are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designed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with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energy-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efficient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infrastructure,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sustainable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cooling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systems,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low-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carbon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operations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 –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such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renewable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energy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sources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like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hydroelectric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power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–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minimize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environmental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impact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while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supporting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high-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performance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workloads.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	How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valuable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would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say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this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would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be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company?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98004" y="2898062"/>
            <a:ext cx="3297554" cy="2240915"/>
            <a:chOff x="398004" y="2898062"/>
            <a:chExt cx="3297554" cy="2240915"/>
          </a:xfrm>
        </p:grpSpPr>
        <p:sp>
          <p:nvSpPr>
            <p:cNvPr id="5" name="object 5" descr=""/>
            <p:cNvSpPr/>
            <p:nvPr/>
          </p:nvSpPr>
          <p:spPr>
            <a:xfrm>
              <a:off x="2510566" y="289806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5">
                  <a:moveTo>
                    <a:pt x="162196" y="0"/>
                  </a:moveTo>
                  <a:lnTo>
                    <a:pt x="119078" y="5793"/>
                  </a:lnTo>
                  <a:lnTo>
                    <a:pt x="80333" y="22144"/>
                  </a:lnTo>
                  <a:lnTo>
                    <a:pt x="47506" y="47506"/>
                  </a:lnTo>
                  <a:lnTo>
                    <a:pt x="22144" y="80333"/>
                  </a:lnTo>
                  <a:lnTo>
                    <a:pt x="5793" y="119078"/>
                  </a:lnTo>
                  <a:lnTo>
                    <a:pt x="0" y="162196"/>
                  </a:lnTo>
                  <a:lnTo>
                    <a:pt x="5793" y="205314"/>
                  </a:lnTo>
                  <a:lnTo>
                    <a:pt x="22144" y="244060"/>
                  </a:lnTo>
                  <a:lnTo>
                    <a:pt x="47506" y="276886"/>
                  </a:lnTo>
                  <a:lnTo>
                    <a:pt x="80333" y="302248"/>
                  </a:lnTo>
                  <a:lnTo>
                    <a:pt x="119078" y="318599"/>
                  </a:lnTo>
                  <a:lnTo>
                    <a:pt x="162196" y="324393"/>
                  </a:lnTo>
                  <a:lnTo>
                    <a:pt x="205314" y="318599"/>
                  </a:lnTo>
                  <a:lnTo>
                    <a:pt x="244060" y="302248"/>
                  </a:lnTo>
                  <a:lnTo>
                    <a:pt x="276886" y="276886"/>
                  </a:lnTo>
                  <a:lnTo>
                    <a:pt x="302248" y="244060"/>
                  </a:lnTo>
                  <a:lnTo>
                    <a:pt x="318599" y="205314"/>
                  </a:lnTo>
                  <a:lnTo>
                    <a:pt x="324393" y="162196"/>
                  </a:lnTo>
                  <a:lnTo>
                    <a:pt x="318599" y="119078"/>
                  </a:lnTo>
                  <a:lnTo>
                    <a:pt x="302248" y="80333"/>
                  </a:lnTo>
                  <a:lnTo>
                    <a:pt x="276886" y="47506"/>
                  </a:lnTo>
                  <a:lnTo>
                    <a:pt x="244060" y="22144"/>
                  </a:lnTo>
                  <a:lnTo>
                    <a:pt x="205314" y="5793"/>
                  </a:lnTo>
                  <a:lnTo>
                    <a:pt x="162196" y="0"/>
                  </a:lnTo>
                  <a:close/>
                </a:path>
              </a:pathLst>
            </a:custGeom>
            <a:solidFill>
              <a:srgbClr val="0068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004" y="3154136"/>
              <a:ext cx="3297053" cy="198426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87173" y="5261355"/>
            <a:ext cx="23876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684E"/>
                </a:solidFill>
                <a:latin typeface="Arial MT"/>
                <a:cs typeface="Arial MT"/>
              </a:rPr>
              <a:t>Extremely</a:t>
            </a:r>
            <a:r>
              <a:rPr dirty="0" sz="2200" spc="-80">
                <a:solidFill>
                  <a:srgbClr val="00684E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00684E"/>
                </a:solidFill>
                <a:latin typeface="Arial MT"/>
                <a:cs typeface="Arial MT"/>
              </a:rPr>
              <a:t>valuable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95598" y="5261355"/>
            <a:ext cx="17037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Very</a:t>
            </a:r>
            <a:r>
              <a:rPr dirty="0" sz="2200" spc="-15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009B75"/>
                </a:solidFill>
                <a:latin typeface="Arial MT"/>
                <a:cs typeface="Arial MT"/>
              </a:rPr>
              <a:t>valuable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974750" y="5270500"/>
            <a:ext cx="1346200" cy="653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52400" marR="5080" indent="-139700">
              <a:lnSpc>
                <a:spcPts val="2300"/>
              </a:lnSpc>
              <a:spcBef>
                <a:spcPts val="459"/>
              </a:spcBef>
            </a:pPr>
            <a:r>
              <a:rPr dirty="0" sz="2200" spc="-10">
                <a:solidFill>
                  <a:srgbClr val="00CF9C"/>
                </a:solidFill>
                <a:latin typeface="Arial MT"/>
                <a:cs typeface="Arial MT"/>
              </a:rPr>
              <a:t>Somewhat valuable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133179" y="5261355"/>
            <a:ext cx="157988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dirty="0" sz="2200" spc="-2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404040"/>
                </a:solidFill>
                <a:latin typeface="Arial MT"/>
                <a:cs typeface="Arial MT"/>
              </a:rPr>
              <a:t>valuable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992175" y="2877819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684E"/>
                </a:solidFill>
                <a:latin typeface="Arial"/>
                <a:cs typeface="Arial"/>
              </a:rPr>
              <a:t>40%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789282" y="2643123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9B75"/>
                </a:solidFill>
                <a:latin typeface="Arial"/>
                <a:cs typeface="Arial"/>
              </a:rPr>
              <a:t>46%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856029" y="3575811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CF9C"/>
                </a:solidFill>
                <a:latin typeface="Arial"/>
                <a:cs typeface="Arial"/>
              </a:rPr>
              <a:t>12%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8256868" y="3561626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6" y="276886"/>
                </a:lnTo>
                <a:lnTo>
                  <a:pt x="80332" y="302247"/>
                </a:lnTo>
                <a:lnTo>
                  <a:pt x="119078" y="318598"/>
                </a:lnTo>
                <a:lnTo>
                  <a:pt x="162196" y="324392"/>
                </a:lnTo>
                <a:lnTo>
                  <a:pt x="205314" y="318598"/>
                </a:lnTo>
                <a:lnTo>
                  <a:pt x="244060" y="302247"/>
                </a:lnTo>
                <a:lnTo>
                  <a:pt x="276886" y="276886"/>
                </a:lnTo>
                <a:lnTo>
                  <a:pt x="302248" y="244059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2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8976427" y="4306763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5" y="0"/>
                </a:moveTo>
                <a:lnTo>
                  <a:pt x="119077" y="5793"/>
                </a:lnTo>
                <a:lnTo>
                  <a:pt x="80332" y="22144"/>
                </a:lnTo>
                <a:lnTo>
                  <a:pt x="47505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5" y="276886"/>
                </a:lnTo>
                <a:lnTo>
                  <a:pt x="80332" y="302247"/>
                </a:lnTo>
                <a:lnTo>
                  <a:pt x="119077" y="318598"/>
                </a:lnTo>
                <a:lnTo>
                  <a:pt x="162195" y="324392"/>
                </a:lnTo>
                <a:lnTo>
                  <a:pt x="205314" y="318598"/>
                </a:lnTo>
                <a:lnTo>
                  <a:pt x="244059" y="302247"/>
                </a:lnTo>
                <a:lnTo>
                  <a:pt x="276886" y="276886"/>
                </a:lnTo>
                <a:lnTo>
                  <a:pt x="302247" y="244059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2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5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9419453" y="433172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5"/>
                </a:lnTo>
                <a:lnTo>
                  <a:pt x="22144" y="244060"/>
                </a:lnTo>
                <a:lnTo>
                  <a:pt x="47506" y="276887"/>
                </a:lnTo>
                <a:lnTo>
                  <a:pt x="80333" y="302249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5" y="318599"/>
                </a:lnTo>
                <a:lnTo>
                  <a:pt x="244060" y="302249"/>
                </a:lnTo>
                <a:lnTo>
                  <a:pt x="276887" y="276887"/>
                </a:lnTo>
                <a:lnTo>
                  <a:pt x="302249" y="244060"/>
                </a:lnTo>
                <a:lnTo>
                  <a:pt x="318599" y="205315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9" y="80333"/>
                </a:lnTo>
                <a:lnTo>
                  <a:pt x="276887" y="47506"/>
                </a:lnTo>
                <a:lnTo>
                  <a:pt x="244060" y="22144"/>
                </a:lnTo>
                <a:lnTo>
                  <a:pt x="205315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8562430" y="4336350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6" y="276886"/>
                </a:lnTo>
                <a:lnTo>
                  <a:pt x="80332" y="302247"/>
                </a:lnTo>
                <a:lnTo>
                  <a:pt x="119078" y="318598"/>
                </a:lnTo>
                <a:lnTo>
                  <a:pt x="162196" y="324392"/>
                </a:lnTo>
                <a:lnTo>
                  <a:pt x="205314" y="318598"/>
                </a:lnTo>
                <a:lnTo>
                  <a:pt x="244059" y="302247"/>
                </a:lnTo>
                <a:lnTo>
                  <a:pt x="276886" y="276886"/>
                </a:lnTo>
                <a:lnTo>
                  <a:pt x="302247" y="244059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2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8485653" y="3943153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3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5" y="318599"/>
                </a:lnTo>
                <a:lnTo>
                  <a:pt x="244060" y="302248"/>
                </a:lnTo>
                <a:lnTo>
                  <a:pt x="276887" y="276886"/>
                </a:lnTo>
                <a:lnTo>
                  <a:pt x="302249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9" y="80332"/>
                </a:lnTo>
                <a:lnTo>
                  <a:pt x="276887" y="47506"/>
                </a:lnTo>
                <a:lnTo>
                  <a:pt x="244060" y="22144"/>
                </a:lnTo>
                <a:lnTo>
                  <a:pt x="205315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7897155" y="4757916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5"/>
                </a:lnTo>
                <a:lnTo>
                  <a:pt x="22144" y="80332"/>
                </a:lnTo>
                <a:lnTo>
                  <a:pt x="5793" y="119077"/>
                </a:lnTo>
                <a:lnTo>
                  <a:pt x="0" y="162195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6" y="276886"/>
                </a:lnTo>
                <a:lnTo>
                  <a:pt x="80332" y="302247"/>
                </a:lnTo>
                <a:lnTo>
                  <a:pt x="119078" y="318598"/>
                </a:lnTo>
                <a:lnTo>
                  <a:pt x="162196" y="324392"/>
                </a:lnTo>
                <a:lnTo>
                  <a:pt x="205314" y="318598"/>
                </a:lnTo>
                <a:lnTo>
                  <a:pt x="244059" y="302247"/>
                </a:lnTo>
                <a:lnTo>
                  <a:pt x="276886" y="276886"/>
                </a:lnTo>
                <a:lnTo>
                  <a:pt x="302247" y="244059"/>
                </a:lnTo>
                <a:lnTo>
                  <a:pt x="318598" y="205314"/>
                </a:lnTo>
                <a:lnTo>
                  <a:pt x="324392" y="162195"/>
                </a:lnTo>
                <a:lnTo>
                  <a:pt x="318598" y="119077"/>
                </a:lnTo>
                <a:lnTo>
                  <a:pt x="302247" y="80332"/>
                </a:lnTo>
                <a:lnTo>
                  <a:pt x="276886" y="47505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9419456" y="482535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5" y="0"/>
                </a:moveTo>
                <a:lnTo>
                  <a:pt x="119077" y="5793"/>
                </a:lnTo>
                <a:lnTo>
                  <a:pt x="80332" y="22144"/>
                </a:lnTo>
                <a:lnTo>
                  <a:pt x="47505" y="47505"/>
                </a:lnTo>
                <a:lnTo>
                  <a:pt x="22144" y="80332"/>
                </a:lnTo>
                <a:lnTo>
                  <a:pt x="5793" y="119077"/>
                </a:lnTo>
                <a:lnTo>
                  <a:pt x="0" y="162195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5" y="276886"/>
                </a:lnTo>
                <a:lnTo>
                  <a:pt x="80332" y="302247"/>
                </a:lnTo>
                <a:lnTo>
                  <a:pt x="119077" y="318598"/>
                </a:lnTo>
                <a:lnTo>
                  <a:pt x="162195" y="324392"/>
                </a:lnTo>
                <a:lnTo>
                  <a:pt x="205314" y="318598"/>
                </a:lnTo>
                <a:lnTo>
                  <a:pt x="244059" y="302247"/>
                </a:lnTo>
                <a:lnTo>
                  <a:pt x="276886" y="276886"/>
                </a:lnTo>
                <a:lnTo>
                  <a:pt x="302247" y="244059"/>
                </a:lnTo>
                <a:lnTo>
                  <a:pt x="318598" y="205314"/>
                </a:lnTo>
                <a:lnTo>
                  <a:pt x="324392" y="162195"/>
                </a:lnTo>
                <a:lnTo>
                  <a:pt x="318598" y="119077"/>
                </a:lnTo>
                <a:lnTo>
                  <a:pt x="302247" y="80332"/>
                </a:lnTo>
                <a:lnTo>
                  <a:pt x="276886" y="47505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5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8278996" y="481400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60" y="302248"/>
                </a:lnTo>
                <a:lnTo>
                  <a:pt x="276886" y="276886"/>
                </a:lnTo>
                <a:lnTo>
                  <a:pt x="302248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3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8648131" y="471883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5" y="0"/>
                </a:moveTo>
                <a:lnTo>
                  <a:pt x="119077" y="5793"/>
                </a:lnTo>
                <a:lnTo>
                  <a:pt x="80332" y="22144"/>
                </a:lnTo>
                <a:lnTo>
                  <a:pt x="47505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5" y="276886"/>
                </a:lnTo>
                <a:lnTo>
                  <a:pt x="80332" y="302248"/>
                </a:lnTo>
                <a:lnTo>
                  <a:pt x="119077" y="318599"/>
                </a:lnTo>
                <a:lnTo>
                  <a:pt x="162195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5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8098535" y="399970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5"/>
                </a:lnTo>
                <a:lnTo>
                  <a:pt x="22144" y="244060"/>
                </a:lnTo>
                <a:lnTo>
                  <a:pt x="47506" y="276887"/>
                </a:lnTo>
                <a:lnTo>
                  <a:pt x="80332" y="302249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59" y="302249"/>
                </a:lnTo>
                <a:lnTo>
                  <a:pt x="276886" y="276887"/>
                </a:lnTo>
                <a:lnTo>
                  <a:pt x="302247" y="244060"/>
                </a:lnTo>
                <a:lnTo>
                  <a:pt x="318598" y="205315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8140302" y="4376020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3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60" y="302248"/>
                </a:lnTo>
                <a:lnTo>
                  <a:pt x="276886" y="276886"/>
                </a:lnTo>
                <a:lnTo>
                  <a:pt x="302248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2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9029648" y="4691834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4102670" y="2612221"/>
            <a:ext cx="3355975" cy="2526665"/>
            <a:chOff x="4102670" y="2612221"/>
            <a:chExt cx="3355975" cy="2526665"/>
          </a:xfrm>
        </p:grpSpPr>
        <p:sp>
          <p:nvSpPr>
            <p:cNvPr id="27" name="object 27" descr=""/>
            <p:cNvSpPr/>
            <p:nvPr/>
          </p:nvSpPr>
          <p:spPr>
            <a:xfrm>
              <a:off x="4102658" y="2637815"/>
              <a:ext cx="3298825" cy="2500630"/>
            </a:xfrm>
            <a:custGeom>
              <a:avLst/>
              <a:gdLst/>
              <a:ahLst/>
              <a:cxnLst/>
              <a:rect l="l" t="t" r="r" b="b"/>
              <a:pathLst>
                <a:path w="3298825" h="2500629">
                  <a:moveTo>
                    <a:pt x="324396" y="2338400"/>
                  </a:moveTo>
                  <a:lnTo>
                    <a:pt x="318604" y="2295283"/>
                  </a:lnTo>
                  <a:lnTo>
                    <a:pt x="302247" y="2256536"/>
                  </a:lnTo>
                  <a:lnTo>
                    <a:pt x="276885" y="2223706"/>
                  </a:lnTo>
                  <a:lnTo>
                    <a:pt x="244068" y="2198344"/>
                  </a:lnTo>
                  <a:lnTo>
                    <a:pt x="205320" y="2181999"/>
                  </a:lnTo>
                  <a:lnTo>
                    <a:pt x="162204" y="2176195"/>
                  </a:lnTo>
                  <a:lnTo>
                    <a:pt x="119087" y="2181999"/>
                  </a:lnTo>
                  <a:lnTo>
                    <a:pt x="80340" y="2198344"/>
                  </a:lnTo>
                  <a:lnTo>
                    <a:pt x="47510" y="2223706"/>
                  </a:lnTo>
                  <a:lnTo>
                    <a:pt x="22148" y="2256536"/>
                  </a:lnTo>
                  <a:lnTo>
                    <a:pt x="5803" y="2295283"/>
                  </a:lnTo>
                  <a:lnTo>
                    <a:pt x="0" y="2338400"/>
                  </a:lnTo>
                  <a:lnTo>
                    <a:pt x="5803" y="2381516"/>
                  </a:lnTo>
                  <a:lnTo>
                    <a:pt x="22148" y="2420264"/>
                  </a:lnTo>
                  <a:lnTo>
                    <a:pt x="47510" y="2453081"/>
                  </a:lnTo>
                  <a:lnTo>
                    <a:pt x="80340" y="2478443"/>
                  </a:lnTo>
                  <a:lnTo>
                    <a:pt x="119087" y="2494800"/>
                  </a:lnTo>
                  <a:lnTo>
                    <a:pt x="162204" y="2500592"/>
                  </a:lnTo>
                  <a:lnTo>
                    <a:pt x="205320" y="2494800"/>
                  </a:lnTo>
                  <a:lnTo>
                    <a:pt x="244068" y="2478443"/>
                  </a:lnTo>
                  <a:lnTo>
                    <a:pt x="276885" y="2453081"/>
                  </a:lnTo>
                  <a:lnTo>
                    <a:pt x="302247" y="2420264"/>
                  </a:lnTo>
                  <a:lnTo>
                    <a:pt x="318604" y="2381516"/>
                  </a:lnTo>
                  <a:lnTo>
                    <a:pt x="324396" y="2338400"/>
                  </a:lnTo>
                  <a:close/>
                </a:path>
                <a:path w="3298825" h="2500629">
                  <a:moveTo>
                    <a:pt x="345109" y="1955977"/>
                  </a:moveTo>
                  <a:lnTo>
                    <a:pt x="339318" y="1912861"/>
                  </a:lnTo>
                  <a:lnTo>
                    <a:pt x="322961" y="1874113"/>
                  </a:lnTo>
                  <a:lnTo>
                    <a:pt x="297599" y="1841284"/>
                  </a:lnTo>
                  <a:lnTo>
                    <a:pt x="264769" y="1815922"/>
                  </a:lnTo>
                  <a:lnTo>
                    <a:pt x="226034" y="1799577"/>
                  </a:lnTo>
                  <a:lnTo>
                    <a:pt x="182918" y="1793786"/>
                  </a:lnTo>
                  <a:lnTo>
                    <a:pt x="139788" y="1799577"/>
                  </a:lnTo>
                  <a:lnTo>
                    <a:pt x="101053" y="1815922"/>
                  </a:lnTo>
                  <a:lnTo>
                    <a:pt x="68224" y="1841284"/>
                  </a:lnTo>
                  <a:lnTo>
                    <a:pt x="42862" y="1874113"/>
                  </a:lnTo>
                  <a:lnTo>
                    <a:pt x="26504" y="1912861"/>
                  </a:lnTo>
                  <a:lnTo>
                    <a:pt x="20713" y="1955977"/>
                  </a:lnTo>
                  <a:lnTo>
                    <a:pt x="26504" y="1999094"/>
                  </a:lnTo>
                  <a:lnTo>
                    <a:pt x="42862" y="2037842"/>
                  </a:lnTo>
                  <a:lnTo>
                    <a:pt x="68224" y="2070671"/>
                  </a:lnTo>
                  <a:lnTo>
                    <a:pt x="101053" y="2096033"/>
                  </a:lnTo>
                  <a:lnTo>
                    <a:pt x="139788" y="2112378"/>
                  </a:lnTo>
                  <a:lnTo>
                    <a:pt x="182918" y="2118169"/>
                  </a:lnTo>
                  <a:lnTo>
                    <a:pt x="226034" y="2112378"/>
                  </a:lnTo>
                  <a:lnTo>
                    <a:pt x="264769" y="2096033"/>
                  </a:lnTo>
                  <a:lnTo>
                    <a:pt x="297599" y="2070671"/>
                  </a:lnTo>
                  <a:lnTo>
                    <a:pt x="322961" y="2037842"/>
                  </a:lnTo>
                  <a:lnTo>
                    <a:pt x="339318" y="1999094"/>
                  </a:lnTo>
                  <a:lnTo>
                    <a:pt x="345109" y="1955977"/>
                  </a:lnTo>
                  <a:close/>
                </a:path>
                <a:path w="3298825" h="2500629">
                  <a:moveTo>
                    <a:pt x="730605" y="803389"/>
                  </a:moveTo>
                  <a:lnTo>
                    <a:pt x="724814" y="760272"/>
                  </a:lnTo>
                  <a:lnTo>
                    <a:pt x="708456" y="721525"/>
                  </a:lnTo>
                  <a:lnTo>
                    <a:pt x="683094" y="688695"/>
                  </a:lnTo>
                  <a:lnTo>
                    <a:pt x="650265" y="663333"/>
                  </a:lnTo>
                  <a:lnTo>
                    <a:pt x="611530" y="646988"/>
                  </a:lnTo>
                  <a:lnTo>
                    <a:pt x="568413" y="641184"/>
                  </a:lnTo>
                  <a:lnTo>
                    <a:pt x="525284" y="646988"/>
                  </a:lnTo>
                  <a:lnTo>
                    <a:pt x="486549" y="663333"/>
                  </a:lnTo>
                  <a:lnTo>
                    <a:pt x="453720" y="688695"/>
                  </a:lnTo>
                  <a:lnTo>
                    <a:pt x="428358" y="721525"/>
                  </a:lnTo>
                  <a:lnTo>
                    <a:pt x="412000" y="760272"/>
                  </a:lnTo>
                  <a:lnTo>
                    <a:pt x="406209" y="803389"/>
                  </a:lnTo>
                  <a:lnTo>
                    <a:pt x="412000" y="846505"/>
                  </a:lnTo>
                  <a:lnTo>
                    <a:pt x="428358" y="885253"/>
                  </a:lnTo>
                  <a:lnTo>
                    <a:pt x="453720" y="918070"/>
                  </a:lnTo>
                  <a:lnTo>
                    <a:pt x="486549" y="943432"/>
                  </a:lnTo>
                  <a:lnTo>
                    <a:pt x="525284" y="959789"/>
                  </a:lnTo>
                  <a:lnTo>
                    <a:pt x="568413" y="965581"/>
                  </a:lnTo>
                  <a:lnTo>
                    <a:pt x="611530" y="959789"/>
                  </a:lnTo>
                  <a:lnTo>
                    <a:pt x="650265" y="943432"/>
                  </a:lnTo>
                  <a:lnTo>
                    <a:pt x="683094" y="918070"/>
                  </a:lnTo>
                  <a:lnTo>
                    <a:pt x="708456" y="885253"/>
                  </a:lnTo>
                  <a:lnTo>
                    <a:pt x="724814" y="846505"/>
                  </a:lnTo>
                  <a:lnTo>
                    <a:pt x="730605" y="803389"/>
                  </a:lnTo>
                  <a:close/>
                </a:path>
                <a:path w="3298825" h="2500629">
                  <a:moveTo>
                    <a:pt x="1201712" y="2267915"/>
                  </a:moveTo>
                  <a:lnTo>
                    <a:pt x="1195908" y="2224798"/>
                  </a:lnTo>
                  <a:lnTo>
                    <a:pt x="1179563" y="2186051"/>
                  </a:lnTo>
                  <a:lnTo>
                    <a:pt x="1154201" y="2153221"/>
                  </a:lnTo>
                  <a:lnTo>
                    <a:pt x="1121371" y="2127859"/>
                  </a:lnTo>
                  <a:lnTo>
                    <a:pt x="1082624" y="2111514"/>
                  </a:lnTo>
                  <a:lnTo>
                    <a:pt x="1039507" y="2105710"/>
                  </a:lnTo>
                  <a:lnTo>
                    <a:pt x="996391" y="2111514"/>
                  </a:lnTo>
                  <a:lnTo>
                    <a:pt x="957643" y="2127859"/>
                  </a:lnTo>
                  <a:lnTo>
                    <a:pt x="924814" y="2153221"/>
                  </a:lnTo>
                  <a:lnTo>
                    <a:pt x="899452" y="2186051"/>
                  </a:lnTo>
                  <a:lnTo>
                    <a:pt x="883107" y="2224798"/>
                  </a:lnTo>
                  <a:lnTo>
                    <a:pt x="877316" y="2267915"/>
                  </a:lnTo>
                  <a:lnTo>
                    <a:pt x="883107" y="2311031"/>
                  </a:lnTo>
                  <a:lnTo>
                    <a:pt x="899452" y="2349779"/>
                  </a:lnTo>
                  <a:lnTo>
                    <a:pt x="924814" y="2382596"/>
                  </a:lnTo>
                  <a:lnTo>
                    <a:pt x="957643" y="2407958"/>
                  </a:lnTo>
                  <a:lnTo>
                    <a:pt x="996391" y="2424315"/>
                  </a:lnTo>
                  <a:lnTo>
                    <a:pt x="1039507" y="2430107"/>
                  </a:lnTo>
                  <a:lnTo>
                    <a:pt x="1082624" y="2424315"/>
                  </a:lnTo>
                  <a:lnTo>
                    <a:pt x="1121371" y="2407958"/>
                  </a:lnTo>
                  <a:lnTo>
                    <a:pt x="1154201" y="2382596"/>
                  </a:lnTo>
                  <a:lnTo>
                    <a:pt x="1179563" y="2349779"/>
                  </a:lnTo>
                  <a:lnTo>
                    <a:pt x="1195908" y="2311031"/>
                  </a:lnTo>
                  <a:lnTo>
                    <a:pt x="1201712" y="2267915"/>
                  </a:lnTo>
                  <a:close/>
                </a:path>
                <a:path w="3298825" h="2500629">
                  <a:moveTo>
                    <a:pt x="2049805" y="2133993"/>
                  </a:moveTo>
                  <a:lnTo>
                    <a:pt x="2044001" y="2090877"/>
                  </a:lnTo>
                  <a:lnTo>
                    <a:pt x="2027656" y="2052129"/>
                  </a:lnTo>
                  <a:lnTo>
                    <a:pt x="2002294" y="2019312"/>
                  </a:lnTo>
                  <a:lnTo>
                    <a:pt x="1969465" y="1993950"/>
                  </a:lnTo>
                  <a:lnTo>
                    <a:pt x="1930717" y="1977593"/>
                  </a:lnTo>
                  <a:lnTo>
                    <a:pt x="1887601" y="1971802"/>
                  </a:lnTo>
                  <a:lnTo>
                    <a:pt x="1844484" y="1977593"/>
                  </a:lnTo>
                  <a:lnTo>
                    <a:pt x="1805736" y="1993950"/>
                  </a:lnTo>
                  <a:lnTo>
                    <a:pt x="1772920" y="2019312"/>
                  </a:lnTo>
                  <a:lnTo>
                    <a:pt x="1747558" y="2052129"/>
                  </a:lnTo>
                  <a:lnTo>
                    <a:pt x="1731200" y="2090877"/>
                  </a:lnTo>
                  <a:lnTo>
                    <a:pt x="1725409" y="2133993"/>
                  </a:lnTo>
                  <a:lnTo>
                    <a:pt x="1731200" y="2177110"/>
                  </a:lnTo>
                  <a:lnTo>
                    <a:pt x="1747558" y="2215858"/>
                  </a:lnTo>
                  <a:lnTo>
                    <a:pt x="1772920" y="2248687"/>
                  </a:lnTo>
                  <a:lnTo>
                    <a:pt x="1805736" y="2274049"/>
                  </a:lnTo>
                  <a:lnTo>
                    <a:pt x="1844484" y="2290394"/>
                  </a:lnTo>
                  <a:lnTo>
                    <a:pt x="1887601" y="2296198"/>
                  </a:lnTo>
                  <a:lnTo>
                    <a:pt x="1930717" y="2290394"/>
                  </a:lnTo>
                  <a:lnTo>
                    <a:pt x="1969465" y="2274049"/>
                  </a:lnTo>
                  <a:lnTo>
                    <a:pt x="2002294" y="2248687"/>
                  </a:lnTo>
                  <a:lnTo>
                    <a:pt x="2027656" y="2215858"/>
                  </a:lnTo>
                  <a:lnTo>
                    <a:pt x="2044001" y="2177110"/>
                  </a:lnTo>
                  <a:lnTo>
                    <a:pt x="2049805" y="2133993"/>
                  </a:lnTo>
                  <a:close/>
                </a:path>
                <a:path w="3298825" h="2500629">
                  <a:moveTo>
                    <a:pt x="2246172" y="162204"/>
                  </a:moveTo>
                  <a:lnTo>
                    <a:pt x="2240381" y="119087"/>
                  </a:lnTo>
                  <a:lnTo>
                    <a:pt x="2224024" y="80340"/>
                  </a:lnTo>
                  <a:lnTo>
                    <a:pt x="2198662" y="47510"/>
                  </a:lnTo>
                  <a:lnTo>
                    <a:pt x="2165845" y="22148"/>
                  </a:lnTo>
                  <a:lnTo>
                    <a:pt x="2127097" y="5803"/>
                  </a:lnTo>
                  <a:lnTo>
                    <a:pt x="2083981" y="0"/>
                  </a:lnTo>
                  <a:lnTo>
                    <a:pt x="2040864" y="5803"/>
                  </a:lnTo>
                  <a:lnTo>
                    <a:pt x="2002116" y="22148"/>
                  </a:lnTo>
                  <a:lnTo>
                    <a:pt x="1969287" y="47510"/>
                  </a:lnTo>
                  <a:lnTo>
                    <a:pt x="1943925" y="80340"/>
                  </a:lnTo>
                  <a:lnTo>
                    <a:pt x="1927580" y="119087"/>
                  </a:lnTo>
                  <a:lnTo>
                    <a:pt x="1921776" y="162204"/>
                  </a:lnTo>
                  <a:lnTo>
                    <a:pt x="1927580" y="205320"/>
                  </a:lnTo>
                  <a:lnTo>
                    <a:pt x="1943925" y="244068"/>
                  </a:lnTo>
                  <a:lnTo>
                    <a:pt x="1969287" y="276898"/>
                  </a:lnTo>
                  <a:lnTo>
                    <a:pt x="2002116" y="302260"/>
                  </a:lnTo>
                  <a:lnTo>
                    <a:pt x="2040864" y="318604"/>
                  </a:lnTo>
                  <a:lnTo>
                    <a:pt x="2083981" y="324396"/>
                  </a:lnTo>
                  <a:lnTo>
                    <a:pt x="2127097" y="318604"/>
                  </a:lnTo>
                  <a:lnTo>
                    <a:pt x="2165845" y="302260"/>
                  </a:lnTo>
                  <a:lnTo>
                    <a:pt x="2198662" y="276898"/>
                  </a:lnTo>
                  <a:lnTo>
                    <a:pt x="2224024" y="244068"/>
                  </a:lnTo>
                  <a:lnTo>
                    <a:pt x="2240381" y="205320"/>
                  </a:lnTo>
                  <a:lnTo>
                    <a:pt x="2246172" y="162204"/>
                  </a:lnTo>
                  <a:close/>
                </a:path>
                <a:path w="3298825" h="2500629">
                  <a:moveTo>
                    <a:pt x="2662961" y="206756"/>
                  </a:moveTo>
                  <a:lnTo>
                    <a:pt x="2657170" y="163626"/>
                  </a:lnTo>
                  <a:lnTo>
                    <a:pt x="2640812" y="124891"/>
                  </a:lnTo>
                  <a:lnTo>
                    <a:pt x="2615450" y="92062"/>
                  </a:lnTo>
                  <a:lnTo>
                    <a:pt x="2582634" y="66700"/>
                  </a:lnTo>
                  <a:lnTo>
                    <a:pt x="2543886" y="50342"/>
                  </a:lnTo>
                  <a:lnTo>
                    <a:pt x="2500769" y="44551"/>
                  </a:lnTo>
                  <a:lnTo>
                    <a:pt x="2457653" y="50342"/>
                  </a:lnTo>
                  <a:lnTo>
                    <a:pt x="2418905" y="66700"/>
                  </a:lnTo>
                  <a:lnTo>
                    <a:pt x="2386076" y="92062"/>
                  </a:lnTo>
                  <a:lnTo>
                    <a:pt x="2360714" y="124891"/>
                  </a:lnTo>
                  <a:lnTo>
                    <a:pt x="2344369" y="163626"/>
                  </a:lnTo>
                  <a:lnTo>
                    <a:pt x="2338565" y="206756"/>
                  </a:lnTo>
                  <a:lnTo>
                    <a:pt x="2344369" y="249872"/>
                  </a:lnTo>
                  <a:lnTo>
                    <a:pt x="2360714" y="288620"/>
                  </a:lnTo>
                  <a:lnTo>
                    <a:pt x="2386076" y="321437"/>
                  </a:lnTo>
                  <a:lnTo>
                    <a:pt x="2418905" y="346798"/>
                  </a:lnTo>
                  <a:lnTo>
                    <a:pt x="2457653" y="363156"/>
                  </a:lnTo>
                  <a:lnTo>
                    <a:pt x="2500769" y="368947"/>
                  </a:lnTo>
                  <a:lnTo>
                    <a:pt x="2543886" y="363156"/>
                  </a:lnTo>
                  <a:lnTo>
                    <a:pt x="2582634" y="346798"/>
                  </a:lnTo>
                  <a:lnTo>
                    <a:pt x="2615450" y="321437"/>
                  </a:lnTo>
                  <a:lnTo>
                    <a:pt x="2640812" y="288620"/>
                  </a:lnTo>
                  <a:lnTo>
                    <a:pt x="2657170" y="249872"/>
                  </a:lnTo>
                  <a:lnTo>
                    <a:pt x="2662961" y="206756"/>
                  </a:lnTo>
                  <a:close/>
                </a:path>
                <a:path w="3298825" h="2500629">
                  <a:moveTo>
                    <a:pt x="2887014" y="906360"/>
                  </a:moveTo>
                  <a:lnTo>
                    <a:pt x="2881211" y="863244"/>
                  </a:lnTo>
                  <a:lnTo>
                    <a:pt x="2864866" y="824496"/>
                  </a:lnTo>
                  <a:lnTo>
                    <a:pt x="2839504" y="791667"/>
                  </a:lnTo>
                  <a:lnTo>
                    <a:pt x="2806674" y="766305"/>
                  </a:lnTo>
                  <a:lnTo>
                    <a:pt x="2767927" y="749960"/>
                  </a:lnTo>
                  <a:lnTo>
                    <a:pt x="2724810" y="744156"/>
                  </a:lnTo>
                  <a:lnTo>
                    <a:pt x="2681694" y="749960"/>
                  </a:lnTo>
                  <a:lnTo>
                    <a:pt x="2642946" y="766305"/>
                  </a:lnTo>
                  <a:lnTo>
                    <a:pt x="2610116" y="791667"/>
                  </a:lnTo>
                  <a:lnTo>
                    <a:pt x="2584754" y="824496"/>
                  </a:lnTo>
                  <a:lnTo>
                    <a:pt x="2568410" y="863244"/>
                  </a:lnTo>
                  <a:lnTo>
                    <a:pt x="2562618" y="906360"/>
                  </a:lnTo>
                  <a:lnTo>
                    <a:pt x="2568410" y="949477"/>
                  </a:lnTo>
                  <a:lnTo>
                    <a:pt x="2584754" y="988225"/>
                  </a:lnTo>
                  <a:lnTo>
                    <a:pt x="2610116" y="1021054"/>
                  </a:lnTo>
                  <a:lnTo>
                    <a:pt x="2642946" y="1046416"/>
                  </a:lnTo>
                  <a:lnTo>
                    <a:pt x="2681694" y="1062761"/>
                  </a:lnTo>
                  <a:lnTo>
                    <a:pt x="2724810" y="1068552"/>
                  </a:lnTo>
                  <a:lnTo>
                    <a:pt x="2767927" y="1062761"/>
                  </a:lnTo>
                  <a:lnTo>
                    <a:pt x="2806674" y="1046416"/>
                  </a:lnTo>
                  <a:lnTo>
                    <a:pt x="2839504" y="1021054"/>
                  </a:lnTo>
                  <a:lnTo>
                    <a:pt x="2864866" y="988225"/>
                  </a:lnTo>
                  <a:lnTo>
                    <a:pt x="2881211" y="949477"/>
                  </a:lnTo>
                  <a:lnTo>
                    <a:pt x="2887014" y="906360"/>
                  </a:lnTo>
                  <a:close/>
                </a:path>
                <a:path w="3298825" h="2500629">
                  <a:moveTo>
                    <a:pt x="3220148" y="2222462"/>
                  </a:moveTo>
                  <a:lnTo>
                    <a:pt x="3214357" y="2179345"/>
                  </a:lnTo>
                  <a:lnTo>
                    <a:pt x="3197999" y="2140597"/>
                  </a:lnTo>
                  <a:lnTo>
                    <a:pt x="3172637" y="2107768"/>
                  </a:lnTo>
                  <a:lnTo>
                    <a:pt x="3139821" y="2082406"/>
                  </a:lnTo>
                  <a:lnTo>
                    <a:pt x="3101073" y="2066061"/>
                  </a:lnTo>
                  <a:lnTo>
                    <a:pt x="3057956" y="2060257"/>
                  </a:lnTo>
                  <a:lnTo>
                    <a:pt x="3014827" y="2066061"/>
                  </a:lnTo>
                  <a:lnTo>
                    <a:pt x="2976092" y="2082406"/>
                  </a:lnTo>
                  <a:lnTo>
                    <a:pt x="2943263" y="2107768"/>
                  </a:lnTo>
                  <a:lnTo>
                    <a:pt x="2917901" y="2140597"/>
                  </a:lnTo>
                  <a:lnTo>
                    <a:pt x="2901543" y="2179345"/>
                  </a:lnTo>
                  <a:lnTo>
                    <a:pt x="2895752" y="2222462"/>
                  </a:lnTo>
                  <a:lnTo>
                    <a:pt x="2901543" y="2265578"/>
                  </a:lnTo>
                  <a:lnTo>
                    <a:pt x="2917901" y="2304326"/>
                  </a:lnTo>
                  <a:lnTo>
                    <a:pt x="2943263" y="2337155"/>
                  </a:lnTo>
                  <a:lnTo>
                    <a:pt x="2976092" y="2362517"/>
                  </a:lnTo>
                  <a:lnTo>
                    <a:pt x="3014827" y="2378862"/>
                  </a:lnTo>
                  <a:lnTo>
                    <a:pt x="3057956" y="2384653"/>
                  </a:lnTo>
                  <a:lnTo>
                    <a:pt x="3101073" y="2378862"/>
                  </a:lnTo>
                  <a:lnTo>
                    <a:pt x="3139821" y="2362517"/>
                  </a:lnTo>
                  <a:lnTo>
                    <a:pt x="3172637" y="2337155"/>
                  </a:lnTo>
                  <a:lnTo>
                    <a:pt x="3197999" y="2304326"/>
                  </a:lnTo>
                  <a:lnTo>
                    <a:pt x="3214357" y="2265578"/>
                  </a:lnTo>
                  <a:lnTo>
                    <a:pt x="3220148" y="2222462"/>
                  </a:lnTo>
                  <a:close/>
                </a:path>
                <a:path w="3298825" h="2500629">
                  <a:moveTo>
                    <a:pt x="3298825" y="877481"/>
                  </a:moveTo>
                  <a:lnTo>
                    <a:pt x="3293021" y="834364"/>
                  </a:lnTo>
                  <a:lnTo>
                    <a:pt x="3276676" y="795616"/>
                  </a:lnTo>
                  <a:lnTo>
                    <a:pt x="3251314" y="762787"/>
                  </a:lnTo>
                  <a:lnTo>
                    <a:pt x="3218484" y="737425"/>
                  </a:lnTo>
                  <a:lnTo>
                    <a:pt x="3179737" y="721080"/>
                  </a:lnTo>
                  <a:lnTo>
                    <a:pt x="3136620" y="715289"/>
                  </a:lnTo>
                  <a:lnTo>
                    <a:pt x="3093504" y="721080"/>
                  </a:lnTo>
                  <a:lnTo>
                    <a:pt x="3054756" y="737425"/>
                  </a:lnTo>
                  <a:lnTo>
                    <a:pt x="3021927" y="762787"/>
                  </a:lnTo>
                  <a:lnTo>
                    <a:pt x="2996565" y="795616"/>
                  </a:lnTo>
                  <a:lnTo>
                    <a:pt x="2980220" y="834364"/>
                  </a:lnTo>
                  <a:lnTo>
                    <a:pt x="2974429" y="877481"/>
                  </a:lnTo>
                  <a:lnTo>
                    <a:pt x="2980220" y="920597"/>
                  </a:lnTo>
                  <a:lnTo>
                    <a:pt x="2996565" y="959345"/>
                  </a:lnTo>
                  <a:lnTo>
                    <a:pt x="3021927" y="992174"/>
                  </a:lnTo>
                  <a:lnTo>
                    <a:pt x="3054756" y="1017536"/>
                  </a:lnTo>
                  <a:lnTo>
                    <a:pt x="3093504" y="1033881"/>
                  </a:lnTo>
                  <a:lnTo>
                    <a:pt x="3136620" y="1039672"/>
                  </a:lnTo>
                  <a:lnTo>
                    <a:pt x="3179737" y="1033881"/>
                  </a:lnTo>
                  <a:lnTo>
                    <a:pt x="3218484" y="1017536"/>
                  </a:lnTo>
                  <a:lnTo>
                    <a:pt x="3251314" y="992174"/>
                  </a:lnTo>
                  <a:lnTo>
                    <a:pt x="3276676" y="959345"/>
                  </a:lnTo>
                  <a:lnTo>
                    <a:pt x="3293021" y="920597"/>
                  </a:lnTo>
                  <a:lnTo>
                    <a:pt x="3298825" y="877481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6176" y="2612221"/>
              <a:ext cx="2996637" cy="250022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7133798" y="428582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195" y="0"/>
                  </a:moveTo>
                  <a:lnTo>
                    <a:pt x="119077" y="5793"/>
                  </a:lnTo>
                  <a:lnTo>
                    <a:pt x="80332" y="22144"/>
                  </a:lnTo>
                  <a:lnTo>
                    <a:pt x="47505" y="47505"/>
                  </a:lnTo>
                  <a:lnTo>
                    <a:pt x="22144" y="80332"/>
                  </a:lnTo>
                  <a:lnTo>
                    <a:pt x="5793" y="119077"/>
                  </a:lnTo>
                  <a:lnTo>
                    <a:pt x="0" y="162195"/>
                  </a:lnTo>
                  <a:lnTo>
                    <a:pt x="5793" y="205313"/>
                  </a:lnTo>
                  <a:lnTo>
                    <a:pt x="22144" y="244058"/>
                  </a:lnTo>
                  <a:lnTo>
                    <a:pt x="47505" y="276885"/>
                  </a:lnTo>
                  <a:lnTo>
                    <a:pt x="80332" y="302246"/>
                  </a:lnTo>
                  <a:lnTo>
                    <a:pt x="119077" y="318597"/>
                  </a:lnTo>
                  <a:lnTo>
                    <a:pt x="162195" y="324391"/>
                  </a:lnTo>
                  <a:lnTo>
                    <a:pt x="205314" y="318597"/>
                  </a:lnTo>
                  <a:lnTo>
                    <a:pt x="244059" y="302246"/>
                  </a:lnTo>
                  <a:lnTo>
                    <a:pt x="276886" y="276885"/>
                  </a:lnTo>
                  <a:lnTo>
                    <a:pt x="302247" y="244058"/>
                  </a:lnTo>
                  <a:lnTo>
                    <a:pt x="318598" y="205313"/>
                  </a:lnTo>
                  <a:lnTo>
                    <a:pt x="324392" y="162195"/>
                  </a:lnTo>
                  <a:lnTo>
                    <a:pt x="318598" y="119077"/>
                  </a:lnTo>
                  <a:lnTo>
                    <a:pt x="302247" y="80332"/>
                  </a:lnTo>
                  <a:lnTo>
                    <a:pt x="276886" y="47505"/>
                  </a:lnTo>
                  <a:lnTo>
                    <a:pt x="244059" y="22144"/>
                  </a:lnTo>
                  <a:lnTo>
                    <a:pt x="205314" y="5793"/>
                  </a:lnTo>
                  <a:lnTo>
                    <a:pt x="162195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340772" y="1176020"/>
            <a:ext cx="11512550" cy="163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Value: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This</a:t>
            </a:r>
            <a:r>
              <a:rPr dirty="0" sz="1800" spc="-10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platform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and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facilities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are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designed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with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energy-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efficient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infrastructure,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sustainable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cooling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systems,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and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low-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carbon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operations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–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such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as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the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use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renewable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energy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sources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like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hydroelectric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power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–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to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minimize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environmental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impact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while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supporting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high-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performance</a:t>
            </a:r>
            <a:r>
              <a:rPr dirty="0" sz="1800" spc="-10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workloads.</a:t>
            </a:r>
            <a:endParaRPr sz="1800">
              <a:latin typeface="Arial"/>
              <a:cs typeface="Arial"/>
            </a:endParaRPr>
          </a:p>
          <a:p>
            <a:pPr algn="r" marR="662305">
              <a:lnSpc>
                <a:spcPct val="100000"/>
              </a:lnSpc>
              <a:spcBef>
                <a:spcPts val="925"/>
              </a:spcBef>
            </a:pPr>
            <a:r>
              <a:rPr dirty="0" sz="4400" spc="-25">
                <a:latin typeface="Arial MT"/>
                <a:cs typeface="Arial MT"/>
              </a:rPr>
              <a:t>86%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0760764" y="4759943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5"/>
                </a:lnTo>
                <a:lnTo>
                  <a:pt x="22144" y="80332"/>
                </a:lnTo>
                <a:lnTo>
                  <a:pt x="5793" y="119077"/>
                </a:lnTo>
                <a:lnTo>
                  <a:pt x="0" y="162195"/>
                </a:lnTo>
                <a:lnTo>
                  <a:pt x="5793" y="205313"/>
                </a:lnTo>
                <a:lnTo>
                  <a:pt x="22144" y="244058"/>
                </a:lnTo>
                <a:lnTo>
                  <a:pt x="47506" y="276885"/>
                </a:lnTo>
                <a:lnTo>
                  <a:pt x="80333" y="302246"/>
                </a:lnTo>
                <a:lnTo>
                  <a:pt x="119078" y="318597"/>
                </a:lnTo>
                <a:lnTo>
                  <a:pt x="162196" y="324391"/>
                </a:lnTo>
                <a:lnTo>
                  <a:pt x="205315" y="318597"/>
                </a:lnTo>
                <a:lnTo>
                  <a:pt x="244060" y="302246"/>
                </a:lnTo>
                <a:lnTo>
                  <a:pt x="276887" y="276885"/>
                </a:lnTo>
                <a:lnTo>
                  <a:pt x="302249" y="244058"/>
                </a:lnTo>
                <a:lnTo>
                  <a:pt x="318599" y="205313"/>
                </a:lnTo>
                <a:lnTo>
                  <a:pt x="324393" y="162195"/>
                </a:lnTo>
                <a:lnTo>
                  <a:pt x="318599" y="119077"/>
                </a:lnTo>
                <a:lnTo>
                  <a:pt x="302249" y="80332"/>
                </a:lnTo>
                <a:lnTo>
                  <a:pt x="276887" y="47505"/>
                </a:lnTo>
                <a:lnTo>
                  <a:pt x="244060" y="22144"/>
                </a:lnTo>
                <a:lnTo>
                  <a:pt x="205315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10542754" y="3947667"/>
            <a:ext cx="7600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404040"/>
                </a:solidFill>
                <a:latin typeface="Arial"/>
                <a:cs typeface="Arial"/>
              </a:rPr>
              <a:t>2%</a:t>
            </a:r>
            <a:endParaRPr sz="40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405766" y="2865628"/>
            <a:ext cx="2433320" cy="74803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59055" marR="50800" indent="-635">
              <a:lnSpc>
                <a:spcPct val="103699"/>
              </a:lnSpc>
              <a:spcBef>
                <a:spcPts val="25"/>
              </a:spcBef>
            </a:pPr>
            <a:r>
              <a:rPr dirty="0" sz="1600">
                <a:latin typeface="Arial MT"/>
                <a:cs typeface="Arial MT"/>
              </a:rPr>
              <a:t>say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this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at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least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 spc="-20" i="1">
                <a:latin typeface="Arial"/>
                <a:cs typeface="Arial"/>
              </a:rPr>
              <a:t>very </a:t>
            </a:r>
            <a:r>
              <a:rPr dirty="0" sz="1600" i="1">
                <a:latin typeface="Arial"/>
                <a:cs typeface="Arial"/>
              </a:rPr>
              <a:t>valuable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>
                <a:latin typeface="Arial MT"/>
                <a:cs typeface="Arial MT"/>
              </a:rPr>
              <a:t>to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their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company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dirty="0" sz="1000">
                <a:latin typeface="Arial MT"/>
                <a:cs typeface="Arial MT"/>
              </a:rPr>
              <a:t>(85%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among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large,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87%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among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very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large)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0372175" y="466074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6" y="276886"/>
                </a:lnTo>
                <a:lnTo>
                  <a:pt x="80333" y="302247"/>
                </a:lnTo>
                <a:lnTo>
                  <a:pt x="119078" y="318598"/>
                </a:lnTo>
                <a:lnTo>
                  <a:pt x="162196" y="324392"/>
                </a:lnTo>
                <a:lnTo>
                  <a:pt x="205315" y="318598"/>
                </a:lnTo>
                <a:lnTo>
                  <a:pt x="244060" y="302247"/>
                </a:lnTo>
                <a:lnTo>
                  <a:pt x="276887" y="276886"/>
                </a:lnTo>
                <a:lnTo>
                  <a:pt x="302249" y="244059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9" y="80332"/>
                </a:lnTo>
                <a:lnTo>
                  <a:pt x="276887" y="47506"/>
                </a:lnTo>
                <a:lnTo>
                  <a:pt x="244060" y="22144"/>
                </a:lnTo>
                <a:lnTo>
                  <a:pt x="205315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 descr=""/>
          <p:cNvGrpSpPr/>
          <p:nvPr/>
        </p:nvGrpSpPr>
        <p:grpSpPr>
          <a:xfrm>
            <a:off x="996864" y="5697084"/>
            <a:ext cx="1645920" cy="341630"/>
            <a:chOff x="996864" y="5697084"/>
            <a:chExt cx="1645920" cy="341630"/>
          </a:xfrm>
        </p:grpSpPr>
        <p:sp>
          <p:nvSpPr>
            <p:cNvPr id="36" name="object 36" descr=""/>
            <p:cNvSpPr/>
            <p:nvPr/>
          </p:nvSpPr>
          <p:spPr>
            <a:xfrm>
              <a:off x="1819824" y="5697084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w="0" h="335279">
                  <a:moveTo>
                    <a:pt x="0" y="0"/>
                  </a:moveTo>
                  <a:lnTo>
                    <a:pt x="0" y="33528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96864" y="6032364"/>
              <a:ext cx="1645920" cy="0"/>
            </a:xfrm>
            <a:custGeom>
              <a:avLst/>
              <a:gdLst/>
              <a:ahLst/>
              <a:cxnLst/>
              <a:rect l="l" t="t" r="r" b="b"/>
              <a:pathLst>
                <a:path w="1645920" h="0">
                  <a:moveTo>
                    <a:pt x="0" y="0"/>
                  </a:moveTo>
                  <a:lnTo>
                    <a:pt x="164592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996864" y="5697084"/>
            <a:ext cx="822960" cy="335280"/>
          </a:xfrm>
          <a:prstGeom prst="rect">
            <a:avLst/>
          </a:prstGeom>
          <a:solidFill>
            <a:srgbClr val="B8DFFF"/>
          </a:solidFill>
        </p:spPr>
        <p:txBody>
          <a:bodyPr wrap="square" lIns="0" tIns="44450" rIns="0" bIns="0" rtlCol="0" vert="horz">
            <a:spAutoFit/>
          </a:bodyPr>
          <a:lstStyle/>
          <a:p>
            <a:pPr marL="96520">
              <a:lnSpc>
                <a:spcPts val="935"/>
              </a:lnSpc>
              <a:spcBef>
                <a:spcPts val="350"/>
              </a:spcBef>
            </a:pPr>
            <a:r>
              <a:rPr dirty="0" sz="800" b="1">
                <a:latin typeface="Arial"/>
                <a:cs typeface="Arial"/>
              </a:rPr>
              <a:t>1,000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–</a:t>
            </a:r>
            <a:r>
              <a:rPr dirty="0" sz="800" spc="-10" b="1">
                <a:latin typeface="Arial"/>
                <a:cs typeface="Arial"/>
              </a:rPr>
              <a:t> 4,999</a:t>
            </a:r>
            <a:endParaRPr sz="800">
              <a:latin typeface="Arial"/>
              <a:cs typeface="Arial"/>
            </a:endParaRPr>
          </a:p>
          <a:p>
            <a:pPr marL="140970">
              <a:lnSpc>
                <a:spcPts val="93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819823" y="5697084"/>
            <a:ext cx="822960" cy="335280"/>
          </a:xfrm>
          <a:prstGeom prst="rect">
            <a:avLst/>
          </a:prstGeom>
          <a:solidFill>
            <a:srgbClr val="FFCCFF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 marL="1270">
              <a:lnSpc>
                <a:spcPts val="935"/>
              </a:lnSpc>
              <a:spcBef>
                <a:spcPts val="350"/>
              </a:spcBef>
            </a:pPr>
            <a:r>
              <a:rPr dirty="0" sz="800" spc="-10" b="1">
                <a:latin typeface="Arial"/>
                <a:cs typeface="Arial"/>
              </a:rPr>
              <a:t>5,000+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3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293249" y="6063996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39%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116209" y="6063996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41%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21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58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/>
              <a:t>The</a:t>
            </a:r>
            <a:r>
              <a:rPr dirty="0" spc="-40"/>
              <a:t> </a:t>
            </a:r>
            <a:r>
              <a:rPr dirty="0"/>
              <a:t>average</a:t>
            </a:r>
            <a:r>
              <a:rPr dirty="0" spc="-40"/>
              <a:t> </a:t>
            </a:r>
            <a:r>
              <a:rPr dirty="0"/>
              <a:t>company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40"/>
              <a:t> </a:t>
            </a:r>
            <a:r>
              <a:rPr dirty="0"/>
              <a:t>experienc</a:t>
            </a:r>
            <a:r>
              <a:rPr dirty="0"/>
              <a:t>in</a:t>
            </a:r>
            <a:r>
              <a:rPr dirty="0"/>
              <a:t>g</a:t>
            </a:r>
            <a:r>
              <a:rPr dirty="0" spc="-45"/>
              <a:t> </a:t>
            </a:r>
            <a:r>
              <a:rPr dirty="0"/>
              <a:t>nearly</a:t>
            </a:r>
            <a:r>
              <a:rPr dirty="0" spc="-40"/>
              <a:t> </a:t>
            </a:r>
            <a:r>
              <a:rPr dirty="0"/>
              <a:t>three</a:t>
            </a:r>
            <a:r>
              <a:rPr dirty="0" spc="-40"/>
              <a:t> </a:t>
            </a:r>
            <a:r>
              <a:rPr dirty="0"/>
              <a:t>barriers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45"/>
              <a:t> </a:t>
            </a:r>
            <a:r>
              <a:rPr dirty="0"/>
              <a:t>scaling</a:t>
            </a:r>
            <a:r>
              <a:rPr dirty="0" spc="-45"/>
              <a:t> </a:t>
            </a:r>
            <a:r>
              <a:rPr dirty="0"/>
              <a:t>AI;</a:t>
            </a:r>
            <a:r>
              <a:rPr dirty="0" spc="-40"/>
              <a:t> </a:t>
            </a:r>
            <a:r>
              <a:rPr dirty="0" spc="-25"/>
              <a:t>the </a:t>
            </a:r>
            <a:r>
              <a:rPr dirty="0"/>
              <a:t>most</a:t>
            </a:r>
            <a:r>
              <a:rPr dirty="0" spc="-45"/>
              <a:t> </a:t>
            </a:r>
            <a:r>
              <a:rPr dirty="0"/>
              <a:t>common</a:t>
            </a:r>
            <a:r>
              <a:rPr dirty="0" spc="-50"/>
              <a:t> </a:t>
            </a:r>
            <a:r>
              <a:rPr dirty="0"/>
              <a:t>barrier</a:t>
            </a:r>
            <a:r>
              <a:rPr dirty="0" spc="-45"/>
              <a:t> </a:t>
            </a:r>
            <a:r>
              <a:rPr dirty="0"/>
              <a:t>is</a:t>
            </a:r>
            <a:r>
              <a:rPr dirty="0" spc="-50"/>
              <a:t> </a:t>
            </a:r>
            <a:r>
              <a:rPr dirty="0" i="1">
                <a:latin typeface="Arial"/>
                <a:cs typeface="Arial"/>
              </a:rPr>
              <a:t>data</a:t>
            </a:r>
            <a:r>
              <a:rPr dirty="0" spc="-40" i="1">
                <a:latin typeface="Arial"/>
                <a:cs typeface="Arial"/>
              </a:rPr>
              <a:t> </a:t>
            </a:r>
            <a:r>
              <a:rPr dirty="0" i="1">
                <a:latin typeface="Arial"/>
                <a:cs typeface="Arial"/>
              </a:rPr>
              <a:t>quality</a:t>
            </a:r>
            <a:r>
              <a:rPr dirty="0" spc="-45" i="1">
                <a:latin typeface="Arial"/>
                <a:cs typeface="Arial"/>
              </a:rPr>
              <a:t> </a:t>
            </a:r>
            <a:r>
              <a:rPr dirty="0" i="1">
                <a:latin typeface="Arial"/>
                <a:cs typeface="Arial"/>
              </a:rPr>
              <a:t>and</a:t>
            </a:r>
            <a:r>
              <a:rPr dirty="0" spc="-50" i="1">
                <a:latin typeface="Arial"/>
                <a:cs typeface="Arial"/>
              </a:rPr>
              <a:t> </a:t>
            </a:r>
            <a:r>
              <a:rPr dirty="0" spc="-10" i="1">
                <a:latin typeface="Arial"/>
                <a:cs typeface="Arial"/>
              </a:rPr>
              <a:t>availability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386576"/>
            <a:ext cx="7068184" cy="431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QF6a: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Which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are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currently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barriers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scaling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organization?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Please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select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apply.</a:t>
            </a:r>
            <a:endParaRPr sz="900">
              <a:latin typeface="Arial MT"/>
              <a:cs typeface="Arial MT"/>
            </a:endParaRPr>
          </a:p>
          <a:p>
            <a:pPr marL="12700" marR="5080">
              <a:lnSpc>
                <a:spcPts val="1010"/>
              </a:lnSpc>
              <a:spcBef>
                <a:spcPts val="114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QF6b:</a:t>
            </a:r>
            <a:r>
              <a:rPr dirty="0" sz="900" spc="-3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mentioned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more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one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barrier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scaling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organization.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From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barriers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identified,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please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choose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the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ONE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feel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biggest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barrier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current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time: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81000" y="2469413"/>
            <a:ext cx="11430000" cy="3360420"/>
          </a:xfrm>
          <a:custGeom>
            <a:avLst/>
            <a:gdLst/>
            <a:ahLst/>
            <a:cxnLst/>
            <a:rect l="l" t="t" r="r" b="b"/>
            <a:pathLst>
              <a:path w="11430000" h="3360420">
                <a:moveTo>
                  <a:pt x="0" y="0"/>
                </a:moveTo>
                <a:lnTo>
                  <a:pt x="11430000" y="0"/>
                </a:lnTo>
              </a:path>
              <a:path w="11430000" h="3360420">
                <a:moveTo>
                  <a:pt x="0" y="479984"/>
                </a:moveTo>
                <a:lnTo>
                  <a:pt x="11430000" y="479984"/>
                </a:lnTo>
              </a:path>
              <a:path w="11430000" h="3360420">
                <a:moveTo>
                  <a:pt x="0" y="959968"/>
                </a:moveTo>
                <a:lnTo>
                  <a:pt x="11430000" y="959968"/>
                </a:lnTo>
              </a:path>
              <a:path w="11430000" h="3360420">
                <a:moveTo>
                  <a:pt x="0" y="1439952"/>
                </a:moveTo>
                <a:lnTo>
                  <a:pt x="11430000" y="1439952"/>
                </a:lnTo>
              </a:path>
              <a:path w="11430000" h="3360420">
                <a:moveTo>
                  <a:pt x="0" y="1919936"/>
                </a:moveTo>
                <a:lnTo>
                  <a:pt x="11430000" y="1919936"/>
                </a:lnTo>
              </a:path>
              <a:path w="11430000" h="3360420">
                <a:moveTo>
                  <a:pt x="0" y="2399920"/>
                </a:moveTo>
                <a:lnTo>
                  <a:pt x="11430000" y="2399920"/>
                </a:lnTo>
              </a:path>
              <a:path w="11430000" h="3360420">
                <a:moveTo>
                  <a:pt x="0" y="2879904"/>
                </a:moveTo>
                <a:lnTo>
                  <a:pt x="11430000" y="2879904"/>
                </a:lnTo>
              </a:path>
              <a:path w="11430000" h="3360420">
                <a:moveTo>
                  <a:pt x="0" y="3359888"/>
                </a:moveTo>
                <a:lnTo>
                  <a:pt x="11430000" y="3359888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59740" y="2098547"/>
            <a:ext cx="21755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quality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availability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9740" y="2577084"/>
            <a:ext cx="16230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Lack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skilled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talent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9740" y="3058667"/>
            <a:ext cx="34740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Governance,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risk,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compliance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concerns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9740" y="3537204"/>
            <a:ext cx="14941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Budget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constraints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9740" y="4018788"/>
            <a:ext cx="19564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Insufficient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infrastructure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59740" y="4390644"/>
            <a:ext cx="3949065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Arial MT"/>
                <a:cs typeface="Arial MT"/>
              </a:rPr>
              <a:t>Lack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understanding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which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AI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applications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could </a:t>
            </a:r>
            <a:r>
              <a:rPr dirty="0" sz="1400">
                <a:latin typeface="Arial MT"/>
                <a:cs typeface="Arial MT"/>
              </a:rPr>
              <a:t>be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beneficial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our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needs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59740" y="4975860"/>
            <a:ext cx="2627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Lack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clear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business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cases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59740" y="5457444"/>
            <a:ext cx="2213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Lack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executive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alignment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495798" y="2036064"/>
            <a:ext cx="5654040" cy="3746500"/>
            <a:chOff x="4495798" y="2036064"/>
            <a:chExt cx="5654040" cy="3746500"/>
          </a:xfrm>
        </p:grpSpPr>
        <p:sp>
          <p:nvSpPr>
            <p:cNvPr id="14" name="object 14" descr=""/>
            <p:cNvSpPr/>
            <p:nvPr/>
          </p:nvSpPr>
          <p:spPr>
            <a:xfrm>
              <a:off x="4495787" y="2036063"/>
              <a:ext cx="5654675" cy="3554095"/>
            </a:xfrm>
            <a:custGeom>
              <a:avLst/>
              <a:gdLst/>
              <a:ahLst/>
              <a:cxnLst/>
              <a:rect l="l" t="t" r="r" b="b"/>
              <a:pathLst>
                <a:path w="5654675" h="3554095">
                  <a:moveTo>
                    <a:pt x="2944380" y="3361944"/>
                  </a:moveTo>
                  <a:lnTo>
                    <a:pt x="0" y="3361944"/>
                  </a:lnTo>
                  <a:lnTo>
                    <a:pt x="0" y="3553968"/>
                  </a:lnTo>
                  <a:lnTo>
                    <a:pt x="2944380" y="3553968"/>
                  </a:lnTo>
                  <a:lnTo>
                    <a:pt x="2944380" y="3361944"/>
                  </a:lnTo>
                  <a:close/>
                </a:path>
                <a:path w="5654675" h="3554095">
                  <a:moveTo>
                    <a:pt x="3005340" y="2880360"/>
                  </a:moveTo>
                  <a:lnTo>
                    <a:pt x="0" y="2880360"/>
                  </a:lnTo>
                  <a:lnTo>
                    <a:pt x="0" y="3072384"/>
                  </a:lnTo>
                  <a:lnTo>
                    <a:pt x="3005340" y="3072384"/>
                  </a:lnTo>
                  <a:lnTo>
                    <a:pt x="3005340" y="2880360"/>
                  </a:lnTo>
                  <a:close/>
                </a:path>
                <a:path w="5654675" h="3554095">
                  <a:moveTo>
                    <a:pt x="3651516" y="2401824"/>
                  </a:moveTo>
                  <a:lnTo>
                    <a:pt x="0" y="2401824"/>
                  </a:lnTo>
                  <a:lnTo>
                    <a:pt x="0" y="2593848"/>
                  </a:lnTo>
                  <a:lnTo>
                    <a:pt x="3651516" y="2593848"/>
                  </a:lnTo>
                  <a:lnTo>
                    <a:pt x="3651516" y="2401824"/>
                  </a:lnTo>
                  <a:close/>
                </a:path>
                <a:path w="5654675" h="3554095">
                  <a:moveTo>
                    <a:pt x="3709428" y="1920240"/>
                  </a:moveTo>
                  <a:lnTo>
                    <a:pt x="0" y="1920240"/>
                  </a:lnTo>
                  <a:lnTo>
                    <a:pt x="0" y="2112264"/>
                  </a:lnTo>
                  <a:lnTo>
                    <a:pt x="3709428" y="2112264"/>
                  </a:lnTo>
                  <a:lnTo>
                    <a:pt x="3709428" y="1920240"/>
                  </a:lnTo>
                  <a:close/>
                </a:path>
                <a:path w="5654675" h="3554095">
                  <a:moveTo>
                    <a:pt x="4239780" y="1441704"/>
                  </a:moveTo>
                  <a:lnTo>
                    <a:pt x="0" y="1441704"/>
                  </a:lnTo>
                  <a:lnTo>
                    <a:pt x="0" y="1633728"/>
                  </a:lnTo>
                  <a:lnTo>
                    <a:pt x="4239780" y="1633728"/>
                  </a:lnTo>
                  <a:lnTo>
                    <a:pt x="4239780" y="1441704"/>
                  </a:lnTo>
                  <a:close/>
                </a:path>
                <a:path w="5654675" h="3554095">
                  <a:moveTo>
                    <a:pt x="4946916" y="960120"/>
                  </a:moveTo>
                  <a:lnTo>
                    <a:pt x="0" y="960120"/>
                  </a:lnTo>
                  <a:lnTo>
                    <a:pt x="0" y="1152144"/>
                  </a:lnTo>
                  <a:lnTo>
                    <a:pt x="4946916" y="1152144"/>
                  </a:lnTo>
                  <a:lnTo>
                    <a:pt x="4946916" y="960120"/>
                  </a:lnTo>
                  <a:close/>
                </a:path>
                <a:path w="5654675" h="3554095">
                  <a:moveTo>
                    <a:pt x="5242572" y="481584"/>
                  </a:moveTo>
                  <a:lnTo>
                    <a:pt x="0" y="481584"/>
                  </a:lnTo>
                  <a:lnTo>
                    <a:pt x="0" y="673608"/>
                  </a:lnTo>
                  <a:lnTo>
                    <a:pt x="5242572" y="673608"/>
                  </a:lnTo>
                  <a:lnTo>
                    <a:pt x="5242572" y="481584"/>
                  </a:lnTo>
                  <a:close/>
                </a:path>
                <a:path w="5654675" h="3554095">
                  <a:moveTo>
                    <a:pt x="5654052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5654052" y="192024"/>
                  </a:lnTo>
                  <a:lnTo>
                    <a:pt x="5654052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95787" y="2228087"/>
              <a:ext cx="2652395" cy="3554095"/>
            </a:xfrm>
            <a:custGeom>
              <a:avLst/>
              <a:gdLst/>
              <a:ahLst/>
              <a:cxnLst/>
              <a:rect l="l" t="t" r="r" b="b"/>
              <a:pathLst>
                <a:path w="2652395" h="3554095">
                  <a:moveTo>
                    <a:pt x="826020" y="2880360"/>
                  </a:moveTo>
                  <a:lnTo>
                    <a:pt x="0" y="2880360"/>
                  </a:lnTo>
                  <a:lnTo>
                    <a:pt x="0" y="3072384"/>
                  </a:lnTo>
                  <a:lnTo>
                    <a:pt x="826020" y="3072384"/>
                  </a:lnTo>
                  <a:lnTo>
                    <a:pt x="826020" y="2880360"/>
                  </a:lnTo>
                  <a:close/>
                </a:path>
                <a:path w="2652395" h="3554095">
                  <a:moveTo>
                    <a:pt x="941844" y="3361944"/>
                  </a:moveTo>
                  <a:lnTo>
                    <a:pt x="0" y="3361944"/>
                  </a:lnTo>
                  <a:lnTo>
                    <a:pt x="0" y="3553968"/>
                  </a:lnTo>
                  <a:lnTo>
                    <a:pt x="941844" y="3553968"/>
                  </a:lnTo>
                  <a:lnTo>
                    <a:pt x="941844" y="3361944"/>
                  </a:lnTo>
                  <a:close/>
                </a:path>
                <a:path w="2652395" h="3554095">
                  <a:moveTo>
                    <a:pt x="1118628" y="1441704"/>
                  </a:moveTo>
                  <a:lnTo>
                    <a:pt x="0" y="1441704"/>
                  </a:lnTo>
                  <a:lnTo>
                    <a:pt x="0" y="1633728"/>
                  </a:lnTo>
                  <a:lnTo>
                    <a:pt x="1118628" y="1633728"/>
                  </a:lnTo>
                  <a:lnTo>
                    <a:pt x="1118628" y="1441704"/>
                  </a:lnTo>
                  <a:close/>
                </a:path>
                <a:path w="2652395" h="3554095">
                  <a:moveTo>
                    <a:pt x="1176540" y="1920240"/>
                  </a:moveTo>
                  <a:lnTo>
                    <a:pt x="0" y="1920240"/>
                  </a:lnTo>
                  <a:lnTo>
                    <a:pt x="0" y="2112264"/>
                  </a:lnTo>
                  <a:lnTo>
                    <a:pt x="1176540" y="2112264"/>
                  </a:lnTo>
                  <a:lnTo>
                    <a:pt x="1176540" y="1920240"/>
                  </a:lnTo>
                  <a:close/>
                </a:path>
                <a:path w="2652395" h="3554095">
                  <a:moveTo>
                    <a:pt x="1530108" y="2401824"/>
                  </a:moveTo>
                  <a:lnTo>
                    <a:pt x="0" y="2401824"/>
                  </a:lnTo>
                  <a:lnTo>
                    <a:pt x="0" y="2593848"/>
                  </a:lnTo>
                  <a:lnTo>
                    <a:pt x="1530108" y="2593848"/>
                  </a:lnTo>
                  <a:lnTo>
                    <a:pt x="1530108" y="2401824"/>
                  </a:lnTo>
                  <a:close/>
                </a:path>
                <a:path w="2652395" h="3554095">
                  <a:moveTo>
                    <a:pt x="1825764" y="960120"/>
                  </a:moveTo>
                  <a:lnTo>
                    <a:pt x="0" y="960120"/>
                  </a:lnTo>
                  <a:lnTo>
                    <a:pt x="0" y="1152144"/>
                  </a:lnTo>
                  <a:lnTo>
                    <a:pt x="1825764" y="1152144"/>
                  </a:lnTo>
                  <a:lnTo>
                    <a:pt x="1825764" y="960120"/>
                  </a:lnTo>
                  <a:close/>
                </a:path>
                <a:path w="2652395" h="3554095">
                  <a:moveTo>
                    <a:pt x="2121408" y="481584"/>
                  </a:moveTo>
                  <a:lnTo>
                    <a:pt x="0" y="481584"/>
                  </a:lnTo>
                  <a:lnTo>
                    <a:pt x="0" y="673608"/>
                  </a:lnTo>
                  <a:lnTo>
                    <a:pt x="2121408" y="673608"/>
                  </a:lnTo>
                  <a:lnTo>
                    <a:pt x="2121408" y="481584"/>
                  </a:lnTo>
                  <a:close/>
                </a:path>
                <a:path w="2652395" h="3554095">
                  <a:moveTo>
                    <a:pt x="2651772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2651772" y="192024"/>
                  </a:lnTo>
                  <a:lnTo>
                    <a:pt x="2651772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669924" y="1990852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46%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257634" y="2472435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43%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963142" y="2950971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41%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256360" y="3432555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35%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726273" y="3911092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30%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667373" y="4392676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30%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019489" y="4871211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25%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960592" y="5349747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24%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666099" y="2182876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22%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136011" y="2664459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17%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841518" y="3142996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15%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48869" y="3624579"/>
            <a:ext cx="3194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9%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193634" y="4103116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10%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547026" y="4581652"/>
            <a:ext cx="43243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13%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954377" y="5063235"/>
            <a:ext cx="3194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7%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072175" y="5541772"/>
            <a:ext cx="3194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8%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481003" y="1450340"/>
            <a:ext cx="3230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Current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Barriers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to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Scaling</a:t>
            </a:r>
            <a:r>
              <a:rPr dirty="0" sz="1800" spc="-9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0056585" y="3605126"/>
            <a:ext cx="1468120" cy="1949450"/>
          </a:xfrm>
          <a:custGeom>
            <a:avLst/>
            <a:gdLst/>
            <a:ahLst/>
            <a:cxnLst/>
            <a:rect l="l" t="t" r="r" b="b"/>
            <a:pathLst>
              <a:path w="1468120" h="1949450">
                <a:moveTo>
                  <a:pt x="1315826" y="0"/>
                </a:moveTo>
                <a:lnTo>
                  <a:pt x="152288" y="0"/>
                </a:lnTo>
                <a:lnTo>
                  <a:pt x="104153" y="7763"/>
                </a:lnTo>
                <a:lnTo>
                  <a:pt x="62349" y="29382"/>
                </a:lnTo>
                <a:lnTo>
                  <a:pt x="29383" y="62348"/>
                </a:lnTo>
                <a:lnTo>
                  <a:pt x="7763" y="104153"/>
                </a:lnTo>
                <a:lnTo>
                  <a:pt x="0" y="152288"/>
                </a:lnTo>
                <a:lnTo>
                  <a:pt x="0" y="1797091"/>
                </a:lnTo>
                <a:lnTo>
                  <a:pt x="7763" y="1845226"/>
                </a:lnTo>
                <a:lnTo>
                  <a:pt x="29383" y="1887031"/>
                </a:lnTo>
                <a:lnTo>
                  <a:pt x="62349" y="1919997"/>
                </a:lnTo>
                <a:lnTo>
                  <a:pt x="104153" y="1941616"/>
                </a:lnTo>
                <a:lnTo>
                  <a:pt x="152288" y="1949380"/>
                </a:lnTo>
                <a:lnTo>
                  <a:pt x="1315826" y="1949380"/>
                </a:lnTo>
                <a:lnTo>
                  <a:pt x="1363961" y="1941616"/>
                </a:lnTo>
                <a:lnTo>
                  <a:pt x="1405765" y="1919997"/>
                </a:lnTo>
                <a:lnTo>
                  <a:pt x="1438731" y="1887031"/>
                </a:lnTo>
                <a:lnTo>
                  <a:pt x="1460351" y="1845226"/>
                </a:lnTo>
                <a:lnTo>
                  <a:pt x="1468114" y="1797091"/>
                </a:lnTo>
                <a:lnTo>
                  <a:pt x="1468114" y="152288"/>
                </a:lnTo>
                <a:lnTo>
                  <a:pt x="1460351" y="104153"/>
                </a:lnTo>
                <a:lnTo>
                  <a:pt x="1438731" y="62348"/>
                </a:lnTo>
                <a:lnTo>
                  <a:pt x="1405765" y="29382"/>
                </a:lnTo>
                <a:lnTo>
                  <a:pt x="1363961" y="7763"/>
                </a:lnTo>
                <a:lnTo>
                  <a:pt x="131582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0381067" y="3853688"/>
            <a:ext cx="81915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25">
                <a:solidFill>
                  <a:srgbClr val="FFFFFF"/>
                </a:solidFill>
                <a:latin typeface="Arial MT"/>
                <a:cs typeface="Arial MT"/>
              </a:rPr>
              <a:t>2.7</a:t>
            </a:r>
            <a:endParaRPr sz="45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133417" y="4628388"/>
            <a:ext cx="1315085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06045" marR="5080" indent="-93980">
              <a:lnSpc>
                <a:spcPts val="1610"/>
              </a:lnSpc>
              <a:spcBef>
                <a:spcPts val="21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number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barriers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418342" y="5045964"/>
            <a:ext cx="7448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company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7" name="object 37" descr=""/>
          <p:cNvGraphicFramePr>
            <a:graphicFrameLocks noGrp="1"/>
          </p:cNvGraphicFramePr>
          <p:nvPr/>
        </p:nvGraphicFramePr>
        <p:xfrm>
          <a:off x="4489450" y="5953407"/>
          <a:ext cx="456946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/>
                <a:gridCol w="2032000"/>
                <a:gridCol w="208280"/>
                <a:gridCol w="2032000"/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CF9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Current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Barrier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B7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BIGGEST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Barrier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22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Business</a:t>
            </a:r>
            <a:r>
              <a:rPr dirty="0" spc="-55"/>
              <a:t> </a:t>
            </a:r>
            <a:r>
              <a:rPr dirty="0"/>
              <a:t>leaders</a:t>
            </a:r>
            <a:r>
              <a:rPr dirty="0" spc="-55"/>
              <a:t> </a:t>
            </a:r>
            <a:r>
              <a:rPr dirty="0"/>
              <a:t>are</a:t>
            </a:r>
            <a:r>
              <a:rPr dirty="0" spc="-55"/>
              <a:t> </a:t>
            </a:r>
            <a:r>
              <a:rPr dirty="0"/>
              <a:t>concerned</a:t>
            </a:r>
            <a:r>
              <a:rPr dirty="0" spc="-60"/>
              <a:t> </a:t>
            </a:r>
            <a:r>
              <a:rPr dirty="0"/>
              <a:t>with</a:t>
            </a:r>
            <a:r>
              <a:rPr dirty="0" spc="-55"/>
              <a:t> </a:t>
            </a:r>
            <a:r>
              <a:rPr dirty="0"/>
              <a:t>a</a:t>
            </a:r>
            <a:r>
              <a:rPr dirty="0" spc="-55"/>
              <a:t> </a:t>
            </a:r>
            <a:r>
              <a:rPr dirty="0"/>
              <a:t>variety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different</a:t>
            </a:r>
            <a:r>
              <a:rPr dirty="0" spc="-50"/>
              <a:t> </a:t>
            </a:r>
            <a:r>
              <a:rPr dirty="0"/>
              <a:t>data</a:t>
            </a:r>
            <a:r>
              <a:rPr dirty="0" spc="-55"/>
              <a:t> </a:t>
            </a:r>
            <a:r>
              <a:rPr dirty="0" spc="-10"/>
              <a:t>being </a:t>
            </a:r>
            <a:r>
              <a:rPr dirty="0"/>
              <a:t>compromised,</a:t>
            </a:r>
            <a:r>
              <a:rPr dirty="0" spc="-75"/>
              <a:t> </a:t>
            </a:r>
            <a:r>
              <a:rPr dirty="0"/>
              <a:t>particularly</a:t>
            </a:r>
            <a:r>
              <a:rPr dirty="0" spc="-65"/>
              <a:t> </a:t>
            </a:r>
            <a:r>
              <a:rPr dirty="0"/>
              <a:t>proprietary</a:t>
            </a:r>
            <a:r>
              <a:rPr dirty="0" spc="-70"/>
              <a:t> </a:t>
            </a:r>
            <a:r>
              <a:rPr dirty="0"/>
              <a:t>information</a:t>
            </a:r>
            <a:r>
              <a:rPr dirty="0" spc="-70"/>
              <a:t> </a:t>
            </a:r>
            <a:r>
              <a:rPr dirty="0"/>
              <a:t>about</a:t>
            </a:r>
            <a:r>
              <a:rPr dirty="0" spc="-65"/>
              <a:t> </a:t>
            </a:r>
            <a:r>
              <a:rPr dirty="0"/>
              <a:t>their</a:t>
            </a:r>
            <a:r>
              <a:rPr dirty="0" spc="-70"/>
              <a:t> </a:t>
            </a:r>
            <a:r>
              <a:rPr dirty="0"/>
              <a:t>products</a:t>
            </a:r>
            <a:r>
              <a:rPr dirty="0" spc="-65"/>
              <a:t> </a:t>
            </a:r>
            <a:r>
              <a:rPr dirty="0" spc="-25"/>
              <a:t>or </a:t>
            </a:r>
            <a:r>
              <a:rPr dirty="0" spc="-10"/>
              <a:t>operations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523735"/>
            <a:ext cx="677608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QE16: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When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thinking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about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security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various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types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concerned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would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with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being compromised?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81000" y="1989429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81000" y="2599905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81000" y="3210381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81000" y="3820857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81000" y="4431333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81000" y="5041809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81000" y="5652285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0970417" y="1611884"/>
            <a:ext cx="767715" cy="38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415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NET: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15"/>
              </a:lnSpc>
            </a:pPr>
            <a:r>
              <a:rPr dirty="0" sz="1200" spc="-10">
                <a:latin typeface="Arial MT"/>
                <a:cs typeface="Arial MT"/>
              </a:rPr>
              <a:t>Concerned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59740" y="2055876"/>
            <a:ext cx="3943985" cy="1064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398145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Arial MT"/>
                <a:cs typeface="Arial MT"/>
              </a:rPr>
              <a:t>Proprietary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information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about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our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or </a:t>
            </a:r>
            <a:r>
              <a:rPr dirty="0" sz="1400">
                <a:latin typeface="Arial MT"/>
                <a:cs typeface="Arial MT"/>
              </a:rPr>
              <a:t>services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(e.g.,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designs,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formulas,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IP,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etc.)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01400"/>
              </a:lnSpc>
              <a:spcBef>
                <a:spcPts val="1390"/>
              </a:spcBef>
            </a:pPr>
            <a:r>
              <a:rPr dirty="0" sz="1400">
                <a:latin typeface="Arial MT"/>
                <a:cs typeface="Arial MT"/>
              </a:rPr>
              <a:t>Proprietary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information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about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our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operations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(e.g., </a:t>
            </a:r>
            <a:r>
              <a:rPr dirty="0" sz="1400">
                <a:latin typeface="Arial MT"/>
                <a:cs typeface="Arial MT"/>
              </a:rPr>
              <a:t>internal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processes,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supply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chain,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pricing,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etc.)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59740" y="3384803"/>
            <a:ext cx="33553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Customer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payment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financial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163300" y="3396996"/>
            <a:ext cx="3803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86%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59740" y="3994404"/>
            <a:ext cx="17405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Employee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9740" y="4604004"/>
            <a:ext cx="30791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Business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partner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vendor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59740" y="5213603"/>
            <a:ext cx="2340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Customer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contact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495798" y="2090927"/>
            <a:ext cx="6400800" cy="408940"/>
            <a:chOff x="4495798" y="2090927"/>
            <a:chExt cx="6400800" cy="408940"/>
          </a:xfrm>
        </p:grpSpPr>
        <p:sp>
          <p:nvSpPr>
            <p:cNvPr id="19" name="object 19" descr=""/>
            <p:cNvSpPr/>
            <p:nvPr/>
          </p:nvSpPr>
          <p:spPr>
            <a:xfrm>
              <a:off x="4495798" y="2090927"/>
              <a:ext cx="3959860" cy="408940"/>
            </a:xfrm>
            <a:custGeom>
              <a:avLst/>
              <a:gdLst/>
              <a:ahLst/>
              <a:cxnLst/>
              <a:rect l="l" t="t" r="r" b="b"/>
              <a:pathLst>
                <a:path w="3959859" h="408939">
                  <a:moveTo>
                    <a:pt x="3959353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3959353" y="408432"/>
                  </a:lnTo>
                  <a:lnTo>
                    <a:pt x="39593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455152" y="2090927"/>
              <a:ext cx="1884045" cy="408940"/>
            </a:xfrm>
            <a:custGeom>
              <a:avLst/>
              <a:gdLst/>
              <a:ahLst/>
              <a:cxnLst/>
              <a:rect l="l" t="t" r="r" b="b"/>
              <a:pathLst>
                <a:path w="1884045" h="408939">
                  <a:moveTo>
                    <a:pt x="188366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1883664" y="408432"/>
                  </a:lnTo>
                  <a:lnTo>
                    <a:pt x="188366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338816" y="2090927"/>
              <a:ext cx="497205" cy="408940"/>
            </a:xfrm>
            <a:custGeom>
              <a:avLst/>
              <a:gdLst/>
              <a:ahLst/>
              <a:cxnLst/>
              <a:rect l="l" t="t" r="r" b="b"/>
              <a:pathLst>
                <a:path w="497204" h="408939">
                  <a:moveTo>
                    <a:pt x="49682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496824" y="408432"/>
                  </a:lnTo>
                  <a:lnTo>
                    <a:pt x="496824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835640" y="2090927"/>
              <a:ext cx="60960" cy="408940"/>
            </a:xfrm>
            <a:custGeom>
              <a:avLst/>
              <a:gdLst/>
              <a:ahLst/>
              <a:cxnLst/>
              <a:rect l="l" t="t" r="r" b="b"/>
              <a:pathLst>
                <a:path w="60959" h="408939">
                  <a:moveTo>
                    <a:pt x="60959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60959" y="40843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4495798" y="2090927"/>
          <a:ext cx="7400925" cy="1118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5915"/>
                <a:gridCol w="869315"/>
                <a:gridCol w="2014220"/>
                <a:gridCol w="1201420"/>
                <a:gridCol w="689610"/>
                <a:gridCol w="944244"/>
              </a:tblGrid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62%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29%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latin typeface="Arial MT"/>
                          <a:cs typeface="Arial MT"/>
                        </a:rPr>
                        <a:t>8</a:t>
                      </a:r>
                      <a:r>
                        <a:rPr dirty="0" sz="1600" spc="-1235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/>
                </a:tc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91%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6520"/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0312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39%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812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50%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175">
                          <a:latin typeface="Arial MT"/>
                          <a:cs typeface="Arial MT"/>
                        </a:rPr>
                        <a:t>10</a:t>
                      </a:r>
                      <a:r>
                        <a:rPr dirty="0" sz="1600" spc="-865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1600" spc="1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lnR w="76200">
                      <a:solidFill>
                        <a:srgbClr val="009B75"/>
                      </a:solidFill>
                      <a:prstDash val="solid"/>
                    </a:lnR>
                    <a:solidFill>
                      <a:srgbClr val="00CF9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9209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89%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6520">
                    <a:lnL w="76200">
                      <a:solidFill>
                        <a:srgbClr val="009B75"/>
                      </a:solidFill>
                      <a:prstDash val="solid"/>
                    </a:lnL>
                  </a:tcPr>
                </a:tc>
              </a:tr>
              <a:tr h="100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24" name="object 24" descr=""/>
          <p:cNvGrpSpPr/>
          <p:nvPr/>
        </p:nvGrpSpPr>
        <p:grpSpPr>
          <a:xfrm>
            <a:off x="9970007" y="3922776"/>
            <a:ext cx="927100" cy="405765"/>
            <a:chOff x="9970007" y="3922776"/>
            <a:chExt cx="927100" cy="405765"/>
          </a:xfrm>
        </p:grpSpPr>
        <p:sp>
          <p:nvSpPr>
            <p:cNvPr id="25" name="object 25" descr=""/>
            <p:cNvSpPr/>
            <p:nvPr/>
          </p:nvSpPr>
          <p:spPr>
            <a:xfrm>
              <a:off x="9970007" y="3922776"/>
              <a:ext cx="649605" cy="405765"/>
            </a:xfrm>
            <a:custGeom>
              <a:avLst/>
              <a:gdLst/>
              <a:ahLst/>
              <a:cxnLst/>
              <a:rect l="l" t="t" r="r" b="b"/>
              <a:pathLst>
                <a:path w="649604" h="405764">
                  <a:moveTo>
                    <a:pt x="649224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649224" y="405384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619231" y="3922776"/>
              <a:ext cx="277495" cy="405765"/>
            </a:xfrm>
            <a:custGeom>
              <a:avLst/>
              <a:gdLst/>
              <a:ahLst/>
              <a:cxnLst/>
              <a:rect l="l" t="t" r="r" b="b"/>
              <a:pathLst>
                <a:path w="277495" h="405764">
                  <a:moveTo>
                    <a:pt x="277368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277368" y="405384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9970007" y="4532376"/>
            <a:ext cx="927100" cy="408940"/>
            <a:chOff x="9970007" y="4532376"/>
            <a:chExt cx="927100" cy="408940"/>
          </a:xfrm>
        </p:grpSpPr>
        <p:sp>
          <p:nvSpPr>
            <p:cNvPr id="28" name="object 28" descr=""/>
            <p:cNvSpPr/>
            <p:nvPr/>
          </p:nvSpPr>
          <p:spPr>
            <a:xfrm>
              <a:off x="9970007" y="4532376"/>
              <a:ext cx="771525" cy="408940"/>
            </a:xfrm>
            <a:custGeom>
              <a:avLst/>
              <a:gdLst/>
              <a:ahLst/>
              <a:cxnLst/>
              <a:rect l="l" t="t" r="r" b="b"/>
              <a:pathLst>
                <a:path w="771525" h="408939">
                  <a:moveTo>
                    <a:pt x="771144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771144" y="408431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41151" y="4532376"/>
              <a:ext cx="155575" cy="408940"/>
            </a:xfrm>
            <a:custGeom>
              <a:avLst/>
              <a:gdLst/>
              <a:ahLst/>
              <a:cxnLst/>
              <a:rect l="l" t="t" r="r" b="b"/>
              <a:pathLst>
                <a:path w="155575" h="408939">
                  <a:moveTo>
                    <a:pt x="155448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155448" y="408431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9845040" y="5145023"/>
            <a:ext cx="1051560" cy="405765"/>
            <a:chOff x="9845040" y="5145023"/>
            <a:chExt cx="1051560" cy="405765"/>
          </a:xfrm>
        </p:grpSpPr>
        <p:sp>
          <p:nvSpPr>
            <p:cNvPr id="31" name="object 31" descr=""/>
            <p:cNvSpPr/>
            <p:nvPr/>
          </p:nvSpPr>
          <p:spPr>
            <a:xfrm>
              <a:off x="9845040" y="5145023"/>
              <a:ext cx="896619" cy="405765"/>
            </a:xfrm>
            <a:custGeom>
              <a:avLst/>
              <a:gdLst/>
              <a:ahLst/>
              <a:cxnLst/>
              <a:rect l="l" t="t" r="r" b="b"/>
              <a:pathLst>
                <a:path w="896620" h="405764">
                  <a:moveTo>
                    <a:pt x="896111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896111" y="405384"/>
                  </a:lnTo>
                  <a:lnTo>
                    <a:pt x="896111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741152" y="5145023"/>
              <a:ext cx="155575" cy="405765"/>
            </a:xfrm>
            <a:custGeom>
              <a:avLst/>
              <a:gdLst/>
              <a:ahLst/>
              <a:cxnLst/>
              <a:rect l="l" t="t" r="r" b="b"/>
              <a:pathLst>
                <a:path w="155575" h="405764">
                  <a:moveTo>
                    <a:pt x="155448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55448" y="405384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/>
          <p:nvPr/>
        </p:nvSpPr>
        <p:spPr>
          <a:xfrm>
            <a:off x="10680192" y="3313176"/>
            <a:ext cx="216535" cy="405765"/>
          </a:xfrm>
          <a:custGeom>
            <a:avLst/>
            <a:gdLst/>
            <a:ahLst/>
            <a:cxnLst/>
            <a:rect l="l" t="t" r="r" b="b"/>
            <a:pathLst>
              <a:path w="216534" h="405764">
                <a:moveTo>
                  <a:pt x="216407" y="0"/>
                </a:moveTo>
                <a:lnTo>
                  <a:pt x="0" y="0"/>
                </a:lnTo>
                <a:lnTo>
                  <a:pt x="0" y="405384"/>
                </a:lnTo>
                <a:lnTo>
                  <a:pt x="216407" y="405384"/>
                </a:lnTo>
                <a:lnTo>
                  <a:pt x="216407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4495798" y="3313176"/>
            <a:ext cx="2999740" cy="405765"/>
          </a:xfrm>
          <a:prstGeom prst="rect">
            <a:avLst/>
          </a:prstGeom>
          <a:solidFill>
            <a:srgbClr val="7F7F7F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47%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495798" y="3922776"/>
            <a:ext cx="2536190" cy="405765"/>
          </a:xfrm>
          <a:prstGeom prst="rect">
            <a:avLst/>
          </a:prstGeom>
          <a:solidFill>
            <a:srgbClr val="7F7F7F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40%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495798" y="4532376"/>
            <a:ext cx="2225040" cy="408940"/>
          </a:xfrm>
          <a:prstGeom prst="rect">
            <a:avLst/>
          </a:prstGeom>
          <a:solidFill>
            <a:srgbClr val="7F7F7F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35%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495798" y="5145023"/>
            <a:ext cx="2536190" cy="405765"/>
          </a:xfrm>
          <a:prstGeom prst="rect">
            <a:avLst/>
          </a:prstGeom>
          <a:solidFill>
            <a:srgbClr val="7F7F7F"/>
          </a:solidFill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40%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495031" y="3313176"/>
            <a:ext cx="2505710" cy="405765"/>
          </a:xfrm>
          <a:prstGeom prst="rect">
            <a:avLst/>
          </a:prstGeom>
          <a:solidFill>
            <a:srgbClr val="A6A6A6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39%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031735" y="3922776"/>
            <a:ext cx="2938780" cy="405765"/>
          </a:xfrm>
          <a:prstGeom prst="rect">
            <a:avLst/>
          </a:prstGeom>
          <a:solidFill>
            <a:srgbClr val="A6A6A6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46%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075400" y="3984244"/>
            <a:ext cx="14681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0455" algn="l"/>
              </a:tabLst>
            </a:pPr>
            <a:r>
              <a:rPr dirty="0" sz="1600">
                <a:latin typeface="Arial MT"/>
                <a:cs typeface="Arial MT"/>
              </a:rPr>
              <a:t>10%</a:t>
            </a:r>
            <a:r>
              <a:rPr dirty="0" sz="1600" spc="240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4%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86%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720840" y="4532376"/>
            <a:ext cx="3249295" cy="408940"/>
          </a:xfrm>
          <a:prstGeom prst="rect">
            <a:avLst/>
          </a:prstGeom>
          <a:solidFill>
            <a:srgbClr val="A6A6A6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51%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137244" y="4593844"/>
            <a:ext cx="14065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8225" algn="l"/>
              </a:tabLst>
            </a:pPr>
            <a:r>
              <a:rPr dirty="0" sz="1600">
                <a:latin typeface="Arial MT"/>
                <a:cs typeface="Arial MT"/>
              </a:rPr>
              <a:t>12%</a:t>
            </a:r>
            <a:r>
              <a:rPr dirty="0" sz="1600" spc="-254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86%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031735" y="5145023"/>
            <a:ext cx="2813685" cy="405765"/>
          </a:xfrm>
          <a:prstGeom prst="rect">
            <a:avLst/>
          </a:prstGeom>
          <a:solidFill>
            <a:srgbClr val="A6A6A6"/>
          </a:solidFill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44%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0075400" y="5203444"/>
            <a:ext cx="14681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0455" algn="l"/>
              </a:tabLst>
            </a:pPr>
            <a:r>
              <a:rPr dirty="0" sz="1600">
                <a:latin typeface="Arial MT"/>
                <a:cs typeface="Arial MT"/>
              </a:rPr>
              <a:t>14%</a:t>
            </a:r>
            <a:r>
              <a:rPr dirty="0" sz="1600" spc="240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84%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000488" y="3313176"/>
            <a:ext cx="883285" cy="405765"/>
          </a:xfrm>
          <a:prstGeom prst="rect">
            <a:avLst/>
          </a:prstGeom>
          <a:solidFill>
            <a:srgbClr val="00CF9C"/>
          </a:solidFill>
        </p:spPr>
        <p:txBody>
          <a:bodyPr wrap="square" lIns="0" tIns="74295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585"/>
              </a:spcBef>
            </a:pPr>
            <a:r>
              <a:rPr dirty="0" sz="1600" spc="-50">
                <a:latin typeface="Arial MT"/>
                <a:cs typeface="Arial MT"/>
              </a:rPr>
              <a:t>11%</a:t>
            </a:r>
            <a:r>
              <a:rPr dirty="0" sz="1600" spc="-60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3%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130361" y="1450340"/>
            <a:ext cx="7929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Level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Concern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With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Various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Types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Information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Being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Compromised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7" name="object 47" descr=""/>
          <p:cNvGraphicFramePr>
            <a:graphicFrameLocks noGrp="1"/>
          </p:cNvGraphicFramePr>
          <p:nvPr/>
        </p:nvGraphicFramePr>
        <p:xfrm>
          <a:off x="4489450" y="5762907"/>
          <a:ext cx="648970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820"/>
                <a:gridCol w="1388745"/>
                <a:gridCol w="210819"/>
                <a:gridCol w="1388745"/>
                <a:gridCol w="210820"/>
                <a:gridCol w="1388745"/>
                <a:gridCol w="210820"/>
                <a:gridCol w="1388745"/>
              </a:tblGrid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concerned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517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497205">
                        <a:lnSpc>
                          <a:spcPts val="1610"/>
                        </a:lnSpc>
                        <a:spcBef>
                          <a:spcPts val="46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Somewhat concerned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CF9C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508000">
                        <a:lnSpc>
                          <a:spcPts val="1610"/>
                        </a:lnSpc>
                        <a:spcBef>
                          <a:spcPts val="4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very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concerned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B75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508000">
                        <a:lnSpc>
                          <a:spcPts val="1610"/>
                        </a:lnSpc>
                        <a:spcBef>
                          <a:spcPts val="4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at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all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concerned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sp>
        <p:nvSpPr>
          <p:cNvPr id="48" name="object 48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23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091" y="8635"/>
            <a:ext cx="11099165" cy="1052830"/>
          </a:xfrm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AI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/>
              <a:t>projected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not</a:t>
            </a:r>
            <a:r>
              <a:rPr dirty="0" spc="-35"/>
              <a:t> </a:t>
            </a:r>
            <a:r>
              <a:rPr dirty="0"/>
              <a:t>only</a:t>
            </a:r>
            <a:r>
              <a:rPr dirty="0" spc="-35"/>
              <a:t> </a:t>
            </a:r>
            <a:r>
              <a:rPr dirty="0"/>
              <a:t>be</a:t>
            </a:r>
            <a:r>
              <a:rPr dirty="0" spc="-30"/>
              <a:t> </a:t>
            </a:r>
            <a:r>
              <a:rPr dirty="0"/>
              <a:t>importa</a:t>
            </a:r>
            <a:r>
              <a:rPr dirty="0"/>
              <a:t>n</a:t>
            </a:r>
            <a:r>
              <a:rPr dirty="0"/>
              <a:t>t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businesses,</a:t>
            </a:r>
            <a:r>
              <a:rPr dirty="0" spc="-35"/>
              <a:t> </a:t>
            </a:r>
            <a:r>
              <a:rPr dirty="0"/>
              <a:t>but</a:t>
            </a:r>
            <a:r>
              <a:rPr dirty="0" spc="-35"/>
              <a:t> </a:t>
            </a:r>
            <a:r>
              <a:rPr dirty="0"/>
              <a:t>for</a:t>
            </a:r>
            <a:r>
              <a:rPr dirty="0" spc="-30"/>
              <a:t> </a:t>
            </a:r>
            <a:r>
              <a:rPr dirty="0"/>
              <a:t>many</a:t>
            </a:r>
            <a:r>
              <a:rPr dirty="0" spc="-35"/>
              <a:t> </a:t>
            </a:r>
            <a:r>
              <a:rPr dirty="0"/>
              <a:t>it</a:t>
            </a:r>
            <a:r>
              <a:rPr dirty="0" spc="-30"/>
              <a:t> </a:t>
            </a:r>
            <a:r>
              <a:rPr dirty="0"/>
              <a:t>will</a:t>
            </a:r>
            <a:r>
              <a:rPr dirty="0" spc="-40"/>
              <a:t> </a:t>
            </a:r>
            <a:r>
              <a:rPr dirty="0" spc="-25"/>
              <a:t>be </a:t>
            </a:r>
            <a:r>
              <a:rPr dirty="0"/>
              <a:t>core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business’</a:t>
            </a:r>
            <a:r>
              <a:rPr dirty="0" spc="-45"/>
              <a:t> </a:t>
            </a:r>
            <a:r>
              <a:rPr dirty="0"/>
              <a:t>future;</a:t>
            </a:r>
            <a:r>
              <a:rPr dirty="0" spc="-40"/>
              <a:t> </a:t>
            </a:r>
            <a:r>
              <a:rPr dirty="0"/>
              <a:t>fewer</a:t>
            </a:r>
            <a:r>
              <a:rPr dirty="0" spc="-40"/>
              <a:t> </a:t>
            </a:r>
            <a:r>
              <a:rPr dirty="0"/>
              <a:t>than</a:t>
            </a:r>
            <a:r>
              <a:rPr dirty="0" spc="-45"/>
              <a:t> </a:t>
            </a:r>
            <a:r>
              <a:rPr dirty="0" spc="-10"/>
              <a:t>one-in-</a:t>
            </a:r>
            <a:r>
              <a:rPr dirty="0"/>
              <a:t>ten</a:t>
            </a:r>
            <a:r>
              <a:rPr dirty="0" spc="-45"/>
              <a:t> </a:t>
            </a:r>
            <a:r>
              <a:rPr dirty="0"/>
              <a:t>say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anticipate</a:t>
            </a:r>
            <a:r>
              <a:rPr dirty="0" spc="-40"/>
              <a:t> </a:t>
            </a:r>
            <a:r>
              <a:rPr dirty="0" spc="-25"/>
              <a:t>AI </a:t>
            </a:r>
            <a:r>
              <a:rPr dirty="0"/>
              <a:t>usage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play</a:t>
            </a:r>
            <a:r>
              <a:rPr dirty="0" spc="-20"/>
              <a:t> </a:t>
            </a:r>
            <a:r>
              <a:rPr dirty="0"/>
              <a:t>only</a:t>
            </a:r>
            <a:r>
              <a:rPr dirty="0" spc="-25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/>
              <a:t>limited</a:t>
            </a:r>
            <a:r>
              <a:rPr dirty="0" spc="-25"/>
              <a:t> </a:t>
            </a:r>
            <a:r>
              <a:rPr dirty="0"/>
              <a:t>role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 spc="-10"/>
              <a:t>future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660895"/>
            <a:ext cx="34296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QF2: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What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role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will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play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company’s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long-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term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strategies?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12052" y="1450340"/>
            <a:ext cx="57683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Role</a:t>
            </a:r>
            <a:r>
              <a:rPr dirty="0" sz="1800" spc="-10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Will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Play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Company’s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Long-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Term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Strategies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83036" y="1968802"/>
            <a:ext cx="3481704" cy="2969895"/>
            <a:chOff x="383036" y="1968802"/>
            <a:chExt cx="3481704" cy="2969895"/>
          </a:xfrm>
        </p:grpSpPr>
        <p:sp>
          <p:nvSpPr>
            <p:cNvPr id="6" name="object 6" descr=""/>
            <p:cNvSpPr/>
            <p:nvPr/>
          </p:nvSpPr>
          <p:spPr>
            <a:xfrm>
              <a:off x="403747" y="361175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196" y="0"/>
                  </a:moveTo>
                  <a:lnTo>
                    <a:pt x="119078" y="5793"/>
                  </a:lnTo>
                  <a:lnTo>
                    <a:pt x="80332" y="22144"/>
                  </a:lnTo>
                  <a:lnTo>
                    <a:pt x="47506" y="47506"/>
                  </a:lnTo>
                  <a:lnTo>
                    <a:pt x="22144" y="80333"/>
                  </a:lnTo>
                  <a:lnTo>
                    <a:pt x="5793" y="119078"/>
                  </a:lnTo>
                  <a:lnTo>
                    <a:pt x="0" y="162196"/>
                  </a:lnTo>
                  <a:lnTo>
                    <a:pt x="5793" y="205314"/>
                  </a:lnTo>
                  <a:lnTo>
                    <a:pt x="22144" y="244060"/>
                  </a:lnTo>
                  <a:lnTo>
                    <a:pt x="47506" y="276886"/>
                  </a:lnTo>
                  <a:lnTo>
                    <a:pt x="80332" y="302248"/>
                  </a:lnTo>
                  <a:lnTo>
                    <a:pt x="119078" y="318599"/>
                  </a:lnTo>
                  <a:lnTo>
                    <a:pt x="162196" y="324393"/>
                  </a:lnTo>
                  <a:lnTo>
                    <a:pt x="205314" y="318599"/>
                  </a:lnTo>
                  <a:lnTo>
                    <a:pt x="244060" y="302248"/>
                  </a:lnTo>
                  <a:lnTo>
                    <a:pt x="276886" y="276886"/>
                  </a:lnTo>
                  <a:lnTo>
                    <a:pt x="302248" y="244060"/>
                  </a:lnTo>
                  <a:lnTo>
                    <a:pt x="318599" y="205314"/>
                  </a:lnTo>
                  <a:lnTo>
                    <a:pt x="324393" y="162196"/>
                  </a:lnTo>
                  <a:lnTo>
                    <a:pt x="318599" y="119078"/>
                  </a:lnTo>
                  <a:lnTo>
                    <a:pt x="302248" y="80333"/>
                  </a:lnTo>
                  <a:lnTo>
                    <a:pt x="276886" y="47506"/>
                  </a:lnTo>
                  <a:lnTo>
                    <a:pt x="244060" y="22144"/>
                  </a:lnTo>
                  <a:lnTo>
                    <a:pt x="205314" y="5793"/>
                  </a:lnTo>
                  <a:lnTo>
                    <a:pt x="162196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036" y="1968802"/>
              <a:ext cx="3481673" cy="2969573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10962590" y="4559918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5"/>
                </a:lnTo>
                <a:lnTo>
                  <a:pt x="22144" y="80332"/>
                </a:lnTo>
                <a:lnTo>
                  <a:pt x="5793" y="119077"/>
                </a:lnTo>
                <a:lnTo>
                  <a:pt x="0" y="162195"/>
                </a:lnTo>
                <a:lnTo>
                  <a:pt x="5793" y="205313"/>
                </a:lnTo>
                <a:lnTo>
                  <a:pt x="22144" y="244058"/>
                </a:lnTo>
                <a:lnTo>
                  <a:pt x="47506" y="276885"/>
                </a:lnTo>
                <a:lnTo>
                  <a:pt x="80333" y="302246"/>
                </a:lnTo>
                <a:lnTo>
                  <a:pt x="119078" y="318597"/>
                </a:lnTo>
                <a:lnTo>
                  <a:pt x="162196" y="324391"/>
                </a:lnTo>
                <a:lnTo>
                  <a:pt x="205314" y="318597"/>
                </a:lnTo>
                <a:lnTo>
                  <a:pt x="244060" y="302246"/>
                </a:lnTo>
                <a:lnTo>
                  <a:pt x="276886" y="276885"/>
                </a:lnTo>
                <a:lnTo>
                  <a:pt x="302248" y="244058"/>
                </a:lnTo>
                <a:lnTo>
                  <a:pt x="318599" y="205313"/>
                </a:lnTo>
                <a:lnTo>
                  <a:pt x="324393" y="162195"/>
                </a:lnTo>
                <a:lnTo>
                  <a:pt x="318599" y="119077"/>
                </a:lnTo>
                <a:lnTo>
                  <a:pt x="302248" y="80332"/>
                </a:lnTo>
                <a:lnTo>
                  <a:pt x="276886" y="47505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52286" y="5060188"/>
            <a:ext cx="2543175" cy="653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97180" marR="5080" indent="-285115">
              <a:lnSpc>
                <a:spcPts val="2300"/>
              </a:lnSpc>
              <a:spcBef>
                <a:spcPts val="459"/>
              </a:spcBef>
            </a:pP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AI</a:t>
            </a:r>
            <a:r>
              <a:rPr dirty="0" sz="2200" spc="-25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will</a:t>
            </a:r>
            <a:r>
              <a:rPr dirty="0" sz="2200" spc="-25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be</a:t>
            </a:r>
            <a:r>
              <a:rPr dirty="0" sz="2200" spc="-25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core</a:t>
            </a:r>
            <a:r>
              <a:rPr dirty="0" sz="2200" spc="-2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to</a:t>
            </a:r>
            <a:r>
              <a:rPr dirty="0" sz="2200" spc="-25">
                <a:solidFill>
                  <a:srgbClr val="009B75"/>
                </a:solidFill>
                <a:latin typeface="Arial MT"/>
                <a:cs typeface="Arial MT"/>
              </a:rPr>
              <a:t> the </a:t>
            </a:r>
            <a:r>
              <a:rPr dirty="0" sz="2200" spc="-10">
                <a:solidFill>
                  <a:srgbClr val="009B75"/>
                </a:solidFill>
                <a:latin typeface="Arial MT"/>
                <a:cs typeface="Arial MT"/>
              </a:rPr>
              <a:t>business’</a:t>
            </a:r>
            <a:r>
              <a:rPr dirty="0" sz="2200" spc="-65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009B75"/>
                </a:solidFill>
                <a:latin typeface="Arial MT"/>
                <a:cs typeface="Arial MT"/>
              </a:rPr>
              <a:t>future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92236" y="5060188"/>
            <a:ext cx="2466340" cy="93408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ctr" marL="12065" marR="5080">
              <a:lnSpc>
                <a:spcPct val="85500"/>
              </a:lnSpc>
              <a:spcBef>
                <a:spcPts val="480"/>
              </a:spcBef>
            </a:pP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AI</a:t>
            </a:r>
            <a:r>
              <a:rPr dirty="0" sz="2200" spc="-1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will</a:t>
            </a:r>
            <a:r>
              <a:rPr dirty="0" sz="2200" spc="-1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be</a:t>
            </a:r>
            <a:r>
              <a:rPr dirty="0" sz="2200" spc="-1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00CF9C"/>
                </a:solidFill>
                <a:latin typeface="Arial MT"/>
                <a:cs typeface="Arial MT"/>
              </a:rPr>
              <a:t>important, </a:t>
            </a: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but</a:t>
            </a:r>
            <a:r>
              <a:rPr dirty="0" sz="2200" spc="-2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will</a:t>
            </a:r>
            <a:r>
              <a:rPr dirty="0" sz="2200" spc="-3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play</a:t>
            </a:r>
            <a:r>
              <a:rPr dirty="0" sz="2200" spc="-2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 spc="-50">
                <a:solidFill>
                  <a:srgbClr val="00CF9C"/>
                </a:solidFill>
                <a:latin typeface="Arial MT"/>
                <a:cs typeface="Arial MT"/>
              </a:rPr>
              <a:t>a </a:t>
            </a: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supporting</a:t>
            </a:r>
            <a:r>
              <a:rPr dirty="0" sz="2200" spc="-11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00CF9C"/>
                </a:solidFill>
                <a:latin typeface="Arial MT"/>
                <a:cs typeface="Arial MT"/>
              </a:rPr>
              <a:t>role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217480" y="5060188"/>
            <a:ext cx="1643380" cy="93408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ctr" marL="12700" marR="5080">
              <a:lnSpc>
                <a:spcPct val="85500"/>
              </a:lnSpc>
              <a:spcBef>
                <a:spcPts val="480"/>
              </a:spcBef>
            </a:pPr>
            <a:r>
              <a:rPr dirty="0" sz="2200" spc="-10">
                <a:solidFill>
                  <a:srgbClr val="797979"/>
                </a:solidFill>
                <a:latin typeface="Arial MT"/>
                <a:cs typeface="Arial MT"/>
              </a:rPr>
              <a:t>Limited </a:t>
            </a: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usage</a:t>
            </a:r>
            <a:r>
              <a:rPr dirty="0" sz="2200" spc="-4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–</a:t>
            </a:r>
            <a:r>
              <a:rPr dirty="0" sz="2200" spc="-4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797979"/>
                </a:solidFill>
                <a:latin typeface="Arial MT"/>
                <a:cs typeface="Arial MT"/>
              </a:rPr>
              <a:t>not </a:t>
            </a: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a</a:t>
            </a:r>
            <a:r>
              <a:rPr dirty="0" sz="2200" spc="-4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central</a:t>
            </a:r>
            <a:r>
              <a:rPr dirty="0" sz="2200" spc="-4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797979"/>
                </a:solidFill>
                <a:latin typeface="Arial MT"/>
                <a:cs typeface="Arial MT"/>
              </a:rPr>
              <a:t>role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373104" y="5060188"/>
            <a:ext cx="150304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404040"/>
                </a:solidFill>
                <a:latin typeface="Arial MT"/>
                <a:cs typeface="Arial MT"/>
              </a:rPr>
              <a:t>Minor</a:t>
            </a:r>
            <a:r>
              <a:rPr dirty="0" sz="2200" spc="-5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404040"/>
                </a:solidFill>
                <a:latin typeface="Arial MT"/>
                <a:cs typeface="Arial MT"/>
              </a:rPr>
              <a:t>factor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625535" y="1966467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9B75"/>
                </a:solidFill>
                <a:latin typeface="Arial"/>
                <a:cs typeface="Arial"/>
              </a:rPr>
              <a:t>56%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233781" y="2914395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CF9C"/>
                </a:solidFill>
                <a:latin typeface="Arial"/>
                <a:cs typeface="Arial"/>
              </a:rPr>
              <a:t>36%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424477" y="4543501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5"/>
                </a:lnTo>
                <a:lnTo>
                  <a:pt x="22144" y="80332"/>
                </a:lnTo>
                <a:lnTo>
                  <a:pt x="5793" y="119077"/>
                </a:lnTo>
                <a:lnTo>
                  <a:pt x="0" y="162195"/>
                </a:lnTo>
                <a:lnTo>
                  <a:pt x="5793" y="205313"/>
                </a:lnTo>
                <a:lnTo>
                  <a:pt x="22144" y="244058"/>
                </a:lnTo>
                <a:lnTo>
                  <a:pt x="47506" y="276885"/>
                </a:lnTo>
                <a:lnTo>
                  <a:pt x="80333" y="302246"/>
                </a:lnTo>
                <a:lnTo>
                  <a:pt x="119078" y="318597"/>
                </a:lnTo>
                <a:lnTo>
                  <a:pt x="162196" y="324391"/>
                </a:lnTo>
                <a:lnTo>
                  <a:pt x="205314" y="318597"/>
                </a:lnTo>
                <a:lnTo>
                  <a:pt x="244060" y="302246"/>
                </a:lnTo>
                <a:lnTo>
                  <a:pt x="276886" y="276885"/>
                </a:lnTo>
                <a:lnTo>
                  <a:pt x="302248" y="244058"/>
                </a:lnTo>
                <a:lnTo>
                  <a:pt x="318599" y="205313"/>
                </a:lnTo>
                <a:lnTo>
                  <a:pt x="324393" y="162195"/>
                </a:lnTo>
                <a:lnTo>
                  <a:pt x="318599" y="119077"/>
                </a:lnTo>
                <a:lnTo>
                  <a:pt x="302248" y="80332"/>
                </a:lnTo>
                <a:lnTo>
                  <a:pt x="276886" y="47505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547170" y="4613983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162195" y="0"/>
                </a:moveTo>
                <a:lnTo>
                  <a:pt x="119077" y="5793"/>
                </a:lnTo>
                <a:lnTo>
                  <a:pt x="80332" y="22144"/>
                </a:lnTo>
                <a:lnTo>
                  <a:pt x="47505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5" y="276886"/>
                </a:lnTo>
                <a:lnTo>
                  <a:pt x="80332" y="302247"/>
                </a:lnTo>
                <a:lnTo>
                  <a:pt x="119077" y="318598"/>
                </a:lnTo>
                <a:lnTo>
                  <a:pt x="162195" y="324392"/>
                </a:lnTo>
                <a:lnTo>
                  <a:pt x="205314" y="318598"/>
                </a:lnTo>
                <a:lnTo>
                  <a:pt x="244059" y="302247"/>
                </a:lnTo>
                <a:lnTo>
                  <a:pt x="276886" y="276886"/>
                </a:lnTo>
                <a:lnTo>
                  <a:pt x="302247" y="244059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2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5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7442921" y="449804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5"/>
                </a:lnTo>
                <a:lnTo>
                  <a:pt x="22144" y="80332"/>
                </a:lnTo>
                <a:lnTo>
                  <a:pt x="5793" y="119077"/>
                </a:lnTo>
                <a:lnTo>
                  <a:pt x="0" y="162195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6" y="276886"/>
                </a:lnTo>
                <a:lnTo>
                  <a:pt x="80332" y="302247"/>
                </a:lnTo>
                <a:lnTo>
                  <a:pt x="119078" y="318598"/>
                </a:lnTo>
                <a:lnTo>
                  <a:pt x="162196" y="324392"/>
                </a:lnTo>
                <a:lnTo>
                  <a:pt x="205314" y="318598"/>
                </a:lnTo>
                <a:lnTo>
                  <a:pt x="244059" y="302247"/>
                </a:lnTo>
                <a:lnTo>
                  <a:pt x="276886" y="276886"/>
                </a:lnTo>
                <a:lnTo>
                  <a:pt x="302247" y="244059"/>
                </a:lnTo>
                <a:lnTo>
                  <a:pt x="318598" y="205314"/>
                </a:lnTo>
                <a:lnTo>
                  <a:pt x="324392" y="162195"/>
                </a:lnTo>
                <a:lnTo>
                  <a:pt x="318598" y="119077"/>
                </a:lnTo>
                <a:lnTo>
                  <a:pt x="302247" y="80332"/>
                </a:lnTo>
                <a:lnTo>
                  <a:pt x="276886" y="47505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567872" y="2863430"/>
            <a:ext cx="3335020" cy="2049145"/>
          </a:xfrm>
          <a:custGeom>
            <a:avLst/>
            <a:gdLst/>
            <a:ahLst/>
            <a:cxnLst/>
            <a:rect l="l" t="t" r="r" b="b"/>
            <a:pathLst>
              <a:path w="3335020" h="2049145">
                <a:moveTo>
                  <a:pt x="324396" y="1530337"/>
                </a:moveTo>
                <a:lnTo>
                  <a:pt x="318604" y="1487220"/>
                </a:lnTo>
                <a:lnTo>
                  <a:pt x="302247" y="1448473"/>
                </a:lnTo>
                <a:lnTo>
                  <a:pt x="276885" y="1415643"/>
                </a:lnTo>
                <a:lnTo>
                  <a:pt x="244068" y="1390281"/>
                </a:lnTo>
                <a:lnTo>
                  <a:pt x="205320" y="1373936"/>
                </a:lnTo>
                <a:lnTo>
                  <a:pt x="162204" y="1368145"/>
                </a:lnTo>
                <a:lnTo>
                  <a:pt x="119075" y="1373936"/>
                </a:lnTo>
                <a:lnTo>
                  <a:pt x="80340" y="1390281"/>
                </a:lnTo>
                <a:lnTo>
                  <a:pt x="47510" y="1415643"/>
                </a:lnTo>
                <a:lnTo>
                  <a:pt x="22148" y="1448473"/>
                </a:lnTo>
                <a:lnTo>
                  <a:pt x="5791" y="1487220"/>
                </a:lnTo>
                <a:lnTo>
                  <a:pt x="0" y="1530337"/>
                </a:lnTo>
                <a:lnTo>
                  <a:pt x="5791" y="1573453"/>
                </a:lnTo>
                <a:lnTo>
                  <a:pt x="22148" y="1612201"/>
                </a:lnTo>
                <a:lnTo>
                  <a:pt x="47510" y="1645031"/>
                </a:lnTo>
                <a:lnTo>
                  <a:pt x="80340" y="1670392"/>
                </a:lnTo>
                <a:lnTo>
                  <a:pt x="119075" y="1686737"/>
                </a:lnTo>
                <a:lnTo>
                  <a:pt x="162204" y="1692529"/>
                </a:lnTo>
                <a:lnTo>
                  <a:pt x="205320" y="1686737"/>
                </a:lnTo>
                <a:lnTo>
                  <a:pt x="244068" y="1670392"/>
                </a:lnTo>
                <a:lnTo>
                  <a:pt x="276885" y="1645031"/>
                </a:lnTo>
                <a:lnTo>
                  <a:pt x="302247" y="1612201"/>
                </a:lnTo>
                <a:lnTo>
                  <a:pt x="318604" y="1573453"/>
                </a:lnTo>
                <a:lnTo>
                  <a:pt x="324396" y="1530337"/>
                </a:lnTo>
                <a:close/>
              </a:path>
              <a:path w="3335020" h="2049145">
                <a:moveTo>
                  <a:pt x="527189" y="1159751"/>
                </a:moveTo>
                <a:lnTo>
                  <a:pt x="521398" y="1116634"/>
                </a:lnTo>
                <a:lnTo>
                  <a:pt x="505040" y="1077899"/>
                </a:lnTo>
                <a:lnTo>
                  <a:pt x="479679" y="1045070"/>
                </a:lnTo>
                <a:lnTo>
                  <a:pt x="446862" y="1019708"/>
                </a:lnTo>
                <a:lnTo>
                  <a:pt x="408114" y="1003350"/>
                </a:lnTo>
                <a:lnTo>
                  <a:pt x="364998" y="997559"/>
                </a:lnTo>
                <a:lnTo>
                  <a:pt x="321881" y="1003350"/>
                </a:lnTo>
                <a:lnTo>
                  <a:pt x="283133" y="1019708"/>
                </a:lnTo>
                <a:lnTo>
                  <a:pt x="250304" y="1045070"/>
                </a:lnTo>
                <a:lnTo>
                  <a:pt x="224942" y="1077899"/>
                </a:lnTo>
                <a:lnTo>
                  <a:pt x="208597" y="1116634"/>
                </a:lnTo>
                <a:lnTo>
                  <a:pt x="202793" y="1159751"/>
                </a:lnTo>
                <a:lnTo>
                  <a:pt x="208597" y="1202880"/>
                </a:lnTo>
                <a:lnTo>
                  <a:pt x="224942" y="1241615"/>
                </a:lnTo>
                <a:lnTo>
                  <a:pt x="250304" y="1274445"/>
                </a:lnTo>
                <a:lnTo>
                  <a:pt x="283133" y="1299806"/>
                </a:lnTo>
                <a:lnTo>
                  <a:pt x="321881" y="1316164"/>
                </a:lnTo>
                <a:lnTo>
                  <a:pt x="364998" y="1321955"/>
                </a:lnTo>
                <a:lnTo>
                  <a:pt x="408114" y="1316164"/>
                </a:lnTo>
                <a:lnTo>
                  <a:pt x="446862" y="1299806"/>
                </a:lnTo>
                <a:lnTo>
                  <a:pt x="479679" y="1274445"/>
                </a:lnTo>
                <a:lnTo>
                  <a:pt x="505040" y="1241615"/>
                </a:lnTo>
                <a:lnTo>
                  <a:pt x="521398" y="1202880"/>
                </a:lnTo>
                <a:lnTo>
                  <a:pt x="527189" y="1159751"/>
                </a:lnTo>
                <a:close/>
              </a:path>
              <a:path w="3335020" h="2049145">
                <a:moveTo>
                  <a:pt x="675398" y="1499514"/>
                </a:moveTo>
                <a:lnTo>
                  <a:pt x="669594" y="1456397"/>
                </a:lnTo>
                <a:lnTo>
                  <a:pt x="653249" y="1417650"/>
                </a:lnTo>
                <a:lnTo>
                  <a:pt x="627888" y="1384833"/>
                </a:lnTo>
                <a:lnTo>
                  <a:pt x="595058" y="1359471"/>
                </a:lnTo>
                <a:lnTo>
                  <a:pt x="556310" y="1343113"/>
                </a:lnTo>
                <a:lnTo>
                  <a:pt x="513194" y="1337322"/>
                </a:lnTo>
                <a:lnTo>
                  <a:pt x="470077" y="1343113"/>
                </a:lnTo>
                <a:lnTo>
                  <a:pt x="431330" y="1359471"/>
                </a:lnTo>
                <a:lnTo>
                  <a:pt x="398500" y="1384833"/>
                </a:lnTo>
                <a:lnTo>
                  <a:pt x="373138" y="1417650"/>
                </a:lnTo>
                <a:lnTo>
                  <a:pt x="356793" y="1456397"/>
                </a:lnTo>
                <a:lnTo>
                  <a:pt x="351002" y="1499514"/>
                </a:lnTo>
                <a:lnTo>
                  <a:pt x="356793" y="1542630"/>
                </a:lnTo>
                <a:lnTo>
                  <a:pt x="373138" y="1581378"/>
                </a:lnTo>
                <a:lnTo>
                  <a:pt x="398500" y="1614208"/>
                </a:lnTo>
                <a:lnTo>
                  <a:pt x="431330" y="1639570"/>
                </a:lnTo>
                <a:lnTo>
                  <a:pt x="470077" y="1655914"/>
                </a:lnTo>
                <a:lnTo>
                  <a:pt x="513194" y="1661718"/>
                </a:lnTo>
                <a:lnTo>
                  <a:pt x="556310" y="1655914"/>
                </a:lnTo>
                <a:lnTo>
                  <a:pt x="595058" y="1639570"/>
                </a:lnTo>
                <a:lnTo>
                  <a:pt x="627888" y="1614208"/>
                </a:lnTo>
                <a:lnTo>
                  <a:pt x="653249" y="1581378"/>
                </a:lnTo>
                <a:lnTo>
                  <a:pt x="669594" y="1542630"/>
                </a:lnTo>
                <a:lnTo>
                  <a:pt x="675398" y="1499514"/>
                </a:lnTo>
                <a:close/>
              </a:path>
              <a:path w="3335020" h="2049145">
                <a:moveTo>
                  <a:pt x="715505" y="1823910"/>
                </a:moveTo>
                <a:lnTo>
                  <a:pt x="709714" y="1780794"/>
                </a:lnTo>
                <a:lnTo>
                  <a:pt x="693369" y="1742046"/>
                </a:lnTo>
                <a:lnTo>
                  <a:pt x="668007" y="1709216"/>
                </a:lnTo>
                <a:lnTo>
                  <a:pt x="635177" y="1683854"/>
                </a:lnTo>
                <a:lnTo>
                  <a:pt x="596430" y="1667510"/>
                </a:lnTo>
                <a:lnTo>
                  <a:pt x="553313" y="1661718"/>
                </a:lnTo>
                <a:lnTo>
                  <a:pt x="510197" y="1667510"/>
                </a:lnTo>
                <a:lnTo>
                  <a:pt x="471449" y="1683854"/>
                </a:lnTo>
                <a:lnTo>
                  <a:pt x="438619" y="1709216"/>
                </a:lnTo>
                <a:lnTo>
                  <a:pt x="413258" y="1742046"/>
                </a:lnTo>
                <a:lnTo>
                  <a:pt x="396913" y="1780794"/>
                </a:lnTo>
                <a:lnTo>
                  <a:pt x="391121" y="1823910"/>
                </a:lnTo>
                <a:lnTo>
                  <a:pt x="396913" y="1867027"/>
                </a:lnTo>
                <a:lnTo>
                  <a:pt x="413258" y="1905774"/>
                </a:lnTo>
                <a:lnTo>
                  <a:pt x="438619" y="1938604"/>
                </a:lnTo>
                <a:lnTo>
                  <a:pt x="471449" y="1963966"/>
                </a:lnTo>
                <a:lnTo>
                  <a:pt x="510197" y="1980311"/>
                </a:lnTo>
                <a:lnTo>
                  <a:pt x="553313" y="1986102"/>
                </a:lnTo>
                <a:lnTo>
                  <a:pt x="596430" y="1980311"/>
                </a:lnTo>
                <a:lnTo>
                  <a:pt x="635177" y="1963966"/>
                </a:lnTo>
                <a:lnTo>
                  <a:pt x="668007" y="1938604"/>
                </a:lnTo>
                <a:lnTo>
                  <a:pt x="693369" y="1905774"/>
                </a:lnTo>
                <a:lnTo>
                  <a:pt x="709714" y="1867027"/>
                </a:lnTo>
                <a:lnTo>
                  <a:pt x="715505" y="1823910"/>
                </a:lnTo>
                <a:close/>
              </a:path>
              <a:path w="3335020" h="2049145">
                <a:moveTo>
                  <a:pt x="745578" y="793775"/>
                </a:moveTo>
                <a:lnTo>
                  <a:pt x="739787" y="750658"/>
                </a:lnTo>
                <a:lnTo>
                  <a:pt x="723430" y="711911"/>
                </a:lnTo>
                <a:lnTo>
                  <a:pt x="698068" y="679081"/>
                </a:lnTo>
                <a:lnTo>
                  <a:pt x="665238" y="653719"/>
                </a:lnTo>
                <a:lnTo>
                  <a:pt x="626503" y="637374"/>
                </a:lnTo>
                <a:lnTo>
                  <a:pt x="583387" y="631571"/>
                </a:lnTo>
                <a:lnTo>
                  <a:pt x="540258" y="637374"/>
                </a:lnTo>
                <a:lnTo>
                  <a:pt x="501523" y="653719"/>
                </a:lnTo>
                <a:lnTo>
                  <a:pt x="468693" y="679081"/>
                </a:lnTo>
                <a:lnTo>
                  <a:pt x="443331" y="711911"/>
                </a:lnTo>
                <a:lnTo>
                  <a:pt x="426974" y="750658"/>
                </a:lnTo>
                <a:lnTo>
                  <a:pt x="421182" y="793775"/>
                </a:lnTo>
                <a:lnTo>
                  <a:pt x="426974" y="836891"/>
                </a:lnTo>
                <a:lnTo>
                  <a:pt x="443331" y="875639"/>
                </a:lnTo>
                <a:lnTo>
                  <a:pt x="468693" y="908456"/>
                </a:lnTo>
                <a:lnTo>
                  <a:pt x="501523" y="933818"/>
                </a:lnTo>
                <a:lnTo>
                  <a:pt x="540258" y="950175"/>
                </a:lnTo>
                <a:lnTo>
                  <a:pt x="583387" y="955967"/>
                </a:lnTo>
                <a:lnTo>
                  <a:pt x="626503" y="950175"/>
                </a:lnTo>
                <a:lnTo>
                  <a:pt x="665238" y="933818"/>
                </a:lnTo>
                <a:lnTo>
                  <a:pt x="698068" y="908456"/>
                </a:lnTo>
                <a:lnTo>
                  <a:pt x="723430" y="875639"/>
                </a:lnTo>
                <a:lnTo>
                  <a:pt x="739787" y="836891"/>
                </a:lnTo>
                <a:lnTo>
                  <a:pt x="745578" y="793775"/>
                </a:lnTo>
                <a:close/>
              </a:path>
              <a:path w="3335020" h="2049145">
                <a:moveTo>
                  <a:pt x="913879" y="1152118"/>
                </a:moveTo>
                <a:lnTo>
                  <a:pt x="908088" y="1109002"/>
                </a:lnTo>
                <a:lnTo>
                  <a:pt x="891743" y="1070254"/>
                </a:lnTo>
                <a:lnTo>
                  <a:pt x="866381" y="1037424"/>
                </a:lnTo>
                <a:lnTo>
                  <a:pt x="833551" y="1012063"/>
                </a:lnTo>
                <a:lnTo>
                  <a:pt x="794804" y="995718"/>
                </a:lnTo>
                <a:lnTo>
                  <a:pt x="751687" y="989926"/>
                </a:lnTo>
                <a:lnTo>
                  <a:pt x="708571" y="995718"/>
                </a:lnTo>
                <a:lnTo>
                  <a:pt x="669823" y="1012063"/>
                </a:lnTo>
                <a:lnTo>
                  <a:pt x="636993" y="1037424"/>
                </a:lnTo>
                <a:lnTo>
                  <a:pt x="611632" y="1070254"/>
                </a:lnTo>
                <a:lnTo>
                  <a:pt x="595287" y="1109002"/>
                </a:lnTo>
                <a:lnTo>
                  <a:pt x="589495" y="1152118"/>
                </a:lnTo>
                <a:lnTo>
                  <a:pt x="595287" y="1195235"/>
                </a:lnTo>
                <a:lnTo>
                  <a:pt x="611632" y="1233982"/>
                </a:lnTo>
                <a:lnTo>
                  <a:pt x="636993" y="1266812"/>
                </a:lnTo>
                <a:lnTo>
                  <a:pt x="669823" y="1292174"/>
                </a:lnTo>
                <a:lnTo>
                  <a:pt x="708571" y="1308519"/>
                </a:lnTo>
                <a:lnTo>
                  <a:pt x="751687" y="1314310"/>
                </a:lnTo>
                <a:lnTo>
                  <a:pt x="794804" y="1308519"/>
                </a:lnTo>
                <a:lnTo>
                  <a:pt x="833551" y="1292174"/>
                </a:lnTo>
                <a:lnTo>
                  <a:pt x="866381" y="1266812"/>
                </a:lnTo>
                <a:lnTo>
                  <a:pt x="891743" y="1233982"/>
                </a:lnTo>
                <a:lnTo>
                  <a:pt x="908088" y="1195235"/>
                </a:lnTo>
                <a:lnTo>
                  <a:pt x="913879" y="1152118"/>
                </a:lnTo>
                <a:close/>
              </a:path>
              <a:path w="3335020" h="2049145">
                <a:moveTo>
                  <a:pt x="1065999" y="1458163"/>
                </a:moveTo>
                <a:lnTo>
                  <a:pt x="1060196" y="1415046"/>
                </a:lnTo>
                <a:lnTo>
                  <a:pt x="1043851" y="1376299"/>
                </a:lnTo>
                <a:lnTo>
                  <a:pt x="1018489" y="1343469"/>
                </a:lnTo>
                <a:lnTo>
                  <a:pt x="985659" y="1318107"/>
                </a:lnTo>
                <a:lnTo>
                  <a:pt x="946912" y="1301762"/>
                </a:lnTo>
                <a:lnTo>
                  <a:pt x="903795" y="1295971"/>
                </a:lnTo>
                <a:lnTo>
                  <a:pt x="860679" y="1301762"/>
                </a:lnTo>
                <a:lnTo>
                  <a:pt x="821931" y="1318107"/>
                </a:lnTo>
                <a:lnTo>
                  <a:pt x="789114" y="1343469"/>
                </a:lnTo>
                <a:lnTo>
                  <a:pt x="763752" y="1376299"/>
                </a:lnTo>
                <a:lnTo>
                  <a:pt x="747395" y="1415046"/>
                </a:lnTo>
                <a:lnTo>
                  <a:pt x="741603" y="1458163"/>
                </a:lnTo>
                <a:lnTo>
                  <a:pt x="747395" y="1501279"/>
                </a:lnTo>
                <a:lnTo>
                  <a:pt x="763752" y="1540027"/>
                </a:lnTo>
                <a:lnTo>
                  <a:pt x="789114" y="1572856"/>
                </a:lnTo>
                <a:lnTo>
                  <a:pt x="821931" y="1598218"/>
                </a:lnTo>
                <a:lnTo>
                  <a:pt x="860679" y="1614563"/>
                </a:lnTo>
                <a:lnTo>
                  <a:pt x="903795" y="1620354"/>
                </a:lnTo>
                <a:lnTo>
                  <a:pt x="946912" y="1614563"/>
                </a:lnTo>
                <a:lnTo>
                  <a:pt x="985659" y="1598218"/>
                </a:lnTo>
                <a:lnTo>
                  <a:pt x="1018489" y="1572856"/>
                </a:lnTo>
                <a:lnTo>
                  <a:pt x="1043851" y="1540027"/>
                </a:lnTo>
                <a:lnTo>
                  <a:pt x="1060196" y="1501279"/>
                </a:lnTo>
                <a:lnTo>
                  <a:pt x="1065999" y="1458163"/>
                </a:lnTo>
                <a:close/>
              </a:path>
              <a:path w="3335020" h="2049145">
                <a:moveTo>
                  <a:pt x="1079195" y="730631"/>
                </a:moveTo>
                <a:lnTo>
                  <a:pt x="1073404" y="687514"/>
                </a:lnTo>
                <a:lnTo>
                  <a:pt x="1057046" y="648766"/>
                </a:lnTo>
                <a:lnTo>
                  <a:pt x="1031684" y="615937"/>
                </a:lnTo>
                <a:lnTo>
                  <a:pt x="998855" y="590575"/>
                </a:lnTo>
                <a:lnTo>
                  <a:pt x="960120" y="574230"/>
                </a:lnTo>
                <a:lnTo>
                  <a:pt x="917003" y="568439"/>
                </a:lnTo>
                <a:lnTo>
                  <a:pt x="873874" y="574230"/>
                </a:lnTo>
                <a:lnTo>
                  <a:pt x="835139" y="590575"/>
                </a:lnTo>
                <a:lnTo>
                  <a:pt x="802309" y="615937"/>
                </a:lnTo>
                <a:lnTo>
                  <a:pt x="776947" y="648766"/>
                </a:lnTo>
                <a:lnTo>
                  <a:pt x="760590" y="687514"/>
                </a:lnTo>
                <a:lnTo>
                  <a:pt x="754799" y="730631"/>
                </a:lnTo>
                <a:lnTo>
                  <a:pt x="760590" y="773747"/>
                </a:lnTo>
                <a:lnTo>
                  <a:pt x="776947" y="812495"/>
                </a:lnTo>
                <a:lnTo>
                  <a:pt x="802309" y="845324"/>
                </a:lnTo>
                <a:lnTo>
                  <a:pt x="835139" y="870686"/>
                </a:lnTo>
                <a:lnTo>
                  <a:pt x="873874" y="887031"/>
                </a:lnTo>
                <a:lnTo>
                  <a:pt x="917003" y="892822"/>
                </a:lnTo>
                <a:lnTo>
                  <a:pt x="960120" y="887031"/>
                </a:lnTo>
                <a:lnTo>
                  <a:pt x="998855" y="870686"/>
                </a:lnTo>
                <a:lnTo>
                  <a:pt x="1031684" y="845324"/>
                </a:lnTo>
                <a:lnTo>
                  <a:pt x="1057046" y="812495"/>
                </a:lnTo>
                <a:lnTo>
                  <a:pt x="1073404" y="773747"/>
                </a:lnTo>
                <a:lnTo>
                  <a:pt x="1079195" y="730631"/>
                </a:lnTo>
                <a:close/>
              </a:path>
              <a:path w="3335020" h="2049145">
                <a:moveTo>
                  <a:pt x="1232268" y="1100531"/>
                </a:moveTo>
                <a:lnTo>
                  <a:pt x="1226477" y="1057414"/>
                </a:lnTo>
                <a:lnTo>
                  <a:pt x="1210119" y="1018667"/>
                </a:lnTo>
                <a:lnTo>
                  <a:pt x="1184757" y="985837"/>
                </a:lnTo>
                <a:lnTo>
                  <a:pt x="1151940" y="960475"/>
                </a:lnTo>
                <a:lnTo>
                  <a:pt x="1113193" y="944130"/>
                </a:lnTo>
                <a:lnTo>
                  <a:pt x="1070076" y="938339"/>
                </a:lnTo>
                <a:lnTo>
                  <a:pt x="1026947" y="944130"/>
                </a:lnTo>
                <a:lnTo>
                  <a:pt x="988212" y="960475"/>
                </a:lnTo>
                <a:lnTo>
                  <a:pt x="955382" y="985837"/>
                </a:lnTo>
                <a:lnTo>
                  <a:pt x="930021" y="1018667"/>
                </a:lnTo>
                <a:lnTo>
                  <a:pt x="913663" y="1057414"/>
                </a:lnTo>
                <a:lnTo>
                  <a:pt x="907872" y="1100531"/>
                </a:lnTo>
                <a:lnTo>
                  <a:pt x="913663" y="1143647"/>
                </a:lnTo>
                <a:lnTo>
                  <a:pt x="930021" y="1182395"/>
                </a:lnTo>
                <a:lnTo>
                  <a:pt x="955382" y="1215224"/>
                </a:lnTo>
                <a:lnTo>
                  <a:pt x="988212" y="1240586"/>
                </a:lnTo>
                <a:lnTo>
                  <a:pt x="1026947" y="1256931"/>
                </a:lnTo>
                <a:lnTo>
                  <a:pt x="1070076" y="1262722"/>
                </a:lnTo>
                <a:lnTo>
                  <a:pt x="1113193" y="1256931"/>
                </a:lnTo>
                <a:lnTo>
                  <a:pt x="1151940" y="1240586"/>
                </a:lnTo>
                <a:lnTo>
                  <a:pt x="1184757" y="1215224"/>
                </a:lnTo>
                <a:lnTo>
                  <a:pt x="1210119" y="1182395"/>
                </a:lnTo>
                <a:lnTo>
                  <a:pt x="1226477" y="1143647"/>
                </a:lnTo>
                <a:lnTo>
                  <a:pt x="1232268" y="1100531"/>
                </a:lnTo>
                <a:close/>
              </a:path>
              <a:path w="3335020" h="2049145">
                <a:moveTo>
                  <a:pt x="1397685" y="1473301"/>
                </a:moveTo>
                <a:lnTo>
                  <a:pt x="1391881" y="1430185"/>
                </a:lnTo>
                <a:lnTo>
                  <a:pt x="1375537" y="1391437"/>
                </a:lnTo>
                <a:lnTo>
                  <a:pt x="1350175" y="1358607"/>
                </a:lnTo>
                <a:lnTo>
                  <a:pt x="1317345" y="1333246"/>
                </a:lnTo>
                <a:lnTo>
                  <a:pt x="1278597" y="1316901"/>
                </a:lnTo>
                <a:lnTo>
                  <a:pt x="1235481" y="1311097"/>
                </a:lnTo>
                <a:lnTo>
                  <a:pt x="1192364" y="1316901"/>
                </a:lnTo>
                <a:lnTo>
                  <a:pt x="1153617" y="1333246"/>
                </a:lnTo>
                <a:lnTo>
                  <a:pt x="1120800" y="1358607"/>
                </a:lnTo>
                <a:lnTo>
                  <a:pt x="1095438" y="1391437"/>
                </a:lnTo>
                <a:lnTo>
                  <a:pt x="1079080" y="1430185"/>
                </a:lnTo>
                <a:lnTo>
                  <a:pt x="1073289" y="1473301"/>
                </a:lnTo>
                <a:lnTo>
                  <a:pt x="1079080" y="1516418"/>
                </a:lnTo>
                <a:lnTo>
                  <a:pt x="1095438" y="1555165"/>
                </a:lnTo>
                <a:lnTo>
                  <a:pt x="1120800" y="1587982"/>
                </a:lnTo>
                <a:lnTo>
                  <a:pt x="1153617" y="1613344"/>
                </a:lnTo>
                <a:lnTo>
                  <a:pt x="1192364" y="1629702"/>
                </a:lnTo>
                <a:lnTo>
                  <a:pt x="1235481" y="1635493"/>
                </a:lnTo>
                <a:lnTo>
                  <a:pt x="1278597" y="1629702"/>
                </a:lnTo>
                <a:lnTo>
                  <a:pt x="1317345" y="1613344"/>
                </a:lnTo>
                <a:lnTo>
                  <a:pt x="1350175" y="1587982"/>
                </a:lnTo>
                <a:lnTo>
                  <a:pt x="1375537" y="1555165"/>
                </a:lnTo>
                <a:lnTo>
                  <a:pt x="1391881" y="1516418"/>
                </a:lnTo>
                <a:lnTo>
                  <a:pt x="1397685" y="1473301"/>
                </a:lnTo>
                <a:close/>
              </a:path>
              <a:path w="3335020" h="2049145">
                <a:moveTo>
                  <a:pt x="1425041" y="567194"/>
                </a:moveTo>
                <a:lnTo>
                  <a:pt x="1419250" y="524078"/>
                </a:lnTo>
                <a:lnTo>
                  <a:pt x="1402892" y="485330"/>
                </a:lnTo>
                <a:lnTo>
                  <a:pt x="1377530" y="452501"/>
                </a:lnTo>
                <a:lnTo>
                  <a:pt x="1344701" y="427139"/>
                </a:lnTo>
                <a:lnTo>
                  <a:pt x="1305966" y="410794"/>
                </a:lnTo>
                <a:lnTo>
                  <a:pt x="1262849" y="405003"/>
                </a:lnTo>
                <a:lnTo>
                  <a:pt x="1219720" y="410794"/>
                </a:lnTo>
                <a:lnTo>
                  <a:pt x="1180985" y="427139"/>
                </a:lnTo>
                <a:lnTo>
                  <a:pt x="1148156" y="452501"/>
                </a:lnTo>
                <a:lnTo>
                  <a:pt x="1122794" y="485330"/>
                </a:lnTo>
                <a:lnTo>
                  <a:pt x="1106436" y="524078"/>
                </a:lnTo>
                <a:lnTo>
                  <a:pt x="1100645" y="567194"/>
                </a:lnTo>
                <a:lnTo>
                  <a:pt x="1106436" y="610311"/>
                </a:lnTo>
                <a:lnTo>
                  <a:pt x="1122794" y="649058"/>
                </a:lnTo>
                <a:lnTo>
                  <a:pt x="1148156" y="681888"/>
                </a:lnTo>
                <a:lnTo>
                  <a:pt x="1180985" y="707250"/>
                </a:lnTo>
                <a:lnTo>
                  <a:pt x="1219720" y="723595"/>
                </a:lnTo>
                <a:lnTo>
                  <a:pt x="1262849" y="729386"/>
                </a:lnTo>
                <a:lnTo>
                  <a:pt x="1305966" y="723595"/>
                </a:lnTo>
                <a:lnTo>
                  <a:pt x="1344701" y="707250"/>
                </a:lnTo>
                <a:lnTo>
                  <a:pt x="1377530" y="681888"/>
                </a:lnTo>
                <a:lnTo>
                  <a:pt x="1402892" y="649058"/>
                </a:lnTo>
                <a:lnTo>
                  <a:pt x="1419250" y="610311"/>
                </a:lnTo>
                <a:lnTo>
                  <a:pt x="1425041" y="567194"/>
                </a:lnTo>
                <a:close/>
              </a:path>
              <a:path w="3335020" h="2049145">
                <a:moveTo>
                  <a:pt x="1619313" y="987183"/>
                </a:moveTo>
                <a:lnTo>
                  <a:pt x="1613509" y="944067"/>
                </a:lnTo>
                <a:lnTo>
                  <a:pt x="1597164" y="905319"/>
                </a:lnTo>
                <a:lnTo>
                  <a:pt x="1571802" y="872490"/>
                </a:lnTo>
                <a:lnTo>
                  <a:pt x="1538973" y="847128"/>
                </a:lnTo>
                <a:lnTo>
                  <a:pt x="1500225" y="830783"/>
                </a:lnTo>
                <a:lnTo>
                  <a:pt x="1457109" y="824979"/>
                </a:lnTo>
                <a:lnTo>
                  <a:pt x="1413992" y="830783"/>
                </a:lnTo>
                <a:lnTo>
                  <a:pt x="1375244" y="847128"/>
                </a:lnTo>
                <a:lnTo>
                  <a:pt x="1342428" y="872490"/>
                </a:lnTo>
                <a:lnTo>
                  <a:pt x="1317066" y="905319"/>
                </a:lnTo>
                <a:lnTo>
                  <a:pt x="1300708" y="944067"/>
                </a:lnTo>
                <a:lnTo>
                  <a:pt x="1294917" y="987183"/>
                </a:lnTo>
                <a:lnTo>
                  <a:pt x="1300708" y="1030300"/>
                </a:lnTo>
                <a:lnTo>
                  <a:pt x="1317066" y="1069047"/>
                </a:lnTo>
                <a:lnTo>
                  <a:pt x="1342428" y="1101864"/>
                </a:lnTo>
                <a:lnTo>
                  <a:pt x="1375244" y="1127226"/>
                </a:lnTo>
                <a:lnTo>
                  <a:pt x="1413992" y="1143584"/>
                </a:lnTo>
                <a:lnTo>
                  <a:pt x="1457109" y="1149375"/>
                </a:lnTo>
                <a:lnTo>
                  <a:pt x="1500225" y="1143584"/>
                </a:lnTo>
                <a:lnTo>
                  <a:pt x="1538973" y="1127226"/>
                </a:lnTo>
                <a:lnTo>
                  <a:pt x="1571802" y="1101864"/>
                </a:lnTo>
                <a:lnTo>
                  <a:pt x="1597164" y="1069047"/>
                </a:lnTo>
                <a:lnTo>
                  <a:pt x="1613509" y="1030300"/>
                </a:lnTo>
                <a:lnTo>
                  <a:pt x="1619313" y="987183"/>
                </a:lnTo>
                <a:close/>
              </a:path>
              <a:path w="3335020" h="2049145">
                <a:moveTo>
                  <a:pt x="1646478" y="1782559"/>
                </a:moveTo>
                <a:lnTo>
                  <a:pt x="1640674" y="1739442"/>
                </a:lnTo>
                <a:lnTo>
                  <a:pt x="1624330" y="1700695"/>
                </a:lnTo>
                <a:lnTo>
                  <a:pt x="1598968" y="1667865"/>
                </a:lnTo>
                <a:lnTo>
                  <a:pt x="1566138" y="1642503"/>
                </a:lnTo>
                <a:lnTo>
                  <a:pt x="1527390" y="1626158"/>
                </a:lnTo>
                <a:lnTo>
                  <a:pt x="1484274" y="1620367"/>
                </a:lnTo>
                <a:lnTo>
                  <a:pt x="1441157" y="1626158"/>
                </a:lnTo>
                <a:lnTo>
                  <a:pt x="1402410" y="1642503"/>
                </a:lnTo>
                <a:lnTo>
                  <a:pt x="1369593" y="1667865"/>
                </a:lnTo>
                <a:lnTo>
                  <a:pt x="1344231" y="1700695"/>
                </a:lnTo>
                <a:lnTo>
                  <a:pt x="1327873" y="1739442"/>
                </a:lnTo>
                <a:lnTo>
                  <a:pt x="1322082" y="1782559"/>
                </a:lnTo>
                <a:lnTo>
                  <a:pt x="1327873" y="1825675"/>
                </a:lnTo>
                <a:lnTo>
                  <a:pt x="1344231" y="1864423"/>
                </a:lnTo>
                <a:lnTo>
                  <a:pt x="1369593" y="1897253"/>
                </a:lnTo>
                <a:lnTo>
                  <a:pt x="1402410" y="1922614"/>
                </a:lnTo>
                <a:lnTo>
                  <a:pt x="1441157" y="1938959"/>
                </a:lnTo>
                <a:lnTo>
                  <a:pt x="1484274" y="1944751"/>
                </a:lnTo>
                <a:lnTo>
                  <a:pt x="1527390" y="1938959"/>
                </a:lnTo>
                <a:lnTo>
                  <a:pt x="1566138" y="1922614"/>
                </a:lnTo>
                <a:lnTo>
                  <a:pt x="1598968" y="1897253"/>
                </a:lnTo>
                <a:lnTo>
                  <a:pt x="1624330" y="1864423"/>
                </a:lnTo>
                <a:lnTo>
                  <a:pt x="1640674" y="1825675"/>
                </a:lnTo>
                <a:lnTo>
                  <a:pt x="1646478" y="1782559"/>
                </a:lnTo>
                <a:close/>
              </a:path>
              <a:path w="3335020" h="2049145">
                <a:moveTo>
                  <a:pt x="1728089" y="1340015"/>
                </a:moveTo>
                <a:lnTo>
                  <a:pt x="1722285" y="1296898"/>
                </a:lnTo>
                <a:lnTo>
                  <a:pt x="1705940" y="1258163"/>
                </a:lnTo>
                <a:lnTo>
                  <a:pt x="1680578" y="1225334"/>
                </a:lnTo>
                <a:lnTo>
                  <a:pt x="1647748" y="1199972"/>
                </a:lnTo>
                <a:lnTo>
                  <a:pt x="1609001" y="1183614"/>
                </a:lnTo>
                <a:lnTo>
                  <a:pt x="1565884" y="1177823"/>
                </a:lnTo>
                <a:lnTo>
                  <a:pt x="1522768" y="1183614"/>
                </a:lnTo>
                <a:lnTo>
                  <a:pt x="1484020" y="1199972"/>
                </a:lnTo>
                <a:lnTo>
                  <a:pt x="1451190" y="1225334"/>
                </a:lnTo>
                <a:lnTo>
                  <a:pt x="1425829" y="1258163"/>
                </a:lnTo>
                <a:lnTo>
                  <a:pt x="1409484" y="1296898"/>
                </a:lnTo>
                <a:lnTo>
                  <a:pt x="1403692" y="1340015"/>
                </a:lnTo>
                <a:lnTo>
                  <a:pt x="1409484" y="1383144"/>
                </a:lnTo>
                <a:lnTo>
                  <a:pt x="1425829" y="1421879"/>
                </a:lnTo>
                <a:lnTo>
                  <a:pt x="1451190" y="1454708"/>
                </a:lnTo>
                <a:lnTo>
                  <a:pt x="1484020" y="1480070"/>
                </a:lnTo>
                <a:lnTo>
                  <a:pt x="1522768" y="1496428"/>
                </a:lnTo>
                <a:lnTo>
                  <a:pt x="1565884" y="1502219"/>
                </a:lnTo>
                <a:lnTo>
                  <a:pt x="1609001" y="1496428"/>
                </a:lnTo>
                <a:lnTo>
                  <a:pt x="1647748" y="1480070"/>
                </a:lnTo>
                <a:lnTo>
                  <a:pt x="1680578" y="1454708"/>
                </a:lnTo>
                <a:lnTo>
                  <a:pt x="1705940" y="1421879"/>
                </a:lnTo>
                <a:lnTo>
                  <a:pt x="1722285" y="1383144"/>
                </a:lnTo>
                <a:lnTo>
                  <a:pt x="1728089" y="1340015"/>
                </a:lnTo>
                <a:close/>
              </a:path>
              <a:path w="3335020" h="2049145">
                <a:moveTo>
                  <a:pt x="1740204" y="640918"/>
                </a:moveTo>
                <a:lnTo>
                  <a:pt x="1734413" y="597801"/>
                </a:lnTo>
                <a:lnTo>
                  <a:pt x="1718068" y="559066"/>
                </a:lnTo>
                <a:lnTo>
                  <a:pt x="1692706" y="526237"/>
                </a:lnTo>
                <a:lnTo>
                  <a:pt x="1659877" y="500875"/>
                </a:lnTo>
                <a:lnTo>
                  <a:pt x="1621129" y="484517"/>
                </a:lnTo>
                <a:lnTo>
                  <a:pt x="1578013" y="478726"/>
                </a:lnTo>
                <a:lnTo>
                  <a:pt x="1534896" y="484517"/>
                </a:lnTo>
                <a:lnTo>
                  <a:pt x="1496148" y="500875"/>
                </a:lnTo>
                <a:lnTo>
                  <a:pt x="1463319" y="526237"/>
                </a:lnTo>
                <a:lnTo>
                  <a:pt x="1437957" y="559066"/>
                </a:lnTo>
                <a:lnTo>
                  <a:pt x="1421612" y="597801"/>
                </a:lnTo>
                <a:lnTo>
                  <a:pt x="1415821" y="640918"/>
                </a:lnTo>
                <a:lnTo>
                  <a:pt x="1421612" y="684047"/>
                </a:lnTo>
                <a:lnTo>
                  <a:pt x="1437957" y="722782"/>
                </a:lnTo>
                <a:lnTo>
                  <a:pt x="1463319" y="755611"/>
                </a:lnTo>
                <a:lnTo>
                  <a:pt x="1496148" y="780973"/>
                </a:lnTo>
                <a:lnTo>
                  <a:pt x="1534896" y="797331"/>
                </a:lnTo>
                <a:lnTo>
                  <a:pt x="1578013" y="803122"/>
                </a:lnTo>
                <a:lnTo>
                  <a:pt x="1621129" y="797331"/>
                </a:lnTo>
                <a:lnTo>
                  <a:pt x="1659877" y="780973"/>
                </a:lnTo>
                <a:lnTo>
                  <a:pt x="1692706" y="755611"/>
                </a:lnTo>
                <a:lnTo>
                  <a:pt x="1718068" y="722782"/>
                </a:lnTo>
                <a:lnTo>
                  <a:pt x="1734413" y="684047"/>
                </a:lnTo>
                <a:lnTo>
                  <a:pt x="1740204" y="640918"/>
                </a:lnTo>
                <a:close/>
              </a:path>
              <a:path w="3335020" h="2049145">
                <a:moveTo>
                  <a:pt x="1754047" y="280860"/>
                </a:moveTo>
                <a:lnTo>
                  <a:pt x="1748256" y="237744"/>
                </a:lnTo>
                <a:lnTo>
                  <a:pt x="1731899" y="198996"/>
                </a:lnTo>
                <a:lnTo>
                  <a:pt x="1706537" y="166166"/>
                </a:lnTo>
                <a:lnTo>
                  <a:pt x="1673707" y="140804"/>
                </a:lnTo>
                <a:lnTo>
                  <a:pt x="1634972" y="124460"/>
                </a:lnTo>
                <a:lnTo>
                  <a:pt x="1591843" y="118668"/>
                </a:lnTo>
                <a:lnTo>
                  <a:pt x="1548726" y="124460"/>
                </a:lnTo>
                <a:lnTo>
                  <a:pt x="1509979" y="140804"/>
                </a:lnTo>
                <a:lnTo>
                  <a:pt x="1477162" y="166166"/>
                </a:lnTo>
                <a:lnTo>
                  <a:pt x="1451800" y="198996"/>
                </a:lnTo>
                <a:lnTo>
                  <a:pt x="1435442" y="237744"/>
                </a:lnTo>
                <a:lnTo>
                  <a:pt x="1429651" y="280860"/>
                </a:lnTo>
                <a:lnTo>
                  <a:pt x="1435442" y="323977"/>
                </a:lnTo>
                <a:lnTo>
                  <a:pt x="1451800" y="362724"/>
                </a:lnTo>
                <a:lnTo>
                  <a:pt x="1477162" y="395554"/>
                </a:lnTo>
                <a:lnTo>
                  <a:pt x="1509979" y="420916"/>
                </a:lnTo>
                <a:lnTo>
                  <a:pt x="1548726" y="437261"/>
                </a:lnTo>
                <a:lnTo>
                  <a:pt x="1591843" y="443052"/>
                </a:lnTo>
                <a:lnTo>
                  <a:pt x="1634972" y="437261"/>
                </a:lnTo>
                <a:lnTo>
                  <a:pt x="1673707" y="420916"/>
                </a:lnTo>
                <a:lnTo>
                  <a:pt x="1706537" y="395554"/>
                </a:lnTo>
                <a:lnTo>
                  <a:pt x="1731899" y="362724"/>
                </a:lnTo>
                <a:lnTo>
                  <a:pt x="1748256" y="323977"/>
                </a:lnTo>
                <a:lnTo>
                  <a:pt x="1754047" y="280860"/>
                </a:lnTo>
                <a:close/>
              </a:path>
              <a:path w="3335020" h="2049145">
                <a:moveTo>
                  <a:pt x="1970519" y="992695"/>
                </a:moveTo>
                <a:lnTo>
                  <a:pt x="1964728" y="949579"/>
                </a:lnTo>
                <a:lnTo>
                  <a:pt x="1948370" y="910831"/>
                </a:lnTo>
                <a:lnTo>
                  <a:pt x="1923008" y="878001"/>
                </a:lnTo>
                <a:lnTo>
                  <a:pt x="1890191" y="852639"/>
                </a:lnTo>
                <a:lnTo>
                  <a:pt x="1851444" y="836295"/>
                </a:lnTo>
                <a:lnTo>
                  <a:pt x="1808327" y="830491"/>
                </a:lnTo>
                <a:lnTo>
                  <a:pt x="1765211" y="836295"/>
                </a:lnTo>
                <a:lnTo>
                  <a:pt x="1726463" y="852639"/>
                </a:lnTo>
                <a:lnTo>
                  <a:pt x="1693633" y="878001"/>
                </a:lnTo>
                <a:lnTo>
                  <a:pt x="1668272" y="910831"/>
                </a:lnTo>
                <a:lnTo>
                  <a:pt x="1651927" y="949579"/>
                </a:lnTo>
                <a:lnTo>
                  <a:pt x="1646123" y="992695"/>
                </a:lnTo>
                <a:lnTo>
                  <a:pt x="1651927" y="1035812"/>
                </a:lnTo>
                <a:lnTo>
                  <a:pt x="1668272" y="1074559"/>
                </a:lnTo>
                <a:lnTo>
                  <a:pt x="1693633" y="1107389"/>
                </a:lnTo>
                <a:lnTo>
                  <a:pt x="1726463" y="1132751"/>
                </a:lnTo>
                <a:lnTo>
                  <a:pt x="1765211" y="1149096"/>
                </a:lnTo>
                <a:lnTo>
                  <a:pt x="1808327" y="1154887"/>
                </a:lnTo>
                <a:lnTo>
                  <a:pt x="1851444" y="1149096"/>
                </a:lnTo>
                <a:lnTo>
                  <a:pt x="1890191" y="1132751"/>
                </a:lnTo>
                <a:lnTo>
                  <a:pt x="1923008" y="1107389"/>
                </a:lnTo>
                <a:lnTo>
                  <a:pt x="1948370" y="1074559"/>
                </a:lnTo>
                <a:lnTo>
                  <a:pt x="1964728" y="1035812"/>
                </a:lnTo>
                <a:lnTo>
                  <a:pt x="1970519" y="992695"/>
                </a:lnTo>
                <a:close/>
              </a:path>
              <a:path w="3335020" h="2049145">
                <a:moveTo>
                  <a:pt x="2029091" y="1708353"/>
                </a:moveTo>
                <a:lnTo>
                  <a:pt x="2023287" y="1665236"/>
                </a:lnTo>
                <a:lnTo>
                  <a:pt x="2006942" y="1626489"/>
                </a:lnTo>
                <a:lnTo>
                  <a:pt x="1981581" y="1593672"/>
                </a:lnTo>
                <a:lnTo>
                  <a:pt x="1948751" y="1568310"/>
                </a:lnTo>
                <a:lnTo>
                  <a:pt x="1910003" y="1551952"/>
                </a:lnTo>
                <a:lnTo>
                  <a:pt x="1866887" y="1546161"/>
                </a:lnTo>
                <a:lnTo>
                  <a:pt x="1823770" y="1551952"/>
                </a:lnTo>
                <a:lnTo>
                  <a:pt x="1785023" y="1568310"/>
                </a:lnTo>
                <a:lnTo>
                  <a:pt x="1752206" y="1593672"/>
                </a:lnTo>
                <a:lnTo>
                  <a:pt x="1726844" y="1626489"/>
                </a:lnTo>
                <a:lnTo>
                  <a:pt x="1710486" y="1665236"/>
                </a:lnTo>
                <a:lnTo>
                  <a:pt x="1704695" y="1708353"/>
                </a:lnTo>
                <a:lnTo>
                  <a:pt x="1710486" y="1751469"/>
                </a:lnTo>
                <a:lnTo>
                  <a:pt x="1726844" y="1790217"/>
                </a:lnTo>
                <a:lnTo>
                  <a:pt x="1752206" y="1823046"/>
                </a:lnTo>
                <a:lnTo>
                  <a:pt x="1785023" y="1848408"/>
                </a:lnTo>
                <a:lnTo>
                  <a:pt x="1823770" y="1864753"/>
                </a:lnTo>
                <a:lnTo>
                  <a:pt x="1866887" y="1870557"/>
                </a:lnTo>
                <a:lnTo>
                  <a:pt x="1910003" y="1864753"/>
                </a:lnTo>
                <a:lnTo>
                  <a:pt x="1948751" y="1848408"/>
                </a:lnTo>
                <a:lnTo>
                  <a:pt x="1981581" y="1823046"/>
                </a:lnTo>
                <a:lnTo>
                  <a:pt x="2006942" y="1790217"/>
                </a:lnTo>
                <a:lnTo>
                  <a:pt x="2023287" y="1751469"/>
                </a:lnTo>
                <a:lnTo>
                  <a:pt x="2029091" y="1708353"/>
                </a:lnTo>
                <a:close/>
              </a:path>
              <a:path w="3335020" h="2049145">
                <a:moveTo>
                  <a:pt x="2069211" y="508419"/>
                </a:moveTo>
                <a:lnTo>
                  <a:pt x="2063419" y="465302"/>
                </a:lnTo>
                <a:lnTo>
                  <a:pt x="2047062" y="426554"/>
                </a:lnTo>
                <a:lnTo>
                  <a:pt x="2021700" y="393725"/>
                </a:lnTo>
                <a:lnTo>
                  <a:pt x="1988883" y="368363"/>
                </a:lnTo>
                <a:lnTo>
                  <a:pt x="1950135" y="352018"/>
                </a:lnTo>
                <a:lnTo>
                  <a:pt x="1907019" y="346227"/>
                </a:lnTo>
                <a:lnTo>
                  <a:pt x="1863902" y="352018"/>
                </a:lnTo>
                <a:lnTo>
                  <a:pt x="1825155" y="368363"/>
                </a:lnTo>
                <a:lnTo>
                  <a:pt x="1792325" y="393725"/>
                </a:lnTo>
                <a:lnTo>
                  <a:pt x="1766963" y="426554"/>
                </a:lnTo>
                <a:lnTo>
                  <a:pt x="1750618" y="465302"/>
                </a:lnTo>
                <a:lnTo>
                  <a:pt x="1744814" y="508419"/>
                </a:lnTo>
                <a:lnTo>
                  <a:pt x="1750618" y="551535"/>
                </a:lnTo>
                <a:lnTo>
                  <a:pt x="1766963" y="590283"/>
                </a:lnTo>
                <a:lnTo>
                  <a:pt x="1792325" y="623112"/>
                </a:lnTo>
                <a:lnTo>
                  <a:pt x="1825155" y="648474"/>
                </a:lnTo>
                <a:lnTo>
                  <a:pt x="1863902" y="664819"/>
                </a:lnTo>
                <a:lnTo>
                  <a:pt x="1907019" y="670610"/>
                </a:lnTo>
                <a:lnTo>
                  <a:pt x="1950135" y="664819"/>
                </a:lnTo>
                <a:lnTo>
                  <a:pt x="1988883" y="648474"/>
                </a:lnTo>
                <a:lnTo>
                  <a:pt x="2021700" y="623112"/>
                </a:lnTo>
                <a:lnTo>
                  <a:pt x="2047062" y="590283"/>
                </a:lnTo>
                <a:lnTo>
                  <a:pt x="2063419" y="551535"/>
                </a:lnTo>
                <a:lnTo>
                  <a:pt x="2069211" y="508419"/>
                </a:lnTo>
                <a:close/>
              </a:path>
              <a:path w="3335020" h="2049145">
                <a:moveTo>
                  <a:pt x="2099246" y="162204"/>
                </a:moveTo>
                <a:lnTo>
                  <a:pt x="2093455" y="119087"/>
                </a:lnTo>
                <a:lnTo>
                  <a:pt x="2077097" y="80340"/>
                </a:lnTo>
                <a:lnTo>
                  <a:pt x="2051735" y="47510"/>
                </a:lnTo>
                <a:lnTo>
                  <a:pt x="2018919" y="22148"/>
                </a:lnTo>
                <a:lnTo>
                  <a:pt x="1980171" y="5803"/>
                </a:lnTo>
                <a:lnTo>
                  <a:pt x="1937054" y="0"/>
                </a:lnTo>
                <a:lnTo>
                  <a:pt x="1893938" y="5803"/>
                </a:lnTo>
                <a:lnTo>
                  <a:pt x="1855190" y="22148"/>
                </a:lnTo>
                <a:lnTo>
                  <a:pt x="1822361" y="47510"/>
                </a:lnTo>
                <a:lnTo>
                  <a:pt x="1796999" y="80340"/>
                </a:lnTo>
                <a:lnTo>
                  <a:pt x="1780654" y="119087"/>
                </a:lnTo>
                <a:lnTo>
                  <a:pt x="1774850" y="162204"/>
                </a:lnTo>
                <a:lnTo>
                  <a:pt x="1780654" y="205320"/>
                </a:lnTo>
                <a:lnTo>
                  <a:pt x="1796999" y="244068"/>
                </a:lnTo>
                <a:lnTo>
                  <a:pt x="1822361" y="276885"/>
                </a:lnTo>
                <a:lnTo>
                  <a:pt x="1855190" y="302247"/>
                </a:lnTo>
                <a:lnTo>
                  <a:pt x="1893938" y="318604"/>
                </a:lnTo>
                <a:lnTo>
                  <a:pt x="1937054" y="324396"/>
                </a:lnTo>
                <a:lnTo>
                  <a:pt x="1980171" y="318604"/>
                </a:lnTo>
                <a:lnTo>
                  <a:pt x="2018919" y="302247"/>
                </a:lnTo>
                <a:lnTo>
                  <a:pt x="2051735" y="276885"/>
                </a:lnTo>
                <a:lnTo>
                  <a:pt x="2077097" y="244068"/>
                </a:lnTo>
                <a:lnTo>
                  <a:pt x="2093455" y="205320"/>
                </a:lnTo>
                <a:lnTo>
                  <a:pt x="2099246" y="162204"/>
                </a:lnTo>
                <a:close/>
              </a:path>
              <a:path w="3335020" h="2049145">
                <a:moveTo>
                  <a:pt x="2132723" y="1348155"/>
                </a:moveTo>
                <a:lnTo>
                  <a:pt x="2126919" y="1305039"/>
                </a:lnTo>
                <a:lnTo>
                  <a:pt x="2110575" y="1266291"/>
                </a:lnTo>
                <a:lnTo>
                  <a:pt x="2085213" y="1233462"/>
                </a:lnTo>
                <a:lnTo>
                  <a:pt x="2052383" y="1208100"/>
                </a:lnTo>
                <a:lnTo>
                  <a:pt x="2013635" y="1191755"/>
                </a:lnTo>
                <a:lnTo>
                  <a:pt x="1970519" y="1185951"/>
                </a:lnTo>
                <a:lnTo>
                  <a:pt x="1927402" y="1191755"/>
                </a:lnTo>
                <a:lnTo>
                  <a:pt x="1888655" y="1208100"/>
                </a:lnTo>
                <a:lnTo>
                  <a:pt x="1855825" y="1233462"/>
                </a:lnTo>
                <a:lnTo>
                  <a:pt x="1830463" y="1266291"/>
                </a:lnTo>
                <a:lnTo>
                  <a:pt x="1814118" y="1305039"/>
                </a:lnTo>
                <a:lnTo>
                  <a:pt x="1808327" y="1348155"/>
                </a:lnTo>
                <a:lnTo>
                  <a:pt x="1814118" y="1391272"/>
                </a:lnTo>
                <a:lnTo>
                  <a:pt x="1830463" y="1430020"/>
                </a:lnTo>
                <a:lnTo>
                  <a:pt x="1855825" y="1462836"/>
                </a:lnTo>
                <a:lnTo>
                  <a:pt x="1888655" y="1488198"/>
                </a:lnTo>
                <a:lnTo>
                  <a:pt x="1927402" y="1504556"/>
                </a:lnTo>
                <a:lnTo>
                  <a:pt x="1970519" y="1510347"/>
                </a:lnTo>
                <a:lnTo>
                  <a:pt x="2013635" y="1504556"/>
                </a:lnTo>
                <a:lnTo>
                  <a:pt x="2052383" y="1488198"/>
                </a:lnTo>
                <a:lnTo>
                  <a:pt x="2085213" y="1462836"/>
                </a:lnTo>
                <a:lnTo>
                  <a:pt x="2110575" y="1430020"/>
                </a:lnTo>
                <a:lnTo>
                  <a:pt x="2126919" y="1391272"/>
                </a:lnTo>
                <a:lnTo>
                  <a:pt x="2132723" y="1348155"/>
                </a:lnTo>
                <a:close/>
              </a:path>
              <a:path w="3335020" h="2049145">
                <a:moveTo>
                  <a:pt x="2341626" y="872693"/>
                </a:moveTo>
                <a:lnTo>
                  <a:pt x="2335834" y="829576"/>
                </a:lnTo>
                <a:lnTo>
                  <a:pt x="2319490" y="790829"/>
                </a:lnTo>
                <a:lnTo>
                  <a:pt x="2294128" y="758012"/>
                </a:lnTo>
                <a:lnTo>
                  <a:pt x="2261298" y="732650"/>
                </a:lnTo>
                <a:lnTo>
                  <a:pt x="2222550" y="716292"/>
                </a:lnTo>
                <a:lnTo>
                  <a:pt x="2179434" y="710501"/>
                </a:lnTo>
                <a:lnTo>
                  <a:pt x="2136317" y="716292"/>
                </a:lnTo>
                <a:lnTo>
                  <a:pt x="2097570" y="732650"/>
                </a:lnTo>
                <a:lnTo>
                  <a:pt x="2064740" y="758012"/>
                </a:lnTo>
                <a:lnTo>
                  <a:pt x="2039378" y="790829"/>
                </a:lnTo>
                <a:lnTo>
                  <a:pt x="2023033" y="829576"/>
                </a:lnTo>
                <a:lnTo>
                  <a:pt x="2017242" y="872693"/>
                </a:lnTo>
                <a:lnTo>
                  <a:pt x="2023033" y="915822"/>
                </a:lnTo>
                <a:lnTo>
                  <a:pt x="2039378" y="954557"/>
                </a:lnTo>
                <a:lnTo>
                  <a:pt x="2064740" y="987386"/>
                </a:lnTo>
                <a:lnTo>
                  <a:pt x="2097570" y="1012748"/>
                </a:lnTo>
                <a:lnTo>
                  <a:pt x="2136317" y="1029093"/>
                </a:lnTo>
                <a:lnTo>
                  <a:pt x="2179434" y="1034897"/>
                </a:lnTo>
                <a:lnTo>
                  <a:pt x="2222550" y="1029093"/>
                </a:lnTo>
                <a:lnTo>
                  <a:pt x="2261298" y="1012748"/>
                </a:lnTo>
                <a:lnTo>
                  <a:pt x="2294128" y="987386"/>
                </a:lnTo>
                <a:lnTo>
                  <a:pt x="2319490" y="954557"/>
                </a:lnTo>
                <a:lnTo>
                  <a:pt x="2335834" y="915822"/>
                </a:lnTo>
                <a:lnTo>
                  <a:pt x="2341626" y="872693"/>
                </a:lnTo>
                <a:close/>
              </a:path>
              <a:path w="3335020" h="2049145">
                <a:moveTo>
                  <a:pt x="2410129" y="1886800"/>
                </a:moveTo>
                <a:lnTo>
                  <a:pt x="2404326" y="1843684"/>
                </a:lnTo>
                <a:lnTo>
                  <a:pt x="2387981" y="1804936"/>
                </a:lnTo>
                <a:lnTo>
                  <a:pt x="2362619" y="1772119"/>
                </a:lnTo>
                <a:lnTo>
                  <a:pt x="2329789" y="1746758"/>
                </a:lnTo>
                <a:lnTo>
                  <a:pt x="2291042" y="1730400"/>
                </a:lnTo>
                <a:lnTo>
                  <a:pt x="2247925" y="1724609"/>
                </a:lnTo>
                <a:lnTo>
                  <a:pt x="2204809" y="1730400"/>
                </a:lnTo>
                <a:lnTo>
                  <a:pt x="2166061" y="1746758"/>
                </a:lnTo>
                <a:lnTo>
                  <a:pt x="2133244" y="1772119"/>
                </a:lnTo>
                <a:lnTo>
                  <a:pt x="2107882" y="1804936"/>
                </a:lnTo>
                <a:lnTo>
                  <a:pt x="2091524" y="1843684"/>
                </a:lnTo>
                <a:lnTo>
                  <a:pt x="2085733" y="1886800"/>
                </a:lnTo>
                <a:lnTo>
                  <a:pt x="2091524" y="1929917"/>
                </a:lnTo>
                <a:lnTo>
                  <a:pt x="2107882" y="1968665"/>
                </a:lnTo>
                <a:lnTo>
                  <a:pt x="2133244" y="2001494"/>
                </a:lnTo>
                <a:lnTo>
                  <a:pt x="2166061" y="2026856"/>
                </a:lnTo>
                <a:lnTo>
                  <a:pt x="2204809" y="2043201"/>
                </a:lnTo>
                <a:lnTo>
                  <a:pt x="2247925" y="2048992"/>
                </a:lnTo>
                <a:lnTo>
                  <a:pt x="2291042" y="2043201"/>
                </a:lnTo>
                <a:lnTo>
                  <a:pt x="2329789" y="2026856"/>
                </a:lnTo>
                <a:lnTo>
                  <a:pt x="2362619" y="2001494"/>
                </a:lnTo>
                <a:lnTo>
                  <a:pt x="2387981" y="1968665"/>
                </a:lnTo>
                <a:lnTo>
                  <a:pt x="2404326" y="1929917"/>
                </a:lnTo>
                <a:lnTo>
                  <a:pt x="2410129" y="1886800"/>
                </a:lnTo>
                <a:close/>
              </a:path>
              <a:path w="3335020" h="2049145">
                <a:moveTo>
                  <a:pt x="2433510" y="1560207"/>
                </a:moveTo>
                <a:lnTo>
                  <a:pt x="2427719" y="1517091"/>
                </a:lnTo>
                <a:lnTo>
                  <a:pt x="2411361" y="1478343"/>
                </a:lnTo>
                <a:lnTo>
                  <a:pt x="2385999" y="1445526"/>
                </a:lnTo>
                <a:lnTo>
                  <a:pt x="2353170" y="1420164"/>
                </a:lnTo>
                <a:lnTo>
                  <a:pt x="2314435" y="1403807"/>
                </a:lnTo>
                <a:lnTo>
                  <a:pt x="2271306" y="1398016"/>
                </a:lnTo>
                <a:lnTo>
                  <a:pt x="2228189" y="1403807"/>
                </a:lnTo>
                <a:lnTo>
                  <a:pt x="2189442" y="1420164"/>
                </a:lnTo>
                <a:lnTo>
                  <a:pt x="2156625" y="1445526"/>
                </a:lnTo>
                <a:lnTo>
                  <a:pt x="2131263" y="1478343"/>
                </a:lnTo>
                <a:lnTo>
                  <a:pt x="2114905" y="1517091"/>
                </a:lnTo>
                <a:lnTo>
                  <a:pt x="2109114" y="1560207"/>
                </a:lnTo>
                <a:lnTo>
                  <a:pt x="2114905" y="1603336"/>
                </a:lnTo>
                <a:lnTo>
                  <a:pt x="2131263" y="1642071"/>
                </a:lnTo>
                <a:lnTo>
                  <a:pt x="2156625" y="1674901"/>
                </a:lnTo>
                <a:lnTo>
                  <a:pt x="2189442" y="1700263"/>
                </a:lnTo>
                <a:lnTo>
                  <a:pt x="2228189" y="1716620"/>
                </a:lnTo>
                <a:lnTo>
                  <a:pt x="2271306" y="1722412"/>
                </a:lnTo>
                <a:lnTo>
                  <a:pt x="2314435" y="1716620"/>
                </a:lnTo>
                <a:lnTo>
                  <a:pt x="2353170" y="1700263"/>
                </a:lnTo>
                <a:lnTo>
                  <a:pt x="2385999" y="1674901"/>
                </a:lnTo>
                <a:lnTo>
                  <a:pt x="2411361" y="1642071"/>
                </a:lnTo>
                <a:lnTo>
                  <a:pt x="2427719" y="1603336"/>
                </a:lnTo>
                <a:lnTo>
                  <a:pt x="2433510" y="1560207"/>
                </a:lnTo>
                <a:close/>
              </a:path>
              <a:path w="3335020" h="2049145">
                <a:moveTo>
                  <a:pt x="2442514" y="536168"/>
                </a:moveTo>
                <a:lnTo>
                  <a:pt x="2436723" y="493052"/>
                </a:lnTo>
                <a:lnTo>
                  <a:pt x="2420378" y="454317"/>
                </a:lnTo>
                <a:lnTo>
                  <a:pt x="2395016" y="421487"/>
                </a:lnTo>
                <a:lnTo>
                  <a:pt x="2362187" y="396125"/>
                </a:lnTo>
                <a:lnTo>
                  <a:pt x="2323439" y="379768"/>
                </a:lnTo>
                <a:lnTo>
                  <a:pt x="2280323" y="373976"/>
                </a:lnTo>
                <a:lnTo>
                  <a:pt x="2237206" y="379768"/>
                </a:lnTo>
                <a:lnTo>
                  <a:pt x="2198459" y="396125"/>
                </a:lnTo>
                <a:lnTo>
                  <a:pt x="2165629" y="421487"/>
                </a:lnTo>
                <a:lnTo>
                  <a:pt x="2140267" y="454317"/>
                </a:lnTo>
                <a:lnTo>
                  <a:pt x="2123922" y="493052"/>
                </a:lnTo>
                <a:lnTo>
                  <a:pt x="2118131" y="536168"/>
                </a:lnTo>
                <a:lnTo>
                  <a:pt x="2123922" y="579297"/>
                </a:lnTo>
                <a:lnTo>
                  <a:pt x="2140267" y="618032"/>
                </a:lnTo>
                <a:lnTo>
                  <a:pt x="2165629" y="650862"/>
                </a:lnTo>
                <a:lnTo>
                  <a:pt x="2198459" y="676224"/>
                </a:lnTo>
                <a:lnTo>
                  <a:pt x="2237206" y="692581"/>
                </a:lnTo>
                <a:lnTo>
                  <a:pt x="2280323" y="698373"/>
                </a:lnTo>
                <a:lnTo>
                  <a:pt x="2323439" y="692581"/>
                </a:lnTo>
                <a:lnTo>
                  <a:pt x="2362187" y="676224"/>
                </a:lnTo>
                <a:lnTo>
                  <a:pt x="2395016" y="650862"/>
                </a:lnTo>
                <a:lnTo>
                  <a:pt x="2420378" y="618032"/>
                </a:lnTo>
                <a:lnTo>
                  <a:pt x="2436723" y="579297"/>
                </a:lnTo>
                <a:lnTo>
                  <a:pt x="2442514" y="536168"/>
                </a:lnTo>
                <a:close/>
              </a:path>
              <a:path w="3335020" h="2049145">
                <a:moveTo>
                  <a:pt x="2493797" y="211785"/>
                </a:moveTo>
                <a:lnTo>
                  <a:pt x="2488006" y="168668"/>
                </a:lnTo>
                <a:lnTo>
                  <a:pt x="2471648" y="129921"/>
                </a:lnTo>
                <a:lnTo>
                  <a:pt x="2446286" y="97091"/>
                </a:lnTo>
                <a:lnTo>
                  <a:pt x="2413457" y="71729"/>
                </a:lnTo>
                <a:lnTo>
                  <a:pt x="2374722" y="55384"/>
                </a:lnTo>
                <a:lnTo>
                  <a:pt x="2331593" y="49580"/>
                </a:lnTo>
                <a:lnTo>
                  <a:pt x="2288476" y="55384"/>
                </a:lnTo>
                <a:lnTo>
                  <a:pt x="2249728" y="71729"/>
                </a:lnTo>
                <a:lnTo>
                  <a:pt x="2216912" y="97091"/>
                </a:lnTo>
                <a:lnTo>
                  <a:pt x="2191550" y="129921"/>
                </a:lnTo>
                <a:lnTo>
                  <a:pt x="2175192" y="168668"/>
                </a:lnTo>
                <a:lnTo>
                  <a:pt x="2169401" y="211785"/>
                </a:lnTo>
                <a:lnTo>
                  <a:pt x="2175192" y="254901"/>
                </a:lnTo>
                <a:lnTo>
                  <a:pt x="2191550" y="293649"/>
                </a:lnTo>
                <a:lnTo>
                  <a:pt x="2216912" y="326466"/>
                </a:lnTo>
                <a:lnTo>
                  <a:pt x="2249728" y="351828"/>
                </a:lnTo>
                <a:lnTo>
                  <a:pt x="2288476" y="368185"/>
                </a:lnTo>
                <a:lnTo>
                  <a:pt x="2331593" y="373976"/>
                </a:lnTo>
                <a:lnTo>
                  <a:pt x="2374722" y="368185"/>
                </a:lnTo>
                <a:lnTo>
                  <a:pt x="2413457" y="351828"/>
                </a:lnTo>
                <a:lnTo>
                  <a:pt x="2446286" y="326466"/>
                </a:lnTo>
                <a:lnTo>
                  <a:pt x="2471648" y="293649"/>
                </a:lnTo>
                <a:lnTo>
                  <a:pt x="2488006" y="254901"/>
                </a:lnTo>
                <a:lnTo>
                  <a:pt x="2493797" y="211785"/>
                </a:lnTo>
                <a:close/>
              </a:path>
              <a:path w="3335020" h="2049145">
                <a:moveTo>
                  <a:pt x="2509405" y="1194968"/>
                </a:moveTo>
                <a:lnTo>
                  <a:pt x="2503614" y="1151851"/>
                </a:lnTo>
                <a:lnTo>
                  <a:pt x="2487269" y="1113104"/>
                </a:lnTo>
                <a:lnTo>
                  <a:pt x="2461907" y="1080274"/>
                </a:lnTo>
                <a:lnTo>
                  <a:pt x="2429078" y="1054912"/>
                </a:lnTo>
                <a:lnTo>
                  <a:pt x="2390330" y="1038567"/>
                </a:lnTo>
                <a:lnTo>
                  <a:pt x="2347214" y="1032776"/>
                </a:lnTo>
                <a:lnTo>
                  <a:pt x="2304097" y="1038567"/>
                </a:lnTo>
                <a:lnTo>
                  <a:pt x="2265349" y="1054912"/>
                </a:lnTo>
                <a:lnTo>
                  <a:pt x="2232520" y="1080274"/>
                </a:lnTo>
                <a:lnTo>
                  <a:pt x="2207158" y="1113104"/>
                </a:lnTo>
                <a:lnTo>
                  <a:pt x="2190813" y="1151851"/>
                </a:lnTo>
                <a:lnTo>
                  <a:pt x="2185009" y="1194968"/>
                </a:lnTo>
                <a:lnTo>
                  <a:pt x="2190813" y="1238084"/>
                </a:lnTo>
                <a:lnTo>
                  <a:pt x="2207158" y="1276832"/>
                </a:lnTo>
                <a:lnTo>
                  <a:pt x="2232520" y="1309662"/>
                </a:lnTo>
                <a:lnTo>
                  <a:pt x="2265349" y="1335024"/>
                </a:lnTo>
                <a:lnTo>
                  <a:pt x="2304097" y="1351368"/>
                </a:lnTo>
                <a:lnTo>
                  <a:pt x="2347214" y="1357160"/>
                </a:lnTo>
                <a:lnTo>
                  <a:pt x="2390330" y="1351368"/>
                </a:lnTo>
                <a:lnTo>
                  <a:pt x="2429078" y="1335024"/>
                </a:lnTo>
                <a:lnTo>
                  <a:pt x="2461907" y="1309662"/>
                </a:lnTo>
                <a:lnTo>
                  <a:pt x="2487269" y="1276832"/>
                </a:lnTo>
                <a:lnTo>
                  <a:pt x="2503614" y="1238084"/>
                </a:lnTo>
                <a:lnTo>
                  <a:pt x="2509405" y="1194968"/>
                </a:lnTo>
                <a:close/>
              </a:path>
              <a:path w="3335020" h="2049145">
                <a:moveTo>
                  <a:pt x="2757906" y="1856854"/>
                </a:moveTo>
                <a:lnTo>
                  <a:pt x="2752102" y="1813725"/>
                </a:lnTo>
                <a:lnTo>
                  <a:pt x="2735757" y="1774990"/>
                </a:lnTo>
                <a:lnTo>
                  <a:pt x="2710396" y="1742160"/>
                </a:lnTo>
                <a:lnTo>
                  <a:pt x="2677566" y="1716798"/>
                </a:lnTo>
                <a:lnTo>
                  <a:pt x="2638818" y="1700453"/>
                </a:lnTo>
                <a:lnTo>
                  <a:pt x="2595702" y="1694649"/>
                </a:lnTo>
                <a:lnTo>
                  <a:pt x="2552585" y="1700453"/>
                </a:lnTo>
                <a:lnTo>
                  <a:pt x="2513838" y="1716798"/>
                </a:lnTo>
                <a:lnTo>
                  <a:pt x="2481008" y="1742160"/>
                </a:lnTo>
                <a:lnTo>
                  <a:pt x="2455646" y="1774990"/>
                </a:lnTo>
                <a:lnTo>
                  <a:pt x="2439301" y="1813725"/>
                </a:lnTo>
                <a:lnTo>
                  <a:pt x="2433510" y="1856854"/>
                </a:lnTo>
                <a:lnTo>
                  <a:pt x="2439301" y="1899970"/>
                </a:lnTo>
                <a:lnTo>
                  <a:pt x="2455646" y="1938718"/>
                </a:lnTo>
                <a:lnTo>
                  <a:pt x="2481008" y="1971535"/>
                </a:lnTo>
                <a:lnTo>
                  <a:pt x="2513838" y="1996897"/>
                </a:lnTo>
                <a:lnTo>
                  <a:pt x="2552585" y="2013254"/>
                </a:lnTo>
                <a:lnTo>
                  <a:pt x="2595702" y="2019046"/>
                </a:lnTo>
                <a:lnTo>
                  <a:pt x="2638818" y="2013254"/>
                </a:lnTo>
                <a:lnTo>
                  <a:pt x="2677566" y="1996897"/>
                </a:lnTo>
                <a:lnTo>
                  <a:pt x="2710396" y="1971535"/>
                </a:lnTo>
                <a:lnTo>
                  <a:pt x="2735757" y="1938718"/>
                </a:lnTo>
                <a:lnTo>
                  <a:pt x="2752102" y="1899970"/>
                </a:lnTo>
                <a:lnTo>
                  <a:pt x="2757906" y="1856854"/>
                </a:lnTo>
                <a:close/>
              </a:path>
              <a:path w="3335020" h="2049145">
                <a:moveTo>
                  <a:pt x="2781287" y="1499514"/>
                </a:moveTo>
                <a:lnTo>
                  <a:pt x="2775496" y="1456397"/>
                </a:lnTo>
                <a:lnTo>
                  <a:pt x="2759138" y="1417650"/>
                </a:lnTo>
                <a:lnTo>
                  <a:pt x="2733776" y="1384833"/>
                </a:lnTo>
                <a:lnTo>
                  <a:pt x="2700959" y="1359471"/>
                </a:lnTo>
                <a:lnTo>
                  <a:pt x="2662212" y="1343113"/>
                </a:lnTo>
                <a:lnTo>
                  <a:pt x="2619095" y="1337322"/>
                </a:lnTo>
                <a:lnTo>
                  <a:pt x="2575979" y="1343113"/>
                </a:lnTo>
                <a:lnTo>
                  <a:pt x="2537231" y="1359471"/>
                </a:lnTo>
                <a:lnTo>
                  <a:pt x="2504402" y="1384833"/>
                </a:lnTo>
                <a:lnTo>
                  <a:pt x="2479040" y="1417650"/>
                </a:lnTo>
                <a:lnTo>
                  <a:pt x="2462695" y="1456397"/>
                </a:lnTo>
                <a:lnTo>
                  <a:pt x="2456891" y="1499514"/>
                </a:lnTo>
                <a:lnTo>
                  <a:pt x="2462695" y="1542630"/>
                </a:lnTo>
                <a:lnTo>
                  <a:pt x="2479040" y="1581378"/>
                </a:lnTo>
                <a:lnTo>
                  <a:pt x="2504402" y="1614208"/>
                </a:lnTo>
                <a:lnTo>
                  <a:pt x="2537231" y="1639570"/>
                </a:lnTo>
                <a:lnTo>
                  <a:pt x="2575979" y="1655914"/>
                </a:lnTo>
                <a:lnTo>
                  <a:pt x="2619095" y="1661718"/>
                </a:lnTo>
                <a:lnTo>
                  <a:pt x="2662212" y="1655914"/>
                </a:lnTo>
                <a:lnTo>
                  <a:pt x="2700959" y="1639570"/>
                </a:lnTo>
                <a:lnTo>
                  <a:pt x="2733776" y="1614208"/>
                </a:lnTo>
                <a:lnTo>
                  <a:pt x="2759138" y="1581378"/>
                </a:lnTo>
                <a:lnTo>
                  <a:pt x="2775496" y="1542630"/>
                </a:lnTo>
                <a:lnTo>
                  <a:pt x="2781287" y="1499514"/>
                </a:lnTo>
                <a:close/>
              </a:path>
              <a:path w="3335020" h="2049145">
                <a:moveTo>
                  <a:pt x="2781719" y="905814"/>
                </a:moveTo>
                <a:lnTo>
                  <a:pt x="2775915" y="862698"/>
                </a:lnTo>
                <a:lnTo>
                  <a:pt x="2759570" y="823950"/>
                </a:lnTo>
                <a:lnTo>
                  <a:pt x="2734208" y="791133"/>
                </a:lnTo>
                <a:lnTo>
                  <a:pt x="2701379" y="765771"/>
                </a:lnTo>
                <a:lnTo>
                  <a:pt x="2662644" y="749414"/>
                </a:lnTo>
                <a:lnTo>
                  <a:pt x="2619514" y="743623"/>
                </a:lnTo>
                <a:lnTo>
                  <a:pt x="2576398" y="749414"/>
                </a:lnTo>
                <a:lnTo>
                  <a:pt x="2537650" y="765771"/>
                </a:lnTo>
                <a:lnTo>
                  <a:pt x="2504833" y="791133"/>
                </a:lnTo>
                <a:lnTo>
                  <a:pt x="2479471" y="823950"/>
                </a:lnTo>
                <a:lnTo>
                  <a:pt x="2463114" y="862698"/>
                </a:lnTo>
                <a:lnTo>
                  <a:pt x="2457323" y="905814"/>
                </a:lnTo>
                <a:lnTo>
                  <a:pt x="2463114" y="948931"/>
                </a:lnTo>
                <a:lnTo>
                  <a:pt x="2479471" y="987679"/>
                </a:lnTo>
                <a:lnTo>
                  <a:pt x="2504833" y="1020508"/>
                </a:lnTo>
                <a:lnTo>
                  <a:pt x="2537650" y="1045870"/>
                </a:lnTo>
                <a:lnTo>
                  <a:pt x="2576398" y="1062215"/>
                </a:lnTo>
                <a:lnTo>
                  <a:pt x="2619514" y="1068006"/>
                </a:lnTo>
                <a:lnTo>
                  <a:pt x="2662644" y="1062215"/>
                </a:lnTo>
                <a:lnTo>
                  <a:pt x="2701379" y="1045870"/>
                </a:lnTo>
                <a:lnTo>
                  <a:pt x="2734208" y="1020508"/>
                </a:lnTo>
                <a:lnTo>
                  <a:pt x="2759570" y="987679"/>
                </a:lnTo>
                <a:lnTo>
                  <a:pt x="2775915" y="948931"/>
                </a:lnTo>
                <a:lnTo>
                  <a:pt x="2781719" y="905814"/>
                </a:lnTo>
                <a:close/>
              </a:path>
              <a:path w="3335020" h="2049145">
                <a:moveTo>
                  <a:pt x="2974378" y="1232496"/>
                </a:moveTo>
                <a:lnTo>
                  <a:pt x="2968587" y="1189380"/>
                </a:lnTo>
                <a:lnTo>
                  <a:pt x="2952229" y="1150632"/>
                </a:lnTo>
                <a:lnTo>
                  <a:pt x="2926867" y="1117803"/>
                </a:lnTo>
                <a:lnTo>
                  <a:pt x="2894038" y="1092441"/>
                </a:lnTo>
                <a:lnTo>
                  <a:pt x="2855303" y="1076096"/>
                </a:lnTo>
                <a:lnTo>
                  <a:pt x="2812186" y="1070292"/>
                </a:lnTo>
                <a:lnTo>
                  <a:pt x="2769057" y="1076096"/>
                </a:lnTo>
                <a:lnTo>
                  <a:pt x="2730322" y="1092441"/>
                </a:lnTo>
                <a:lnTo>
                  <a:pt x="2697492" y="1117803"/>
                </a:lnTo>
                <a:lnTo>
                  <a:pt x="2672130" y="1150632"/>
                </a:lnTo>
                <a:lnTo>
                  <a:pt x="2655773" y="1189380"/>
                </a:lnTo>
                <a:lnTo>
                  <a:pt x="2649982" y="1232496"/>
                </a:lnTo>
                <a:lnTo>
                  <a:pt x="2655773" y="1275613"/>
                </a:lnTo>
                <a:lnTo>
                  <a:pt x="2672130" y="1314361"/>
                </a:lnTo>
                <a:lnTo>
                  <a:pt x="2697492" y="1347177"/>
                </a:lnTo>
                <a:lnTo>
                  <a:pt x="2730322" y="1372539"/>
                </a:lnTo>
                <a:lnTo>
                  <a:pt x="2769057" y="1388897"/>
                </a:lnTo>
                <a:lnTo>
                  <a:pt x="2812186" y="1394688"/>
                </a:lnTo>
                <a:lnTo>
                  <a:pt x="2855303" y="1388897"/>
                </a:lnTo>
                <a:lnTo>
                  <a:pt x="2894038" y="1372539"/>
                </a:lnTo>
                <a:lnTo>
                  <a:pt x="2926867" y="1347177"/>
                </a:lnTo>
                <a:lnTo>
                  <a:pt x="2952229" y="1314361"/>
                </a:lnTo>
                <a:lnTo>
                  <a:pt x="2968587" y="1275613"/>
                </a:lnTo>
                <a:lnTo>
                  <a:pt x="2974378" y="1232496"/>
                </a:lnTo>
                <a:close/>
              </a:path>
              <a:path w="3335020" h="2049145">
                <a:moveTo>
                  <a:pt x="3199434" y="911555"/>
                </a:moveTo>
                <a:lnTo>
                  <a:pt x="3193643" y="868438"/>
                </a:lnTo>
                <a:lnTo>
                  <a:pt x="3177286" y="829691"/>
                </a:lnTo>
                <a:lnTo>
                  <a:pt x="3151924" y="796874"/>
                </a:lnTo>
                <a:lnTo>
                  <a:pt x="3119107" y="771512"/>
                </a:lnTo>
                <a:lnTo>
                  <a:pt x="3080359" y="755154"/>
                </a:lnTo>
                <a:lnTo>
                  <a:pt x="3037243" y="749363"/>
                </a:lnTo>
                <a:lnTo>
                  <a:pt x="2994126" y="755154"/>
                </a:lnTo>
                <a:lnTo>
                  <a:pt x="2955379" y="771512"/>
                </a:lnTo>
                <a:lnTo>
                  <a:pt x="2922549" y="796874"/>
                </a:lnTo>
                <a:lnTo>
                  <a:pt x="2897187" y="829691"/>
                </a:lnTo>
                <a:lnTo>
                  <a:pt x="2880842" y="868438"/>
                </a:lnTo>
                <a:lnTo>
                  <a:pt x="2875038" y="911555"/>
                </a:lnTo>
                <a:lnTo>
                  <a:pt x="2880842" y="954671"/>
                </a:lnTo>
                <a:lnTo>
                  <a:pt x="2897187" y="993419"/>
                </a:lnTo>
                <a:lnTo>
                  <a:pt x="2922549" y="1026248"/>
                </a:lnTo>
                <a:lnTo>
                  <a:pt x="2955379" y="1051610"/>
                </a:lnTo>
                <a:lnTo>
                  <a:pt x="2994126" y="1067955"/>
                </a:lnTo>
                <a:lnTo>
                  <a:pt x="3037243" y="1073759"/>
                </a:lnTo>
                <a:lnTo>
                  <a:pt x="3080359" y="1067955"/>
                </a:lnTo>
                <a:lnTo>
                  <a:pt x="3119107" y="1051610"/>
                </a:lnTo>
                <a:lnTo>
                  <a:pt x="3151924" y="1026248"/>
                </a:lnTo>
                <a:lnTo>
                  <a:pt x="3177286" y="993419"/>
                </a:lnTo>
                <a:lnTo>
                  <a:pt x="3193643" y="954671"/>
                </a:lnTo>
                <a:lnTo>
                  <a:pt x="3199434" y="911555"/>
                </a:lnTo>
                <a:close/>
              </a:path>
              <a:path w="3335020" h="2049145">
                <a:moveTo>
                  <a:pt x="3334816" y="1384579"/>
                </a:moveTo>
                <a:lnTo>
                  <a:pt x="3329013" y="1341450"/>
                </a:lnTo>
                <a:lnTo>
                  <a:pt x="3312668" y="1302715"/>
                </a:lnTo>
                <a:lnTo>
                  <a:pt x="3287306" y="1269885"/>
                </a:lnTo>
                <a:lnTo>
                  <a:pt x="3254476" y="1244523"/>
                </a:lnTo>
                <a:lnTo>
                  <a:pt x="3215729" y="1228178"/>
                </a:lnTo>
                <a:lnTo>
                  <a:pt x="3172612" y="1222375"/>
                </a:lnTo>
                <a:lnTo>
                  <a:pt x="3129496" y="1228178"/>
                </a:lnTo>
                <a:lnTo>
                  <a:pt x="3090748" y="1244523"/>
                </a:lnTo>
                <a:lnTo>
                  <a:pt x="3057931" y="1269885"/>
                </a:lnTo>
                <a:lnTo>
                  <a:pt x="3032569" y="1302715"/>
                </a:lnTo>
                <a:lnTo>
                  <a:pt x="3016212" y="1341450"/>
                </a:lnTo>
                <a:lnTo>
                  <a:pt x="3010420" y="1384579"/>
                </a:lnTo>
                <a:lnTo>
                  <a:pt x="3016212" y="1427695"/>
                </a:lnTo>
                <a:lnTo>
                  <a:pt x="3032569" y="1466443"/>
                </a:lnTo>
                <a:lnTo>
                  <a:pt x="3057931" y="1499260"/>
                </a:lnTo>
                <a:lnTo>
                  <a:pt x="3090748" y="1524622"/>
                </a:lnTo>
                <a:lnTo>
                  <a:pt x="3129496" y="1540979"/>
                </a:lnTo>
                <a:lnTo>
                  <a:pt x="3172612" y="1546771"/>
                </a:lnTo>
                <a:lnTo>
                  <a:pt x="3215729" y="1540979"/>
                </a:lnTo>
                <a:lnTo>
                  <a:pt x="3254476" y="1524622"/>
                </a:lnTo>
                <a:lnTo>
                  <a:pt x="3287306" y="1499260"/>
                </a:lnTo>
                <a:lnTo>
                  <a:pt x="3312668" y="1466443"/>
                </a:lnTo>
                <a:lnTo>
                  <a:pt x="3329013" y="1427695"/>
                </a:lnTo>
                <a:lnTo>
                  <a:pt x="3334816" y="1384579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431341" y="3670300"/>
            <a:ext cx="7600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A6A6A6"/>
                </a:solidFill>
                <a:latin typeface="Arial"/>
                <a:cs typeface="Arial"/>
              </a:rPr>
              <a:t>7%</a:t>
            </a:r>
            <a:endParaRPr sz="4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139447" y="3746500"/>
            <a:ext cx="7600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404040"/>
                </a:solidFill>
                <a:latin typeface="Arial"/>
                <a:cs typeface="Arial"/>
              </a:rPr>
              <a:t>1%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8676326" y="461398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9130731" y="451881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60" y="302248"/>
                </a:lnTo>
                <a:lnTo>
                  <a:pt x="276886" y="276886"/>
                </a:lnTo>
                <a:lnTo>
                  <a:pt x="302248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3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8622893" y="4143870"/>
            <a:ext cx="670560" cy="356870"/>
          </a:xfrm>
          <a:custGeom>
            <a:avLst/>
            <a:gdLst/>
            <a:ahLst/>
            <a:cxnLst/>
            <a:rect l="l" t="t" r="r" b="b"/>
            <a:pathLst>
              <a:path w="670559" h="356870">
                <a:moveTo>
                  <a:pt x="324396" y="194322"/>
                </a:moveTo>
                <a:lnTo>
                  <a:pt x="318604" y="151206"/>
                </a:lnTo>
                <a:lnTo>
                  <a:pt x="302247" y="112458"/>
                </a:lnTo>
                <a:lnTo>
                  <a:pt x="276885" y="79641"/>
                </a:lnTo>
                <a:lnTo>
                  <a:pt x="244068" y="54279"/>
                </a:lnTo>
                <a:lnTo>
                  <a:pt x="205320" y="37922"/>
                </a:lnTo>
                <a:lnTo>
                  <a:pt x="162204" y="32131"/>
                </a:lnTo>
                <a:lnTo>
                  <a:pt x="119075" y="37922"/>
                </a:lnTo>
                <a:lnTo>
                  <a:pt x="80340" y="54279"/>
                </a:lnTo>
                <a:lnTo>
                  <a:pt x="47510" y="79641"/>
                </a:lnTo>
                <a:lnTo>
                  <a:pt x="22148" y="112458"/>
                </a:lnTo>
                <a:lnTo>
                  <a:pt x="5791" y="151206"/>
                </a:lnTo>
                <a:lnTo>
                  <a:pt x="0" y="194322"/>
                </a:lnTo>
                <a:lnTo>
                  <a:pt x="5791" y="237451"/>
                </a:lnTo>
                <a:lnTo>
                  <a:pt x="22148" y="276186"/>
                </a:lnTo>
                <a:lnTo>
                  <a:pt x="47510" y="309016"/>
                </a:lnTo>
                <a:lnTo>
                  <a:pt x="80340" y="334378"/>
                </a:lnTo>
                <a:lnTo>
                  <a:pt x="119075" y="350735"/>
                </a:lnTo>
                <a:lnTo>
                  <a:pt x="162204" y="356527"/>
                </a:lnTo>
                <a:lnTo>
                  <a:pt x="205320" y="350735"/>
                </a:lnTo>
                <a:lnTo>
                  <a:pt x="244068" y="334378"/>
                </a:lnTo>
                <a:lnTo>
                  <a:pt x="276885" y="309016"/>
                </a:lnTo>
                <a:lnTo>
                  <a:pt x="302247" y="276186"/>
                </a:lnTo>
                <a:lnTo>
                  <a:pt x="318604" y="237451"/>
                </a:lnTo>
                <a:lnTo>
                  <a:pt x="324396" y="194322"/>
                </a:lnTo>
                <a:close/>
              </a:path>
              <a:path w="670559" h="356870">
                <a:moveTo>
                  <a:pt x="670026" y="162191"/>
                </a:moveTo>
                <a:lnTo>
                  <a:pt x="664235" y="119075"/>
                </a:lnTo>
                <a:lnTo>
                  <a:pt x="647877" y="80327"/>
                </a:lnTo>
                <a:lnTo>
                  <a:pt x="622515" y="47498"/>
                </a:lnTo>
                <a:lnTo>
                  <a:pt x="589699" y="22136"/>
                </a:lnTo>
                <a:lnTo>
                  <a:pt x="550951" y="5791"/>
                </a:lnTo>
                <a:lnTo>
                  <a:pt x="507834" y="0"/>
                </a:lnTo>
                <a:lnTo>
                  <a:pt x="464718" y="5791"/>
                </a:lnTo>
                <a:lnTo>
                  <a:pt x="425970" y="22136"/>
                </a:lnTo>
                <a:lnTo>
                  <a:pt x="393141" y="47498"/>
                </a:lnTo>
                <a:lnTo>
                  <a:pt x="367779" y="80327"/>
                </a:lnTo>
                <a:lnTo>
                  <a:pt x="351434" y="119075"/>
                </a:lnTo>
                <a:lnTo>
                  <a:pt x="345630" y="162191"/>
                </a:lnTo>
                <a:lnTo>
                  <a:pt x="351434" y="205308"/>
                </a:lnTo>
                <a:lnTo>
                  <a:pt x="367779" y="244055"/>
                </a:lnTo>
                <a:lnTo>
                  <a:pt x="393141" y="276885"/>
                </a:lnTo>
                <a:lnTo>
                  <a:pt x="425970" y="302247"/>
                </a:lnTo>
                <a:lnTo>
                  <a:pt x="464718" y="318592"/>
                </a:lnTo>
                <a:lnTo>
                  <a:pt x="507834" y="324383"/>
                </a:lnTo>
                <a:lnTo>
                  <a:pt x="550951" y="318592"/>
                </a:lnTo>
                <a:lnTo>
                  <a:pt x="589699" y="302247"/>
                </a:lnTo>
                <a:lnTo>
                  <a:pt x="622515" y="276885"/>
                </a:lnTo>
                <a:lnTo>
                  <a:pt x="647877" y="244055"/>
                </a:lnTo>
                <a:lnTo>
                  <a:pt x="664235" y="205308"/>
                </a:lnTo>
                <a:lnTo>
                  <a:pt x="670026" y="16219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9512248" y="4491809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5" y="0"/>
                </a:moveTo>
                <a:lnTo>
                  <a:pt x="119077" y="5793"/>
                </a:lnTo>
                <a:lnTo>
                  <a:pt x="80332" y="22144"/>
                </a:lnTo>
                <a:lnTo>
                  <a:pt x="47505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5" y="276886"/>
                </a:lnTo>
                <a:lnTo>
                  <a:pt x="80332" y="302248"/>
                </a:lnTo>
                <a:lnTo>
                  <a:pt x="119077" y="318599"/>
                </a:lnTo>
                <a:lnTo>
                  <a:pt x="162195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8622902" y="375711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5"/>
                </a:lnTo>
                <a:lnTo>
                  <a:pt x="22144" y="80332"/>
                </a:lnTo>
                <a:lnTo>
                  <a:pt x="5793" y="119077"/>
                </a:lnTo>
                <a:lnTo>
                  <a:pt x="0" y="162195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6" y="276886"/>
                </a:lnTo>
                <a:lnTo>
                  <a:pt x="80333" y="302247"/>
                </a:lnTo>
                <a:lnTo>
                  <a:pt x="119078" y="318598"/>
                </a:lnTo>
                <a:lnTo>
                  <a:pt x="162196" y="324392"/>
                </a:lnTo>
                <a:lnTo>
                  <a:pt x="205314" y="318598"/>
                </a:lnTo>
                <a:lnTo>
                  <a:pt x="244060" y="302247"/>
                </a:lnTo>
                <a:lnTo>
                  <a:pt x="276886" y="276886"/>
                </a:lnTo>
                <a:lnTo>
                  <a:pt x="302248" y="244059"/>
                </a:lnTo>
                <a:lnTo>
                  <a:pt x="318599" y="205314"/>
                </a:lnTo>
                <a:lnTo>
                  <a:pt x="324393" y="162195"/>
                </a:lnTo>
                <a:lnTo>
                  <a:pt x="318599" y="119077"/>
                </a:lnTo>
                <a:lnTo>
                  <a:pt x="302248" y="80332"/>
                </a:lnTo>
                <a:lnTo>
                  <a:pt x="276886" y="47505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9000718" y="3706821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2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6" y="276886"/>
                </a:lnTo>
                <a:lnTo>
                  <a:pt x="80332" y="302247"/>
                </a:lnTo>
                <a:lnTo>
                  <a:pt x="119078" y="318598"/>
                </a:lnTo>
                <a:lnTo>
                  <a:pt x="162196" y="324392"/>
                </a:lnTo>
                <a:lnTo>
                  <a:pt x="205314" y="318598"/>
                </a:lnTo>
                <a:lnTo>
                  <a:pt x="244059" y="302247"/>
                </a:lnTo>
                <a:lnTo>
                  <a:pt x="276886" y="276886"/>
                </a:lnTo>
                <a:lnTo>
                  <a:pt x="302247" y="244059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2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1300914" y="5747666"/>
            <a:ext cx="1645920" cy="341630"/>
            <a:chOff x="1300914" y="5747666"/>
            <a:chExt cx="1645920" cy="341630"/>
          </a:xfrm>
        </p:grpSpPr>
        <p:sp>
          <p:nvSpPr>
            <p:cNvPr id="28" name="object 28" descr=""/>
            <p:cNvSpPr/>
            <p:nvPr/>
          </p:nvSpPr>
          <p:spPr>
            <a:xfrm>
              <a:off x="2123874" y="574766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w="0" h="335279">
                  <a:moveTo>
                    <a:pt x="0" y="0"/>
                  </a:moveTo>
                  <a:lnTo>
                    <a:pt x="0" y="33528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00914" y="6082946"/>
              <a:ext cx="1645920" cy="0"/>
            </a:xfrm>
            <a:custGeom>
              <a:avLst/>
              <a:gdLst/>
              <a:ahLst/>
              <a:cxnLst/>
              <a:rect l="l" t="t" r="r" b="b"/>
              <a:pathLst>
                <a:path w="1645920" h="0">
                  <a:moveTo>
                    <a:pt x="0" y="0"/>
                  </a:moveTo>
                  <a:lnTo>
                    <a:pt x="164592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300914" y="5747666"/>
            <a:ext cx="822960" cy="335280"/>
          </a:xfrm>
          <a:prstGeom prst="rect">
            <a:avLst/>
          </a:prstGeom>
          <a:solidFill>
            <a:srgbClr val="B8DFFF"/>
          </a:solidFill>
        </p:spPr>
        <p:txBody>
          <a:bodyPr wrap="square" lIns="0" tIns="45085" rIns="0" bIns="0" rtlCol="0" vert="horz">
            <a:spAutoFit/>
          </a:bodyPr>
          <a:lstStyle/>
          <a:p>
            <a:pPr marL="96520">
              <a:lnSpc>
                <a:spcPts val="935"/>
              </a:lnSpc>
              <a:spcBef>
                <a:spcPts val="355"/>
              </a:spcBef>
            </a:pPr>
            <a:r>
              <a:rPr dirty="0" sz="800" b="1">
                <a:latin typeface="Arial"/>
                <a:cs typeface="Arial"/>
              </a:rPr>
              <a:t>1,000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–</a:t>
            </a:r>
            <a:r>
              <a:rPr dirty="0" sz="800" spc="-10" b="1">
                <a:latin typeface="Arial"/>
                <a:cs typeface="Arial"/>
              </a:rPr>
              <a:t> 4,999</a:t>
            </a:r>
            <a:endParaRPr sz="800">
              <a:latin typeface="Arial"/>
              <a:cs typeface="Arial"/>
            </a:endParaRPr>
          </a:p>
          <a:p>
            <a:pPr marL="140970">
              <a:lnSpc>
                <a:spcPts val="93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123874" y="5747666"/>
            <a:ext cx="822960" cy="335280"/>
          </a:xfrm>
          <a:prstGeom prst="rect">
            <a:avLst/>
          </a:prstGeom>
          <a:solidFill>
            <a:srgbClr val="FFCCFF"/>
          </a:solidFill>
        </p:spPr>
        <p:txBody>
          <a:bodyPr wrap="square" lIns="0" tIns="45085" rIns="0" bIns="0" rtlCol="0" vert="horz">
            <a:spAutoFit/>
          </a:bodyPr>
          <a:lstStyle/>
          <a:p>
            <a:pPr algn="ctr" marL="1270">
              <a:lnSpc>
                <a:spcPts val="935"/>
              </a:lnSpc>
              <a:spcBef>
                <a:spcPts val="355"/>
              </a:spcBef>
            </a:pPr>
            <a:r>
              <a:rPr dirty="0" sz="800" spc="-10" b="1">
                <a:latin typeface="Arial"/>
                <a:cs typeface="Arial"/>
              </a:rPr>
              <a:t>5,000+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3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597299" y="6115811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60%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20259" y="6115811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52%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24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1883" rIns="0" bIns="0" rtlCol="0" vert="horz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dirty="0"/>
              <a:t>AI</a:t>
            </a:r>
            <a:r>
              <a:rPr dirty="0" spc="-50"/>
              <a:t> </a:t>
            </a:r>
            <a:r>
              <a:rPr dirty="0"/>
              <a:t>budgets</a:t>
            </a:r>
            <a:r>
              <a:rPr dirty="0" spc="-40"/>
              <a:t> </a:t>
            </a:r>
            <a:r>
              <a:rPr dirty="0"/>
              <a:t>are</a:t>
            </a:r>
            <a:r>
              <a:rPr dirty="0" spc="-40"/>
              <a:t> </a:t>
            </a:r>
            <a:r>
              <a:rPr dirty="0"/>
              <a:t>increasing;</a:t>
            </a:r>
            <a:r>
              <a:rPr dirty="0" spc="-40"/>
              <a:t> </a:t>
            </a:r>
            <a:r>
              <a:rPr dirty="0"/>
              <a:t>nearly</a:t>
            </a:r>
            <a:r>
              <a:rPr dirty="0" spc="-40"/>
              <a:t> </a:t>
            </a:r>
            <a:r>
              <a:rPr dirty="0" spc="-10"/>
              <a:t>one</a:t>
            </a:r>
            <a:r>
              <a:rPr dirty="0" spc="-10"/>
              <a:t>-</a:t>
            </a:r>
            <a:r>
              <a:rPr dirty="0"/>
              <a:t>half</a:t>
            </a:r>
            <a:r>
              <a:rPr dirty="0" spc="-40"/>
              <a:t> </a:t>
            </a:r>
            <a:r>
              <a:rPr dirty="0"/>
              <a:t>(45%)</a:t>
            </a:r>
            <a:r>
              <a:rPr dirty="0" spc="-40"/>
              <a:t> </a:t>
            </a:r>
            <a:r>
              <a:rPr dirty="0"/>
              <a:t>say</a:t>
            </a:r>
            <a:r>
              <a:rPr dirty="0" spc="-40"/>
              <a:t> </a:t>
            </a:r>
            <a:r>
              <a:rPr dirty="0"/>
              <a:t>their</a:t>
            </a:r>
            <a:r>
              <a:rPr dirty="0" spc="-40"/>
              <a:t> </a:t>
            </a:r>
            <a:r>
              <a:rPr dirty="0"/>
              <a:t>AI</a:t>
            </a:r>
            <a:r>
              <a:rPr dirty="0" spc="-45"/>
              <a:t> </a:t>
            </a:r>
            <a:r>
              <a:rPr dirty="0"/>
              <a:t>budgets</a:t>
            </a:r>
            <a:r>
              <a:rPr dirty="0" spc="-40"/>
              <a:t> </a:t>
            </a:r>
            <a:r>
              <a:rPr dirty="0" spc="-25"/>
              <a:t>are</a:t>
            </a:r>
          </a:p>
          <a:p>
            <a:pPr marL="12700">
              <a:lnSpc>
                <a:spcPts val="2735"/>
              </a:lnSpc>
            </a:pPr>
            <a:r>
              <a:rPr dirty="0" i="1">
                <a:latin typeface="Arial"/>
                <a:cs typeface="Arial"/>
              </a:rPr>
              <a:t>rapidly</a:t>
            </a:r>
            <a:r>
              <a:rPr dirty="0" spc="-90" i="1">
                <a:latin typeface="Arial"/>
                <a:cs typeface="Arial"/>
              </a:rPr>
              <a:t> </a:t>
            </a:r>
            <a:r>
              <a:rPr dirty="0" spc="-10" i="1">
                <a:latin typeface="Arial"/>
                <a:cs typeface="Arial"/>
              </a:rPr>
              <a:t>expanding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660895"/>
            <a:ext cx="37852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QF4: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would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describe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trajectory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company’s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budget?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86777" y="1450340"/>
            <a:ext cx="38182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Trajectory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Company’s</a:t>
            </a:r>
            <a:r>
              <a:rPr dirty="0" sz="1800" spc="-8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Budget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904" y="2589833"/>
            <a:ext cx="3297053" cy="234854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61030" y="5060188"/>
            <a:ext cx="23260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Rapidly</a:t>
            </a:r>
            <a:r>
              <a:rPr dirty="0" sz="2200" spc="-55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009B75"/>
                </a:solidFill>
                <a:latin typeface="Arial MT"/>
                <a:cs typeface="Arial MT"/>
              </a:rPr>
              <a:t>expanding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039068" y="5060188"/>
            <a:ext cx="23717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Steadily</a:t>
            </a:r>
            <a:r>
              <a:rPr dirty="0" sz="2200" spc="-6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00CF9C"/>
                </a:solidFill>
                <a:latin typeface="Arial MT"/>
                <a:cs typeface="Arial MT"/>
              </a:rPr>
              <a:t>increasing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80993" y="5060188"/>
            <a:ext cx="13163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797979"/>
                </a:solidFill>
                <a:latin typeface="Arial MT"/>
                <a:cs typeface="Arial MT"/>
              </a:rPr>
              <a:t>Flat/stable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04856" y="4023867"/>
            <a:ext cx="144018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404040"/>
                </a:solidFill>
                <a:latin typeface="Arial"/>
                <a:cs typeface="Arial"/>
              </a:rPr>
              <a:t>0%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60"/>
              </a:spcBef>
            </a:pPr>
            <a:r>
              <a:rPr dirty="0" sz="2200" spc="-10">
                <a:solidFill>
                  <a:srgbClr val="404040"/>
                </a:solidFill>
                <a:latin typeface="Arial MT"/>
                <a:cs typeface="Arial MT"/>
              </a:rPr>
              <a:t>Decreasing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335075" y="2676651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9B75"/>
                </a:solidFill>
                <a:latin typeface="Arial"/>
                <a:cs typeface="Arial"/>
              </a:rPr>
              <a:t>45%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233781" y="2441955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CF9C"/>
                </a:solidFill>
                <a:latin typeface="Arial"/>
                <a:cs typeface="Arial"/>
              </a:rPr>
              <a:t>49%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431341" y="3670300"/>
            <a:ext cx="7600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A6A6A6"/>
                </a:solidFill>
                <a:latin typeface="Arial"/>
                <a:cs typeface="Arial"/>
              </a:rPr>
              <a:t>6%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676326" y="461398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9130731" y="451881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60" y="302248"/>
                </a:lnTo>
                <a:lnTo>
                  <a:pt x="276886" y="276886"/>
                </a:lnTo>
                <a:lnTo>
                  <a:pt x="302248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3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8622893" y="4143870"/>
            <a:ext cx="670560" cy="356870"/>
          </a:xfrm>
          <a:custGeom>
            <a:avLst/>
            <a:gdLst/>
            <a:ahLst/>
            <a:cxnLst/>
            <a:rect l="l" t="t" r="r" b="b"/>
            <a:pathLst>
              <a:path w="670559" h="356870">
                <a:moveTo>
                  <a:pt x="324396" y="194322"/>
                </a:moveTo>
                <a:lnTo>
                  <a:pt x="318604" y="151206"/>
                </a:lnTo>
                <a:lnTo>
                  <a:pt x="302247" y="112458"/>
                </a:lnTo>
                <a:lnTo>
                  <a:pt x="276885" y="79641"/>
                </a:lnTo>
                <a:lnTo>
                  <a:pt x="244068" y="54279"/>
                </a:lnTo>
                <a:lnTo>
                  <a:pt x="205320" y="37922"/>
                </a:lnTo>
                <a:lnTo>
                  <a:pt x="162204" y="32131"/>
                </a:lnTo>
                <a:lnTo>
                  <a:pt x="119075" y="37922"/>
                </a:lnTo>
                <a:lnTo>
                  <a:pt x="80340" y="54279"/>
                </a:lnTo>
                <a:lnTo>
                  <a:pt x="47510" y="79641"/>
                </a:lnTo>
                <a:lnTo>
                  <a:pt x="22148" y="112458"/>
                </a:lnTo>
                <a:lnTo>
                  <a:pt x="5791" y="151206"/>
                </a:lnTo>
                <a:lnTo>
                  <a:pt x="0" y="194322"/>
                </a:lnTo>
                <a:lnTo>
                  <a:pt x="5791" y="237451"/>
                </a:lnTo>
                <a:lnTo>
                  <a:pt x="22148" y="276186"/>
                </a:lnTo>
                <a:lnTo>
                  <a:pt x="47510" y="309016"/>
                </a:lnTo>
                <a:lnTo>
                  <a:pt x="80340" y="334378"/>
                </a:lnTo>
                <a:lnTo>
                  <a:pt x="119075" y="350735"/>
                </a:lnTo>
                <a:lnTo>
                  <a:pt x="162204" y="356527"/>
                </a:lnTo>
                <a:lnTo>
                  <a:pt x="205320" y="350735"/>
                </a:lnTo>
                <a:lnTo>
                  <a:pt x="244068" y="334378"/>
                </a:lnTo>
                <a:lnTo>
                  <a:pt x="276885" y="309016"/>
                </a:lnTo>
                <a:lnTo>
                  <a:pt x="302247" y="276186"/>
                </a:lnTo>
                <a:lnTo>
                  <a:pt x="318604" y="237451"/>
                </a:lnTo>
                <a:lnTo>
                  <a:pt x="324396" y="194322"/>
                </a:lnTo>
                <a:close/>
              </a:path>
              <a:path w="670559" h="356870">
                <a:moveTo>
                  <a:pt x="670026" y="162191"/>
                </a:moveTo>
                <a:lnTo>
                  <a:pt x="664235" y="119075"/>
                </a:lnTo>
                <a:lnTo>
                  <a:pt x="647877" y="80327"/>
                </a:lnTo>
                <a:lnTo>
                  <a:pt x="622515" y="47498"/>
                </a:lnTo>
                <a:lnTo>
                  <a:pt x="589699" y="22136"/>
                </a:lnTo>
                <a:lnTo>
                  <a:pt x="550951" y="5791"/>
                </a:lnTo>
                <a:lnTo>
                  <a:pt x="507834" y="0"/>
                </a:lnTo>
                <a:lnTo>
                  <a:pt x="464718" y="5791"/>
                </a:lnTo>
                <a:lnTo>
                  <a:pt x="425970" y="22136"/>
                </a:lnTo>
                <a:lnTo>
                  <a:pt x="393141" y="47498"/>
                </a:lnTo>
                <a:lnTo>
                  <a:pt x="367779" y="80327"/>
                </a:lnTo>
                <a:lnTo>
                  <a:pt x="351434" y="119075"/>
                </a:lnTo>
                <a:lnTo>
                  <a:pt x="345630" y="162191"/>
                </a:lnTo>
                <a:lnTo>
                  <a:pt x="351434" y="205308"/>
                </a:lnTo>
                <a:lnTo>
                  <a:pt x="367779" y="244055"/>
                </a:lnTo>
                <a:lnTo>
                  <a:pt x="393141" y="276885"/>
                </a:lnTo>
                <a:lnTo>
                  <a:pt x="425970" y="302247"/>
                </a:lnTo>
                <a:lnTo>
                  <a:pt x="464718" y="318592"/>
                </a:lnTo>
                <a:lnTo>
                  <a:pt x="507834" y="324383"/>
                </a:lnTo>
                <a:lnTo>
                  <a:pt x="550951" y="318592"/>
                </a:lnTo>
                <a:lnTo>
                  <a:pt x="589699" y="302247"/>
                </a:lnTo>
                <a:lnTo>
                  <a:pt x="622515" y="276885"/>
                </a:lnTo>
                <a:lnTo>
                  <a:pt x="647877" y="244055"/>
                </a:lnTo>
                <a:lnTo>
                  <a:pt x="664235" y="205308"/>
                </a:lnTo>
                <a:lnTo>
                  <a:pt x="670026" y="16219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9512248" y="4491809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5" y="0"/>
                </a:moveTo>
                <a:lnTo>
                  <a:pt x="119077" y="5793"/>
                </a:lnTo>
                <a:lnTo>
                  <a:pt x="80332" y="22144"/>
                </a:lnTo>
                <a:lnTo>
                  <a:pt x="47505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5" y="276886"/>
                </a:lnTo>
                <a:lnTo>
                  <a:pt x="80332" y="302248"/>
                </a:lnTo>
                <a:lnTo>
                  <a:pt x="119077" y="318599"/>
                </a:lnTo>
                <a:lnTo>
                  <a:pt x="162195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8622902" y="375711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3" y="22144"/>
                </a:lnTo>
                <a:lnTo>
                  <a:pt x="47506" y="47505"/>
                </a:lnTo>
                <a:lnTo>
                  <a:pt x="22144" y="80332"/>
                </a:lnTo>
                <a:lnTo>
                  <a:pt x="5793" y="119077"/>
                </a:lnTo>
                <a:lnTo>
                  <a:pt x="0" y="162195"/>
                </a:lnTo>
                <a:lnTo>
                  <a:pt x="5793" y="205314"/>
                </a:lnTo>
                <a:lnTo>
                  <a:pt x="22144" y="244059"/>
                </a:lnTo>
                <a:lnTo>
                  <a:pt x="47506" y="276886"/>
                </a:lnTo>
                <a:lnTo>
                  <a:pt x="80333" y="302247"/>
                </a:lnTo>
                <a:lnTo>
                  <a:pt x="119078" y="318598"/>
                </a:lnTo>
                <a:lnTo>
                  <a:pt x="162196" y="324392"/>
                </a:lnTo>
                <a:lnTo>
                  <a:pt x="205314" y="318598"/>
                </a:lnTo>
                <a:lnTo>
                  <a:pt x="244060" y="302247"/>
                </a:lnTo>
                <a:lnTo>
                  <a:pt x="276886" y="276886"/>
                </a:lnTo>
                <a:lnTo>
                  <a:pt x="302248" y="244059"/>
                </a:lnTo>
                <a:lnTo>
                  <a:pt x="318599" y="205314"/>
                </a:lnTo>
                <a:lnTo>
                  <a:pt x="324393" y="162195"/>
                </a:lnTo>
                <a:lnTo>
                  <a:pt x="318599" y="119077"/>
                </a:lnTo>
                <a:lnTo>
                  <a:pt x="302248" y="80332"/>
                </a:lnTo>
                <a:lnTo>
                  <a:pt x="276886" y="47505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4547170" y="2050816"/>
            <a:ext cx="3355975" cy="2887980"/>
            <a:chOff x="4547170" y="2050816"/>
            <a:chExt cx="3355975" cy="2887980"/>
          </a:xfrm>
        </p:grpSpPr>
        <p:sp>
          <p:nvSpPr>
            <p:cNvPr id="19" name="object 19" descr=""/>
            <p:cNvSpPr/>
            <p:nvPr/>
          </p:nvSpPr>
          <p:spPr>
            <a:xfrm>
              <a:off x="4547158" y="2050821"/>
              <a:ext cx="3298825" cy="2887980"/>
            </a:xfrm>
            <a:custGeom>
              <a:avLst/>
              <a:gdLst/>
              <a:ahLst/>
              <a:cxnLst/>
              <a:rect l="l" t="t" r="r" b="b"/>
              <a:pathLst>
                <a:path w="3298825" h="2887979">
                  <a:moveTo>
                    <a:pt x="324396" y="2725369"/>
                  </a:moveTo>
                  <a:lnTo>
                    <a:pt x="318604" y="2682252"/>
                  </a:lnTo>
                  <a:lnTo>
                    <a:pt x="302247" y="2643505"/>
                  </a:lnTo>
                  <a:lnTo>
                    <a:pt x="276885" y="2610675"/>
                  </a:lnTo>
                  <a:lnTo>
                    <a:pt x="244068" y="2585313"/>
                  </a:lnTo>
                  <a:lnTo>
                    <a:pt x="205320" y="2568968"/>
                  </a:lnTo>
                  <a:lnTo>
                    <a:pt x="162204" y="2563164"/>
                  </a:lnTo>
                  <a:lnTo>
                    <a:pt x="119087" y="2568968"/>
                  </a:lnTo>
                  <a:lnTo>
                    <a:pt x="80340" y="2585313"/>
                  </a:lnTo>
                  <a:lnTo>
                    <a:pt x="47510" y="2610675"/>
                  </a:lnTo>
                  <a:lnTo>
                    <a:pt x="22148" y="2643505"/>
                  </a:lnTo>
                  <a:lnTo>
                    <a:pt x="5803" y="2682252"/>
                  </a:lnTo>
                  <a:lnTo>
                    <a:pt x="0" y="2725369"/>
                  </a:lnTo>
                  <a:lnTo>
                    <a:pt x="5803" y="2768485"/>
                  </a:lnTo>
                  <a:lnTo>
                    <a:pt x="22148" y="2807233"/>
                  </a:lnTo>
                  <a:lnTo>
                    <a:pt x="47510" y="2840050"/>
                  </a:lnTo>
                  <a:lnTo>
                    <a:pt x="80340" y="2865412"/>
                  </a:lnTo>
                  <a:lnTo>
                    <a:pt x="119087" y="2881769"/>
                  </a:lnTo>
                  <a:lnTo>
                    <a:pt x="162204" y="2887561"/>
                  </a:lnTo>
                  <a:lnTo>
                    <a:pt x="205320" y="2881769"/>
                  </a:lnTo>
                  <a:lnTo>
                    <a:pt x="244068" y="2865412"/>
                  </a:lnTo>
                  <a:lnTo>
                    <a:pt x="276885" y="2840050"/>
                  </a:lnTo>
                  <a:lnTo>
                    <a:pt x="302247" y="2807233"/>
                  </a:lnTo>
                  <a:lnTo>
                    <a:pt x="318604" y="2768485"/>
                  </a:lnTo>
                  <a:lnTo>
                    <a:pt x="324396" y="2725369"/>
                  </a:lnTo>
                  <a:close/>
                </a:path>
                <a:path w="3298825" h="2887979">
                  <a:moveTo>
                    <a:pt x="345109" y="2342946"/>
                  </a:moveTo>
                  <a:lnTo>
                    <a:pt x="339318" y="2299830"/>
                  </a:lnTo>
                  <a:lnTo>
                    <a:pt x="322961" y="2261082"/>
                  </a:lnTo>
                  <a:lnTo>
                    <a:pt x="297599" y="2228253"/>
                  </a:lnTo>
                  <a:lnTo>
                    <a:pt x="264782" y="2202891"/>
                  </a:lnTo>
                  <a:lnTo>
                    <a:pt x="226034" y="2186546"/>
                  </a:lnTo>
                  <a:lnTo>
                    <a:pt x="182918" y="2180755"/>
                  </a:lnTo>
                  <a:lnTo>
                    <a:pt x="139788" y="2186546"/>
                  </a:lnTo>
                  <a:lnTo>
                    <a:pt x="101053" y="2202891"/>
                  </a:lnTo>
                  <a:lnTo>
                    <a:pt x="68224" y="2228253"/>
                  </a:lnTo>
                  <a:lnTo>
                    <a:pt x="42862" y="2261082"/>
                  </a:lnTo>
                  <a:lnTo>
                    <a:pt x="26504" y="2299830"/>
                  </a:lnTo>
                  <a:lnTo>
                    <a:pt x="20713" y="2342946"/>
                  </a:lnTo>
                  <a:lnTo>
                    <a:pt x="26504" y="2386063"/>
                  </a:lnTo>
                  <a:lnTo>
                    <a:pt x="42862" y="2424811"/>
                  </a:lnTo>
                  <a:lnTo>
                    <a:pt x="68224" y="2457640"/>
                  </a:lnTo>
                  <a:lnTo>
                    <a:pt x="101053" y="2483002"/>
                  </a:lnTo>
                  <a:lnTo>
                    <a:pt x="139788" y="2499347"/>
                  </a:lnTo>
                  <a:lnTo>
                    <a:pt x="182918" y="2505138"/>
                  </a:lnTo>
                  <a:lnTo>
                    <a:pt x="226034" y="2499347"/>
                  </a:lnTo>
                  <a:lnTo>
                    <a:pt x="264782" y="2483002"/>
                  </a:lnTo>
                  <a:lnTo>
                    <a:pt x="297599" y="2457640"/>
                  </a:lnTo>
                  <a:lnTo>
                    <a:pt x="322961" y="2424811"/>
                  </a:lnTo>
                  <a:lnTo>
                    <a:pt x="339318" y="2386063"/>
                  </a:lnTo>
                  <a:lnTo>
                    <a:pt x="345109" y="2342946"/>
                  </a:lnTo>
                  <a:close/>
                </a:path>
                <a:path w="3298825" h="2887979">
                  <a:moveTo>
                    <a:pt x="730605" y="1190358"/>
                  </a:moveTo>
                  <a:lnTo>
                    <a:pt x="724814" y="1147241"/>
                  </a:lnTo>
                  <a:lnTo>
                    <a:pt x="708456" y="1108494"/>
                  </a:lnTo>
                  <a:lnTo>
                    <a:pt x="683094" y="1075664"/>
                  </a:lnTo>
                  <a:lnTo>
                    <a:pt x="650265" y="1050302"/>
                  </a:lnTo>
                  <a:lnTo>
                    <a:pt x="611530" y="1033957"/>
                  </a:lnTo>
                  <a:lnTo>
                    <a:pt x="568413" y="1028153"/>
                  </a:lnTo>
                  <a:lnTo>
                    <a:pt x="525284" y="1033957"/>
                  </a:lnTo>
                  <a:lnTo>
                    <a:pt x="486549" y="1050302"/>
                  </a:lnTo>
                  <a:lnTo>
                    <a:pt x="453720" y="1075664"/>
                  </a:lnTo>
                  <a:lnTo>
                    <a:pt x="428358" y="1108494"/>
                  </a:lnTo>
                  <a:lnTo>
                    <a:pt x="412000" y="1147241"/>
                  </a:lnTo>
                  <a:lnTo>
                    <a:pt x="406209" y="1190358"/>
                  </a:lnTo>
                  <a:lnTo>
                    <a:pt x="412000" y="1233474"/>
                  </a:lnTo>
                  <a:lnTo>
                    <a:pt x="428358" y="1272222"/>
                  </a:lnTo>
                  <a:lnTo>
                    <a:pt x="453720" y="1305039"/>
                  </a:lnTo>
                  <a:lnTo>
                    <a:pt x="486549" y="1330401"/>
                  </a:lnTo>
                  <a:lnTo>
                    <a:pt x="525284" y="1346758"/>
                  </a:lnTo>
                  <a:lnTo>
                    <a:pt x="568413" y="1352550"/>
                  </a:lnTo>
                  <a:lnTo>
                    <a:pt x="611530" y="1346758"/>
                  </a:lnTo>
                  <a:lnTo>
                    <a:pt x="650265" y="1330401"/>
                  </a:lnTo>
                  <a:lnTo>
                    <a:pt x="683094" y="1305039"/>
                  </a:lnTo>
                  <a:lnTo>
                    <a:pt x="708456" y="1272222"/>
                  </a:lnTo>
                  <a:lnTo>
                    <a:pt x="724814" y="1233474"/>
                  </a:lnTo>
                  <a:lnTo>
                    <a:pt x="730605" y="1190358"/>
                  </a:lnTo>
                  <a:close/>
                </a:path>
                <a:path w="3298825" h="2887979">
                  <a:moveTo>
                    <a:pt x="1201712" y="2654884"/>
                  </a:moveTo>
                  <a:lnTo>
                    <a:pt x="1195908" y="2611767"/>
                  </a:lnTo>
                  <a:lnTo>
                    <a:pt x="1179563" y="2573020"/>
                  </a:lnTo>
                  <a:lnTo>
                    <a:pt x="1154201" y="2540190"/>
                  </a:lnTo>
                  <a:lnTo>
                    <a:pt x="1121371" y="2514828"/>
                  </a:lnTo>
                  <a:lnTo>
                    <a:pt x="1082624" y="2498483"/>
                  </a:lnTo>
                  <a:lnTo>
                    <a:pt x="1039507" y="2492679"/>
                  </a:lnTo>
                  <a:lnTo>
                    <a:pt x="996391" y="2498483"/>
                  </a:lnTo>
                  <a:lnTo>
                    <a:pt x="957643" y="2514828"/>
                  </a:lnTo>
                  <a:lnTo>
                    <a:pt x="924814" y="2540190"/>
                  </a:lnTo>
                  <a:lnTo>
                    <a:pt x="899452" y="2573020"/>
                  </a:lnTo>
                  <a:lnTo>
                    <a:pt x="883107" y="2611767"/>
                  </a:lnTo>
                  <a:lnTo>
                    <a:pt x="877316" y="2654884"/>
                  </a:lnTo>
                  <a:lnTo>
                    <a:pt x="883107" y="2698000"/>
                  </a:lnTo>
                  <a:lnTo>
                    <a:pt x="899452" y="2736748"/>
                  </a:lnTo>
                  <a:lnTo>
                    <a:pt x="924814" y="2769565"/>
                  </a:lnTo>
                  <a:lnTo>
                    <a:pt x="957643" y="2794927"/>
                  </a:lnTo>
                  <a:lnTo>
                    <a:pt x="996391" y="2811284"/>
                  </a:lnTo>
                  <a:lnTo>
                    <a:pt x="1039507" y="2817076"/>
                  </a:lnTo>
                  <a:lnTo>
                    <a:pt x="1082624" y="2811284"/>
                  </a:lnTo>
                  <a:lnTo>
                    <a:pt x="1121371" y="2794927"/>
                  </a:lnTo>
                  <a:lnTo>
                    <a:pt x="1154201" y="2769565"/>
                  </a:lnTo>
                  <a:lnTo>
                    <a:pt x="1179563" y="2736748"/>
                  </a:lnTo>
                  <a:lnTo>
                    <a:pt x="1195908" y="2698000"/>
                  </a:lnTo>
                  <a:lnTo>
                    <a:pt x="1201712" y="2654884"/>
                  </a:lnTo>
                  <a:close/>
                </a:path>
                <a:path w="3298825" h="2887979">
                  <a:moveTo>
                    <a:pt x="1823046" y="281381"/>
                  </a:moveTo>
                  <a:lnTo>
                    <a:pt x="1817243" y="238264"/>
                  </a:lnTo>
                  <a:lnTo>
                    <a:pt x="1800898" y="199517"/>
                  </a:lnTo>
                  <a:lnTo>
                    <a:pt x="1775536" y="166687"/>
                  </a:lnTo>
                  <a:lnTo>
                    <a:pt x="1742706" y="141325"/>
                  </a:lnTo>
                  <a:lnTo>
                    <a:pt x="1703959" y="124980"/>
                  </a:lnTo>
                  <a:lnTo>
                    <a:pt x="1660842" y="119189"/>
                  </a:lnTo>
                  <a:lnTo>
                    <a:pt x="1617726" y="124980"/>
                  </a:lnTo>
                  <a:lnTo>
                    <a:pt x="1578978" y="141325"/>
                  </a:lnTo>
                  <a:lnTo>
                    <a:pt x="1546148" y="166687"/>
                  </a:lnTo>
                  <a:lnTo>
                    <a:pt x="1520786" y="199517"/>
                  </a:lnTo>
                  <a:lnTo>
                    <a:pt x="1504442" y="238264"/>
                  </a:lnTo>
                  <a:lnTo>
                    <a:pt x="1498650" y="281381"/>
                  </a:lnTo>
                  <a:lnTo>
                    <a:pt x="1504442" y="324497"/>
                  </a:lnTo>
                  <a:lnTo>
                    <a:pt x="1520786" y="363245"/>
                  </a:lnTo>
                  <a:lnTo>
                    <a:pt x="1546148" y="396074"/>
                  </a:lnTo>
                  <a:lnTo>
                    <a:pt x="1578978" y="421436"/>
                  </a:lnTo>
                  <a:lnTo>
                    <a:pt x="1617726" y="437781"/>
                  </a:lnTo>
                  <a:lnTo>
                    <a:pt x="1660842" y="443585"/>
                  </a:lnTo>
                  <a:lnTo>
                    <a:pt x="1703959" y="437781"/>
                  </a:lnTo>
                  <a:lnTo>
                    <a:pt x="1742706" y="421436"/>
                  </a:lnTo>
                  <a:lnTo>
                    <a:pt x="1775536" y="396074"/>
                  </a:lnTo>
                  <a:lnTo>
                    <a:pt x="1800898" y="363245"/>
                  </a:lnTo>
                  <a:lnTo>
                    <a:pt x="1817243" y="324497"/>
                  </a:lnTo>
                  <a:lnTo>
                    <a:pt x="1823046" y="281381"/>
                  </a:lnTo>
                  <a:close/>
                </a:path>
                <a:path w="3298825" h="2887979">
                  <a:moveTo>
                    <a:pt x="2049805" y="2520962"/>
                  </a:moveTo>
                  <a:lnTo>
                    <a:pt x="2044001" y="2477846"/>
                  </a:lnTo>
                  <a:lnTo>
                    <a:pt x="2027656" y="2439098"/>
                  </a:lnTo>
                  <a:lnTo>
                    <a:pt x="2002294" y="2406281"/>
                  </a:lnTo>
                  <a:lnTo>
                    <a:pt x="1969465" y="2380919"/>
                  </a:lnTo>
                  <a:lnTo>
                    <a:pt x="1930717" y="2364562"/>
                  </a:lnTo>
                  <a:lnTo>
                    <a:pt x="1887601" y="2358771"/>
                  </a:lnTo>
                  <a:lnTo>
                    <a:pt x="1844484" y="2364562"/>
                  </a:lnTo>
                  <a:lnTo>
                    <a:pt x="1805736" y="2380919"/>
                  </a:lnTo>
                  <a:lnTo>
                    <a:pt x="1772920" y="2406281"/>
                  </a:lnTo>
                  <a:lnTo>
                    <a:pt x="1747558" y="2439098"/>
                  </a:lnTo>
                  <a:lnTo>
                    <a:pt x="1731200" y="2477846"/>
                  </a:lnTo>
                  <a:lnTo>
                    <a:pt x="1725409" y="2520962"/>
                  </a:lnTo>
                  <a:lnTo>
                    <a:pt x="1731200" y="2564079"/>
                  </a:lnTo>
                  <a:lnTo>
                    <a:pt x="1747558" y="2602827"/>
                  </a:lnTo>
                  <a:lnTo>
                    <a:pt x="1772920" y="2635656"/>
                  </a:lnTo>
                  <a:lnTo>
                    <a:pt x="1805736" y="2661018"/>
                  </a:lnTo>
                  <a:lnTo>
                    <a:pt x="1844484" y="2677363"/>
                  </a:lnTo>
                  <a:lnTo>
                    <a:pt x="1887601" y="2683167"/>
                  </a:lnTo>
                  <a:lnTo>
                    <a:pt x="1930717" y="2677363"/>
                  </a:lnTo>
                  <a:lnTo>
                    <a:pt x="1969465" y="2661018"/>
                  </a:lnTo>
                  <a:lnTo>
                    <a:pt x="2002294" y="2635656"/>
                  </a:lnTo>
                  <a:lnTo>
                    <a:pt x="2027656" y="2602827"/>
                  </a:lnTo>
                  <a:lnTo>
                    <a:pt x="2044001" y="2564079"/>
                  </a:lnTo>
                  <a:lnTo>
                    <a:pt x="2049805" y="2520962"/>
                  </a:lnTo>
                  <a:close/>
                </a:path>
                <a:path w="3298825" h="2887979">
                  <a:moveTo>
                    <a:pt x="2215197" y="172720"/>
                  </a:moveTo>
                  <a:lnTo>
                    <a:pt x="2209393" y="129603"/>
                  </a:lnTo>
                  <a:lnTo>
                    <a:pt x="2193048" y="90855"/>
                  </a:lnTo>
                  <a:lnTo>
                    <a:pt x="2167686" y="58026"/>
                  </a:lnTo>
                  <a:lnTo>
                    <a:pt x="2134857" y="32664"/>
                  </a:lnTo>
                  <a:lnTo>
                    <a:pt x="2096109" y="16319"/>
                  </a:lnTo>
                  <a:lnTo>
                    <a:pt x="2052993" y="10515"/>
                  </a:lnTo>
                  <a:lnTo>
                    <a:pt x="2009876" y="16319"/>
                  </a:lnTo>
                  <a:lnTo>
                    <a:pt x="1971128" y="32664"/>
                  </a:lnTo>
                  <a:lnTo>
                    <a:pt x="1938312" y="58026"/>
                  </a:lnTo>
                  <a:lnTo>
                    <a:pt x="1912950" y="90855"/>
                  </a:lnTo>
                  <a:lnTo>
                    <a:pt x="1896592" y="129603"/>
                  </a:lnTo>
                  <a:lnTo>
                    <a:pt x="1890801" y="172720"/>
                  </a:lnTo>
                  <a:lnTo>
                    <a:pt x="1896592" y="215836"/>
                  </a:lnTo>
                  <a:lnTo>
                    <a:pt x="1912950" y="254584"/>
                  </a:lnTo>
                  <a:lnTo>
                    <a:pt x="1938312" y="287413"/>
                  </a:lnTo>
                  <a:lnTo>
                    <a:pt x="1971128" y="312775"/>
                  </a:lnTo>
                  <a:lnTo>
                    <a:pt x="2009876" y="329120"/>
                  </a:lnTo>
                  <a:lnTo>
                    <a:pt x="2052993" y="334911"/>
                  </a:lnTo>
                  <a:lnTo>
                    <a:pt x="2096109" y="329120"/>
                  </a:lnTo>
                  <a:lnTo>
                    <a:pt x="2134857" y="312775"/>
                  </a:lnTo>
                  <a:lnTo>
                    <a:pt x="2167686" y="287413"/>
                  </a:lnTo>
                  <a:lnTo>
                    <a:pt x="2193048" y="254584"/>
                  </a:lnTo>
                  <a:lnTo>
                    <a:pt x="2209393" y="215836"/>
                  </a:lnTo>
                  <a:lnTo>
                    <a:pt x="2215197" y="172720"/>
                  </a:lnTo>
                  <a:close/>
                </a:path>
                <a:path w="3298825" h="2887979">
                  <a:moveTo>
                    <a:pt x="2246172" y="549173"/>
                  </a:moveTo>
                  <a:lnTo>
                    <a:pt x="2240381" y="506056"/>
                  </a:lnTo>
                  <a:lnTo>
                    <a:pt x="2224024" y="467309"/>
                  </a:lnTo>
                  <a:lnTo>
                    <a:pt x="2198662" y="434479"/>
                  </a:lnTo>
                  <a:lnTo>
                    <a:pt x="2165845" y="409117"/>
                  </a:lnTo>
                  <a:lnTo>
                    <a:pt x="2127097" y="392772"/>
                  </a:lnTo>
                  <a:lnTo>
                    <a:pt x="2083981" y="386969"/>
                  </a:lnTo>
                  <a:lnTo>
                    <a:pt x="2040864" y="392772"/>
                  </a:lnTo>
                  <a:lnTo>
                    <a:pt x="2002116" y="409117"/>
                  </a:lnTo>
                  <a:lnTo>
                    <a:pt x="1969287" y="434479"/>
                  </a:lnTo>
                  <a:lnTo>
                    <a:pt x="1943925" y="467309"/>
                  </a:lnTo>
                  <a:lnTo>
                    <a:pt x="1927580" y="506056"/>
                  </a:lnTo>
                  <a:lnTo>
                    <a:pt x="1921776" y="549173"/>
                  </a:lnTo>
                  <a:lnTo>
                    <a:pt x="1927580" y="592289"/>
                  </a:lnTo>
                  <a:lnTo>
                    <a:pt x="1943925" y="631037"/>
                  </a:lnTo>
                  <a:lnTo>
                    <a:pt x="1969287" y="663867"/>
                  </a:lnTo>
                  <a:lnTo>
                    <a:pt x="2002116" y="689229"/>
                  </a:lnTo>
                  <a:lnTo>
                    <a:pt x="2040864" y="705573"/>
                  </a:lnTo>
                  <a:lnTo>
                    <a:pt x="2083981" y="711365"/>
                  </a:lnTo>
                  <a:lnTo>
                    <a:pt x="2127097" y="705573"/>
                  </a:lnTo>
                  <a:lnTo>
                    <a:pt x="2165845" y="689229"/>
                  </a:lnTo>
                  <a:lnTo>
                    <a:pt x="2198662" y="663867"/>
                  </a:lnTo>
                  <a:lnTo>
                    <a:pt x="2224024" y="631037"/>
                  </a:lnTo>
                  <a:lnTo>
                    <a:pt x="2240381" y="592289"/>
                  </a:lnTo>
                  <a:lnTo>
                    <a:pt x="2246172" y="549173"/>
                  </a:lnTo>
                  <a:close/>
                </a:path>
                <a:path w="3298825" h="2887979">
                  <a:moveTo>
                    <a:pt x="2616416" y="162191"/>
                  </a:moveTo>
                  <a:lnTo>
                    <a:pt x="2610624" y="119075"/>
                  </a:lnTo>
                  <a:lnTo>
                    <a:pt x="2594279" y="80340"/>
                  </a:lnTo>
                  <a:lnTo>
                    <a:pt x="2568918" y="47510"/>
                  </a:lnTo>
                  <a:lnTo>
                    <a:pt x="2536088" y="22148"/>
                  </a:lnTo>
                  <a:lnTo>
                    <a:pt x="2497340" y="5791"/>
                  </a:lnTo>
                  <a:lnTo>
                    <a:pt x="2454224" y="0"/>
                  </a:lnTo>
                  <a:lnTo>
                    <a:pt x="2411107" y="5791"/>
                  </a:lnTo>
                  <a:lnTo>
                    <a:pt x="2372360" y="22148"/>
                  </a:lnTo>
                  <a:lnTo>
                    <a:pt x="2339530" y="47510"/>
                  </a:lnTo>
                  <a:lnTo>
                    <a:pt x="2314168" y="80340"/>
                  </a:lnTo>
                  <a:lnTo>
                    <a:pt x="2297823" y="119075"/>
                  </a:lnTo>
                  <a:lnTo>
                    <a:pt x="2292019" y="162191"/>
                  </a:lnTo>
                  <a:lnTo>
                    <a:pt x="2297823" y="205320"/>
                  </a:lnTo>
                  <a:lnTo>
                    <a:pt x="2314168" y="244055"/>
                  </a:lnTo>
                  <a:lnTo>
                    <a:pt x="2339530" y="276885"/>
                  </a:lnTo>
                  <a:lnTo>
                    <a:pt x="2372360" y="302247"/>
                  </a:lnTo>
                  <a:lnTo>
                    <a:pt x="2411107" y="318604"/>
                  </a:lnTo>
                  <a:lnTo>
                    <a:pt x="2454224" y="324396"/>
                  </a:lnTo>
                  <a:lnTo>
                    <a:pt x="2497340" y="318604"/>
                  </a:lnTo>
                  <a:lnTo>
                    <a:pt x="2536088" y="302247"/>
                  </a:lnTo>
                  <a:lnTo>
                    <a:pt x="2568918" y="276885"/>
                  </a:lnTo>
                  <a:lnTo>
                    <a:pt x="2594279" y="244055"/>
                  </a:lnTo>
                  <a:lnTo>
                    <a:pt x="2610624" y="205320"/>
                  </a:lnTo>
                  <a:lnTo>
                    <a:pt x="2616416" y="162191"/>
                  </a:lnTo>
                  <a:close/>
                </a:path>
                <a:path w="3298825" h="2887979">
                  <a:moveTo>
                    <a:pt x="2662961" y="593725"/>
                  </a:moveTo>
                  <a:lnTo>
                    <a:pt x="2657170" y="550595"/>
                  </a:lnTo>
                  <a:lnTo>
                    <a:pt x="2640812" y="511860"/>
                  </a:lnTo>
                  <a:lnTo>
                    <a:pt x="2615450" y="479031"/>
                  </a:lnTo>
                  <a:lnTo>
                    <a:pt x="2582634" y="453669"/>
                  </a:lnTo>
                  <a:lnTo>
                    <a:pt x="2543886" y="437311"/>
                  </a:lnTo>
                  <a:lnTo>
                    <a:pt x="2500769" y="431520"/>
                  </a:lnTo>
                  <a:lnTo>
                    <a:pt x="2457653" y="437311"/>
                  </a:lnTo>
                  <a:lnTo>
                    <a:pt x="2418905" y="453669"/>
                  </a:lnTo>
                  <a:lnTo>
                    <a:pt x="2386076" y="479031"/>
                  </a:lnTo>
                  <a:lnTo>
                    <a:pt x="2360714" y="511860"/>
                  </a:lnTo>
                  <a:lnTo>
                    <a:pt x="2344369" y="550595"/>
                  </a:lnTo>
                  <a:lnTo>
                    <a:pt x="2338565" y="593725"/>
                  </a:lnTo>
                  <a:lnTo>
                    <a:pt x="2344369" y="636841"/>
                  </a:lnTo>
                  <a:lnTo>
                    <a:pt x="2360714" y="675589"/>
                  </a:lnTo>
                  <a:lnTo>
                    <a:pt x="2386076" y="708406"/>
                  </a:lnTo>
                  <a:lnTo>
                    <a:pt x="2418905" y="733767"/>
                  </a:lnTo>
                  <a:lnTo>
                    <a:pt x="2457653" y="750125"/>
                  </a:lnTo>
                  <a:lnTo>
                    <a:pt x="2500769" y="755916"/>
                  </a:lnTo>
                  <a:lnTo>
                    <a:pt x="2543886" y="750125"/>
                  </a:lnTo>
                  <a:lnTo>
                    <a:pt x="2582634" y="733767"/>
                  </a:lnTo>
                  <a:lnTo>
                    <a:pt x="2615450" y="708406"/>
                  </a:lnTo>
                  <a:lnTo>
                    <a:pt x="2640812" y="675589"/>
                  </a:lnTo>
                  <a:lnTo>
                    <a:pt x="2657170" y="636841"/>
                  </a:lnTo>
                  <a:lnTo>
                    <a:pt x="2662961" y="593725"/>
                  </a:lnTo>
                  <a:close/>
                </a:path>
                <a:path w="3298825" h="2887979">
                  <a:moveTo>
                    <a:pt x="2887014" y="1293329"/>
                  </a:moveTo>
                  <a:lnTo>
                    <a:pt x="2881211" y="1250213"/>
                  </a:lnTo>
                  <a:lnTo>
                    <a:pt x="2864866" y="1211465"/>
                  </a:lnTo>
                  <a:lnTo>
                    <a:pt x="2839504" y="1178636"/>
                  </a:lnTo>
                  <a:lnTo>
                    <a:pt x="2806674" y="1153274"/>
                  </a:lnTo>
                  <a:lnTo>
                    <a:pt x="2767927" y="1136929"/>
                  </a:lnTo>
                  <a:lnTo>
                    <a:pt x="2724810" y="1131125"/>
                  </a:lnTo>
                  <a:lnTo>
                    <a:pt x="2681694" y="1136929"/>
                  </a:lnTo>
                  <a:lnTo>
                    <a:pt x="2642946" y="1153274"/>
                  </a:lnTo>
                  <a:lnTo>
                    <a:pt x="2610129" y="1178636"/>
                  </a:lnTo>
                  <a:lnTo>
                    <a:pt x="2584767" y="1211465"/>
                  </a:lnTo>
                  <a:lnTo>
                    <a:pt x="2568410" y="1250213"/>
                  </a:lnTo>
                  <a:lnTo>
                    <a:pt x="2562618" y="1293329"/>
                  </a:lnTo>
                  <a:lnTo>
                    <a:pt x="2568410" y="1336446"/>
                  </a:lnTo>
                  <a:lnTo>
                    <a:pt x="2584767" y="1375194"/>
                  </a:lnTo>
                  <a:lnTo>
                    <a:pt x="2610129" y="1408023"/>
                  </a:lnTo>
                  <a:lnTo>
                    <a:pt x="2642946" y="1433385"/>
                  </a:lnTo>
                  <a:lnTo>
                    <a:pt x="2681694" y="1449730"/>
                  </a:lnTo>
                  <a:lnTo>
                    <a:pt x="2724810" y="1455521"/>
                  </a:lnTo>
                  <a:lnTo>
                    <a:pt x="2767927" y="1449730"/>
                  </a:lnTo>
                  <a:lnTo>
                    <a:pt x="2806674" y="1433385"/>
                  </a:lnTo>
                  <a:lnTo>
                    <a:pt x="2839504" y="1408023"/>
                  </a:lnTo>
                  <a:lnTo>
                    <a:pt x="2864866" y="1375194"/>
                  </a:lnTo>
                  <a:lnTo>
                    <a:pt x="2881211" y="1336446"/>
                  </a:lnTo>
                  <a:lnTo>
                    <a:pt x="2887014" y="1293329"/>
                  </a:lnTo>
                  <a:close/>
                </a:path>
                <a:path w="3298825" h="2887979">
                  <a:moveTo>
                    <a:pt x="3220148" y="2609431"/>
                  </a:moveTo>
                  <a:lnTo>
                    <a:pt x="3214357" y="2566314"/>
                  </a:lnTo>
                  <a:lnTo>
                    <a:pt x="3197999" y="2527566"/>
                  </a:lnTo>
                  <a:lnTo>
                    <a:pt x="3172637" y="2494737"/>
                  </a:lnTo>
                  <a:lnTo>
                    <a:pt x="3139821" y="2469375"/>
                  </a:lnTo>
                  <a:lnTo>
                    <a:pt x="3101073" y="2453030"/>
                  </a:lnTo>
                  <a:lnTo>
                    <a:pt x="3057956" y="2447226"/>
                  </a:lnTo>
                  <a:lnTo>
                    <a:pt x="3014840" y="2453030"/>
                  </a:lnTo>
                  <a:lnTo>
                    <a:pt x="2976092" y="2469375"/>
                  </a:lnTo>
                  <a:lnTo>
                    <a:pt x="2943263" y="2494737"/>
                  </a:lnTo>
                  <a:lnTo>
                    <a:pt x="2917901" y="2527566"/>
                  </a:lnTo>
                  <a:lnTo>
                    <a:pt x="2901556" y="2566314"/>
                  </a:lnTo>
                  <a:lnTo>
                    <a:pt x="2895752" y="2609431"/>
                  </a:lnTo>
                  <a:lnTo>
                    <a:pt x="2901556" y="2652547"/>
                  </a:lnTo>
                  <a:lnTo>
                    <a:pt x="2917901" y="2691295"/>
                  </a:lnTo>
                  <a:lnTo>
                    <a:pt x="2943263" y="2724124"/>
                  </a:lnTo>
                  <a:lnTo>
                    <a:pt x="2976092" y="2749486"/>
                  </a:lnTo>
                  <a:lnTo>
                    <a:pt x="3014840" y="2765831"/>
                  </a:lnTo>
                  <a:lnTo>
                    <a:pt x="3057956" y="2771622"/>
                  </a:lnTo>
                  <a:lnTo>
                    <a:pt x="3101073" y="2765831"/>
                  </a:lnTo>
                  <a:lnTo>
                    <a:pt x="3139821" y="2749486"/>
                  </a:lnTo>
                  <a:lnTo>
                    <a:pt x="3172637" y="2724124"/>
                  </a:lnTo>
                  <a:lnTo>
                    <a:pt x="3197999" y="2691295"/>
                  </a:lnTo>
                  <a:lnTo>
                    <a:pt x="3214357" y="2652547"/>
                  </a:lnTo>
                  <a:lnTo>
                    <a:pt x="3220148" y="2609431"/>
                  </a:lnTo>
                  <a:close/>
                </a:path>
                <a:path w="3298825" h="2887979">
                  <a:moveTo>
                    <a:pt x="3298825" y="1264450"/>
                  </a:moveTo>
                  <a:lnTo>
                    <a:pt x="3293021" y="1221333"/>
                  </a:lnTo>
                  <a:lnTo>
                    <a:pt x="3276676" y="1182585"/>
                  </a:lnTo>
                  <a:lnTo>
                    <a:pt x="3251314" y="1149756"/>
                  </a:lnTo>
                  <a:lnTo>
                    <a:pt x="3218484" y="1124394"/>
                  </a:lnTo>
                  <a:lnTo>
                    <a:pt x="3179737" y="1108049"/>
                  </a:lnTo>
                  <a:lnTo>
                    <a:pt x="3136620" y="1102258"/>
                  </a:lnTo>
                  <a:lnTo>
                    <a:pt x="3093504" y="1108049"/>
                  </a:lnTo>
                  <a:lnTo>
                    <a:pt x="3054756" y="1124394"/>
                  </a:lnTo>
                  <a:lnTo>
                    <a:pt x="3021927" y="1149756"/>
                  </a:lnTo>
                  <a:lnTo>
                    <a:pt x="2996565" y="1182585"/>
                  </a:lnTo>
                  <a:lnTo>
                    <a:pt x="2980220" y="1221333"/>
                  </a:lnTo>
                  <a:lnTo>
                    <a:pt x="2974429" y="1264450"/>
                  </a:lnTo>
                  <a:lnTo>
                    <a:pt x="2980220" y="1307566"/>
                  </a:lnTo>
                  <a:lnTo>
                    <a:pt x="2996565" y="1346314"/>
                  </a:lnTo>
                  <a:lnTo>
                    <a:pt x="3021927" y="1379143"/>
                  </a:lnTo>
                  <a:lnTo>
                    <a:pt x="3054756" y="1404505"/>
                  </a:lnTo>
                  <a:lnTo>
                    <a:pt x="3093504" y="1420850"/>
                  </a:lnTo>
                  <a:lnTo>
                    <a:pt x="3136620" y="1426641"/>
                  </a:lnTo>
                  <a:lnTo>
                    <a:pt x="3179737" y="1420850"/>
                  </a:lnTo>
                  <a:lnTo>
                    <a:pt x="3218484" y="1404505"/>
                  </a:lnTo>
                  <a:lnTo>
                    <a:pt x="3251314" y="1379143"/>
                  </a:lnTo>
                  <a:lnTo>
                    <a:pt x="3276676" y="1346314"/>
                  </a:lnTo>
                  <a:lnTo>
                    <a:pt x="3293021" y="1307566"/>
                  </a:lnTo>
                  <a:lnTo>
                    <a:pt x="3298825" y="126445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0676" y="2393146"/>
              <a:ext cx="2996637" cy="2519277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7578298" y="408580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196" y="0"/>
                  </a:moveTo>
                  <a:lnTo>
                    <a:pt x="119078" y="5793"/>
                  </a:lnTo>
                  <a:lnTo>
                    <a:pt x="80332" y="22144"/>
                  </a:lnTo>
                  <a:lnTo>
                    <a:pt x="47506" y="47505"/>
                  </a:lnTo>
                  <a:lnTo>
                    <a:pt x="22144" y="80332"/>
                  </a:lnTo>
                  <a:lnTo>
                    <a:pt x="5793" y="119077"/>
                  </a:lnTo>
                  <a:lnTo>
                    <a:pt x="0" y="162195"/>
                  </a:lnTo>
                  <a:lnTo>
                    <a:pt x="5793" y="205313"/>
                  </a:lnTo>
                  <a:lnTo>
                    <a:pt x="22144" y="244058"/>
                  </a:lnTo>
                  <a:lnTo>
                    <a:pt x="47506" y="276885"/>
                  </a:lnTo>
                  <a:lnTo>
                    <a:pt x="80332" y="302246"/>
                  </a:lnTo>
                  <a:lnTo>
                    <a:pt x="119078" y="318597"/>
                  </a:lnTo>
                  <a:lnTo>
                    <a:pt x="162196" y="324391"/>
                  </a:lnTo>
                  <a:lnTo>
                    <a:pt x="205314" y="318597"/>
                  </a:lnTo>
                  <a:lnTo>
                    <a:pt x="244059" y="302246"/>
                  </a:lnTo>
                  <a:lnTo>
                    <a:pt x="276886" y="276885"/>
                  </a:lnTo>
                  <a:lnTo>
                    <a:pt x="302247" y="244058"/>
                  </a:lnTo>
                  <a:lnTo>
                    <a:pt x="318598" y="205313"/>
                  </a:lnTo>
                  <a:lnTo>
                    <a:pt x="324392" y="162195"/>
                  </a:lnTo>
                  <a:lnTo>
                    <a:pt x="318598" y="119077"/>
                  </a:lnTo>
                  <a:lnTo>
                    <a:pt x="302247" y="80332"/>
                  </a:lnTo>
                  <a:lnTo>
                    <a:pt x="276886" y="47505"/>
                  </a:lnTo>
                  <a:lnTo>
                    <a:pt x="244059" y="22144"/>
                  </a:lnTo>
                  <a:lnTo>
                    <a:pt x="205314" y="5793"/>
                  </a:lnTo>
                  <a:lnTo>
                    <a:pt x="162196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1300914" y="5480966"/>
            <a:ext cx="1645920" cy="341630"/>
            <a:chOff x="1300914" y="5480966"/>
            <a:chExt cx="1645920" cy="341630"/>
          </a:xfrm>
        </p:grpSpPr>
        <p:sp>
          <p:nvSpPr>
            <p:cNvPr id="23" name="object 23" descr=""/>
            <p:cNvSpPr/>
            <p:nvPr/>
          </p:nvSpPr>
          <p:spPr>
            <a:xfrm>
              <a:off x="2123874" y="548096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w="0" h="335279">
                  <a:moveTo>
                    <a:pt x="0" y="0"/>
                  </a:moveTo>
                  <a:lnTo>
                    <a:pt x="0" y="33528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300914" y="5816246"/>
              <a:ext cx="1645920" cy="0"/>
            </a:xfrm>
            <a:custGeom>
              <a:avLst/>
              <a:gdLst/>
              <a:ahLst/>
              <a:cxnLst/>
              <a:rect l="l" t="t" r="r" b="b"/>
              <a:pathLst>
                <a:path w="1645920" h="0">
                  <a:moveTo>
                    <a:pt x="0" y="0"/>
                  </a:moveTo>
                  <a:lnTo>
                    <a:pt x="164592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300914" y="5480966"/>
            <a:ext cx="822960" cy="335280"/>
          </a:xfrm>
          <a:prstGeom prst="rect">
            <a:avLst/>
          </a:prstGeom>
          <a:solidFill>
            <a:srgbClr val="B8DFFF"/>
          </a:solidFill>
        </p:spPr>
        <p:txBody>
          <a:bodyPr wrap="square" lIns="0" tIns="46990" rIns="0" bIns="0" rtlCol="0" vert="horz">
            <a:spAutoFit/>
          </a:bodyPr>
          <a:lstStyle/>
          <a:p>
            <a:pPr marL="96520">
              <a:lnSpc>
                <a:spcPts val="925"/>
              </a:lnSpc>
              <a:spcBef>
                <a:spcPts val="370"/>
              </a:spcBef>
            </a:pPr>
            <a:r>
              <a:rPr dirty="0" sz="800" b="1">
                <a:latin typeface="Arial"/>
                <a:cs typeface="Arial"/>
              </a:rPr>
              <a:t>1,000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–</a:t>
            </a:r>
            <a:r>
              <a:rPr dirty="0" sz="800" spc="-10" b="1">
                <a:latin typeface="Arial"/>
                <a:cs typeface="Arial"/>
              </a:rPr>
              <a:t> 4,999</a:t>
            </a:r>
            <a:endParaRPr sz="800">
              <a:latin typeface="Arial"/>
              <a:cs typeface="Arial"/>
            </a:endParaRPr>
          </a:p>
          <a:p>
            <a:pPr marL="140970">
              <a:lnSpc>
                <a:spcPts val="92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123874" y="5480966"/>
            <a:ext cx="822960" cy="335280"/>
          </a:xfrm>
          <a:prstGeom prst="rect">
            <a:avLst/>
          </a:prstGeom>
          <a:solidFill>
            <a:srgbClr val="FFCCFF"/>
          </a:solidFill>
        </p:spPr>
        <p:txBody>
          <a:bodyPr wrap="square" lIns="0" tIns="46990" rIns="0" bIns="0" rtlCol="0" vert="horz">
            <a:spAutoFit/>
          </a:bodyPr>
          <a:lstStyle/>
          <a:p>
            <a:pPr algn="ctr" marL="1270">
              <a:lnSpc>
                <a:spcPts val="925"/>
              </a:lnSpc>
              <a:spcBef>
                <a:spcPts val="370"/>
              </a:spcBef>
            </a:pPr>
            <a:r>
              <a:rPr dirty="0" sz="800" spc="-10" b="1">
                <a:latin typeface="Arial"/>
                <a:cs typeface="Arial"/>
              </a:rPr>
              <a:t>5,000+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2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597299" y="5850635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44%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420259" y="5850635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47%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25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353809" y="2279904"/>
            <a:ext cx="1838960" cy="436245"/>
          </a:xfrm>
          <a:custGeom>
            <a:avLst/>
            <a:gdLst/>
            <a:ahLst/>
            <a:cxnLst/>
            <a:rect l="l" t="t" r="r" b="b"/>
            <a:pathLst>
              <a:path w="1838959" h="436244">
                <a:moveTo>
                  <a:pt x="1838958" y="0"/>
                </a:moveTo>
                <a:lnTo>
                  <a:pt x="0" y="0"/>
                </a:lnTo>
                <a:lnTo>
                  <a:pt x="0" y="435863"/>
                </a:lnTo>
                <a:lnTo>
                  <a:pt x="1838958" y="435863"/>
                </a:lnTo>
                <a:lnTo>
                  <a:pt x="1838958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353809" y="2932176"/>
            <a:ext cx="1701800" cy="433070"/>
          </a:xfrm>
          <a:custGeom>
            <a:avLst/>
            <a:gdLst/>
            <a:ahLst/>
            <a:cxnLst/>
            <a:rect l="l" t="t" r="r" b="b"/>
            <a:pathLst>
              <a:path w="1701800" h="433070">
                <a:moveTo>
                  <a:pt x="1701798" y="0"/>
                </a:moveTo>
                <a:lnTo>
                  <a:pt x="0" y="0"/>
                </a:lnTo>
                <a:lnTo>
                  <a:pt x="0" y="432815"/>
                </a:lnTo>
                <a:lnTo>
                  <a:pt x="1701798" y="432815"/>
                </a:lnTo>
                <a:lnTo>
                  <a:pt x="1701798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7353809" y="3581400"/>
            <a:ext cx="1701800" cy="436245"/>
          </a:xfrm>
          <a:custGeom>
            <a:avLst/>
            <a:gdLst/>
            <a:ahLst/>
            <a:cxnLst/>
            <a:rect l="l" t="t" r="r" b="b"/>
            <a:pathLst>
              <a:path w="1701800" h="436245">
                <a:moveTo>
                  <a:pt x="1701798" y="0"/>
                </a:moveTo>
                <a:lnTo>
                  <a:pt x="0" y="0"/>
                </a:lnTo>
                <a:lnTo>
                  <a:pt x="0" y="435863"/>
                </a:lnTo>
                <a:lnTo>
                  <a:pt x="1701798" y="435863"/>
                </a:lnTo>
                <a:lnTo>
                  <a:pt x="1701798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353809" y="4233671"/>
            <a:ext cx="1619885" cy="436245"/>
          </a:xfrm>
          <a:custGeom>
            <a:avLst/>
            <a:gdLst/>
            <a:ahLst/>
            <a:cxnLst/>
            <a:rect l="l" t="t" r="r" b="b"/>
            <a:pathLst>
              <a:path w="1619884" h="436245">
                <a:moveTo>
                  <a:pt x="1619502" y="0"/>
                </a:moveTo>
                <a:lnTo>
                  <a:pt x="0" y="0"/>
                </a:lnTo>
                <a:lnTo>
                  <a:pt x="0" y="435863"/>
                </a:lnTo>
                <a:lnTo>
                  <a:pt x="1619502" y="435863"/>
                </a:lnTo>
                <a:lnTo>
                  <a:pt x="1619502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353809" y="4885944"/>
            <a:ext cx="1318260" cy="433070"/>
          </a:xfrm>
          <a:custGeom>
            <a:avLst/>
            <a:gdLst/>
            <a:ahLst/>
            <a:cxnLst/>
            <a:rect l="l" t="t" r="r" b="b"/>
            <a:pathLst>
              <a:path w="1318259" h="433070">
                <a:moveTo>
                  <a:pt x="1317750" y="0"/>
                </a:moveTo>
                <a:lnTo>
                  <a:pt x="0" y="0"/>
                </a:lnTo>
                <a:lnTo>
                  <a:pt x="0" y="432815"/>
                </a:lnTo>
                <a:lnTo>
                  <a:pt x="1317750" y="432815"/>
                </a:lnTo>
                <a:lnTo>
                  <a:pt x="1317750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7353809" y="5535167"/>
            <a:ext cx="1208405" cy="436245"/>
          </a:xfrm>
          <a:custGeom>
            <a:avLst/>
            <a:gdLst/>
            <a:ahLst/>
            <a:cxnLst/>
            <a:rect l="l" t="t" r="r" b="b"/>
            <a:pathLst>
              <a:path w="1208404" h="436245">
                <a:moveTo>
                  <a:pt x="1208022" y="0"/>
                </a:moveTo>
                <a:lnTo>
                  <a:pt x="0" y="0"/>
                </a:lnTo>
                <a:lnTo>
                  <a:pt x="0" y="435863"/>
                </a:lnTo>
                <a:lnTo>
                  <a:pt x="1208022" y="435863"/>
                </a:lnTo>
                <a:lnTo>
                  <a:pt x="1208022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168775" y="1897377"/>
          <a:ext cx="6842759" cy="4179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535"/>
                <a:gridCol w="2434590"/>
                <a:gridCol w="913764"/>
                <a:gridCol w="913764"/>
              </a:tblGrid>
              <a:tr h="2743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1,000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4,999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87325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5875"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5,000+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5875"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marL="90805" marR="51244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Increasing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budget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AI R&amp;D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67%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9748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68%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19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66%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19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Purchasing/licensing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AI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platforms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tools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923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62%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9558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55%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001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71%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001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marL="90805" marR="466090">
                        <a:lnSpc>
                          <a:spcPct val="101400"/>
                        </a:lnSpc>
                        <a:spcBef>
                          <a:spcPts val="76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upskilling employees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923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62%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962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61%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63%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marL="90805" marR="41402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Expanding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compute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cloud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infrastructure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5369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59%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9748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55%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19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64%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19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Hiring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AI/ML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talent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149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48%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9558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46%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001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51%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001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Partnering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with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vendors/consultancies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9695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2164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44%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96215"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49%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T w="12700">
                      <a:solidFill>
                        <a:srgbClr val="7F7F7F"/>
                      </a:solidFill>
                      <a:prstDash val="solid"/>
                    </a:lnT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38%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T w="12700">
                      <a:solidFill>
                        <a:srgbClr val="7F7F7F"/>
                      </a:solidFill>
                      <a:prstDash val="solid"/>
                    </a:lnT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Nearly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45"/>
              <a:t> </a:t>
            </a:r>
            <a:r>
              <a:rPr dirty="0"/>
              <a:t>businesses</a:t>
            </a:r>
            <a:r>
              <a:rPr dirty="0" spc="-40"/>
              <a:t> </a:t>
            </a:r>
            <a:r>
              <a:rPr dirty="0"/>
              <a:t>plan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45"/>
              <a:t> </a:t>
            </a:r>
            <a:r>
              <a:rPr dirty="0"/>
              <a:t>invest</a:t>
            </a:r>
            <a:r>
              <a:rPr dirty="0" spc="-40"/>
              <a:t> </a:t>
            </a:r>
            <a:r>
              <a:rPr dirty="0"/>
              <a:t>in</a:t>
            </a:r>
            <a:r>
              <a:rPr dirty="0" spc="-45"/>
              <a:t> </a:t>
            </a:r>
            <a:r>
              <a:rPr dirty="0"/>
              <a:t>AI</a:t>
            </a:r>
            <a:r>
              <a:rPr dirty="0" spc="-45"/>
              <a:t> </a:t>
            </a:r>
            <a:r>
              <a:rPr dirty="0"/>
              <a:t>over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next</a:t>
            </a:r>
            <a:r>
              <a:rPr dirty="0" spc="-40"/>
              <a:t> </a:t>
            </a:r>
            <a:r>
              <a:rPr dirty="0"/>
              <a:t>two</a:t>
            </a:r>
            <a:r>
              <a:rPr dirty="0" spc="-45"/>
              <a:t> </a:t>
            </a:r>
            <a:r>
              <a:rPr dirty="0"/>
              <a:t>years;</a:t>
            </a:r>
            <a:r>
              <a:rPr dirty="0" spc="-40"/>
              <a:t> </a:t>
            </a:r>
            <a:r>
              <a:rPr dirty="0"/>
              <a:t>two-</a:t>
            </a:r>
            <a:r>
              <a:rPr dirty="0" spc="-10"/>
              <a:t>thirds </a:t>
            </a:r>
            <a:r>
              <a:rPr dirty="0"/>
              <a:t>plan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invest</a:t>
            </a:r>
            <a:r>
              <a:rPr dirty="0" spc="-35"/>
              <a:t> </a:t>
            </a:r>
            <a:r>
              <a:rPr dirty="0"/>
              <a:t>in</a:t>
            </a:r>
            <a:r>
              <a:rPr dirty="0" spc="-40"/>
              <a:t> </a:t>
            </a:r>
            <a:r>
              <a:rPr dirty="0"/>
              <a:t>R&amp;D,</a:t>
            </a:r>
            <a:r>
              <a:rPr dirty="0" spc="-40"/>
              <a:t> </a:t>
            </a:r>
            <a:r>
              <a:rPr dirty="0"/>
              <a:t>while</a:t>
            </a:r>
            <a:r>
              <a:rPr dirty="0" spc="-35"/>
              <a:t> </a:t>
            </a:r>
            <a:r>
              <a:rPr dirty="0" spc="-10"/>
              <a:t>six-in-</a:t>
            </a:r>
            <a:r>
              <a:rPr dirty="0"/>
              <a:t>ten</a:t>
            </a:r>
            <a:r>
              <a:rPr dirty="0" spc="-40"/>
              <a:t> </a:t>
            </a:r>
            <a:r>
              <a:rPr dirty="0"/>
              <a:t>plan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purchase/license</a:t>
            </a:r>
            <a:r>
              <a:rPr dirty="0" spc="-35"/>
              <a:t> </a:t>
            </a:r>
            <a:r>
              <a:rPr dirty="0"/>
              <a:t>AI,</a:t>
            </a:r>
            <a:r>
              <a:rPr dirty="0" spc="-40"/>
              <a:t> </a:t>
            </a:r>
            <a:r>
              <a:rPr dirty="0" spc="-25"/>
              <a:t>and </a:t>
            </a:r>
            <a:r>
              <a:rPr dirty="0"/>
              <a:t>similarly</a:t>
            </a:r>
            <a:r>
              <a:rPr dirty="0" spc="-45"/>
              <a:t> </a:t>
            </a:r>
            <a:r>
              <a:rPr dirty="0" spc="-10"/>
              <a:t>six-in-</a:t>
            </a:r>
            <a:r>
              <a:rPr dirty="0"/>
              <a:t>ten</a:t>
            </a:r>
            <a:r>
              <a:rPr dirty="0" spc="-45"/>
              <a:t> </a:t>
            </a:r>
            <a:r>
              <a:rPr dirty="0"/>
              <a:t>plan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45"/>
              <a:t> </a:t>
            </a:r>
            <a:r>
              <a:rPr dirty="0"/>
              <a:t>train/upskill</a:t>
            </a:r>
            <a:r>
              <a:rPr dirty="0" spc="-45"/>
              <a:t> </a:t>
            </a:r>
            <a:r>
              <a:rPr dirty="0" spc="-10"/>
              <a:t>employees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792849" y="6660895"/>
            <a:ext cx="5645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QF3: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planning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invest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over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next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12-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24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months?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Please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select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all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apply.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72223" y="2509810"/>
            <a:ext cx="3317875" cy="3317875"/>
          </a:xfrm>
          <a:custGeom>
            <a:avLst/>
            <a:gdLst/>
            <a:ahLst/>
            <a:cxnLst/>
            <a:rect l="l" t="t" r="r" b="b"/>
            <a:pathLst>
              <a:path w="3317875" h="3317875">
                <a:moveTo>
                  <a:pt x="1681169" y="0"/>
                </a:moveTo>
                <a:lnTo>
                  <a:pt x="1636483" y="0"/>
                </a:lnTo>
                <a:lnTo>
                  <a:pt x="1591809" y="1196"/>
                </a:lnTo>
                <a:lnTo>
                  <a:pt x="1547174" y="3589"/>
                </a:lnTo>
                <a:lnTo>
                  <a:pt x="1502605" y="7178"/>
                </a:lnTo>
                <a:lnTo>
                  <a:pt x="1458127" y="11963"/>
                </a:lnTo>
                <a:lnTo>
                  <a:pt x="1413767" y="17945"/>
                </a:lnTo>
                <a:lnTo>
                  <a:pt x="1369549" y="25123"/>
                </a:lnTo>
                <a:lnTo>
                  <a:pt x="1325502" y="33497"/>
                </a:lnTo>
                <a:lnTo>
                  <a:pt x="1281650" y="43068"/>
                </a:lnTo>
                <a:lnTo>
                  <a:pt x="1238019" y="53835"/>
                </a:lnTo>
                <a:lnTo>
                  <a:pt x="1194637" y="65798"/>
                </a:lnTo>
                <a:lnTo>
                  <a:pt x="1151528" y="78958"/>
                </a:lnTo>
                <a:lnTo>
                  <a:pt x="1108719" y="93314"/>
                </a:lnTo>
                <a:lnTo>
                  <a:pt x="1066236" y="108866"/>
                </a:lnTo>
                <a:lnTo>
                  <a:pt x="1024106" y="125615"/>
                </a:lnTo>
                <a:lnTo>
                  <a:pt x="982353" y="143560"/>
                </a:lnTo>
                <a:lnTo>
                  <a:pt x="941005" y="162701"/>
                </a:lnTo>
                <a:lnTo>
                  <a:pt x="900087" y="183039"/>
                </a:lnTo>
                <a:lnTo>
                  <a:pt x="859625" y="204573"/>
                </a:lnTo>
                <a:lnTo>
                  <a:pt x="819646" y="227303"/>
                </a:lnTo>
                <a:lnTo>
                  <a:pt x="780176" y="251230"/>
                </a:lnTo>
                <a:lnTo>
                  <a:pt x="741240" y="276353"/>
                </a:lnTo>
                <a:lnTo>
                  <a:pt x="702865" y="302672"/>
                </a:lnTo>
                <a:lnTo>
                  <a:pt x="665077" y="330188"/>
                </a:lnTo>
                <a:lnTo>
                  <a:pt x="627902" y="358900"/>
                </a:lnTo>
                <a:lnTo>
                  <a:pt x="591365" y="388808"/>
                </a:lnTo>
                <a:lnTo>
                  <a:pt x="555494" y="419913"/>
                </a:lnTo>
                <a:lnTo>
                  <a:pt x="520314" y="452214"/>
                </a:lnTo>
                <a:lnTo>
                  <a:pt x="485851" y="485712"/>
                </a:lnTo>
                <a:lnTo>
                  <a:pt x="1658825" y="1658686"/>
                </a:lnTo>
                <a:lnTo>
                  <a:pt x="414514" y="561678"/>
                </a:lnTo>
                <a:lnTo>
                  <a:pt x="382969" y="598513"/>
                </a:lnTo>
                <a:lnTo>
                  <a:pt x="352678" y="636015"/>
                </a:lnTo>
                <a:lnTo>
                  <a:pt x="323642" y="674156"/>
                </a:lnTo>
                <a:lnTo>
                  <a:pt x="295860" y="712909"/>
                </a:lnTo>
                <a:lnTo>
                  <a:pt x="269329" y="752247"/>
                </a:lnTo>
                <a:lnTo>
                  <a:pt x="244050" y="792143"/>
                </a:lnTo>
                <a:lnTo>
                  <a:pt x="220022" y="832570"/>
                </a:lnTo>
                <a:lnTo>
                  <a:pt x="197244" y="873500"/>
                </a:lnTo>
                <a:lnTo>
                  <a:pt x="175715" y="914906"/>
                </a:lnTo>
                <a:lnTo>
                  <a:pt x="155434" y="956762"/>
                </a:lnTo>
                <a:lnTo>
                  <a:pt x="136401" y="999041"/>
                </a:lnTo>
                <a:lnTo>
                  <a:pt x="118614" y="1041714"/>
                </a:lnTo>
                <a:lnTo>
                  <a:pt x="102072" y="1084756"/>
                </a:lnTo>
                <a:lnTo>
                  <a:pt x="86776" y="1128138"/>
                </a:lnTo>
                <a:lnTo>
                  <a:pt x="72723" y="1171834"/>
                </a:lnTo>
                <a:lnTo>
                  <a:pt x="59914" y="1215817"/>
                </a:lnTo>
                <a:lnTo>
                  <a:pt x="48346" y="1260059"/>
                </a:lnTo>
                <a:lnTo>
                  <a:pt x="38020" y="1304534"/>
                </a:lnTo>
                <a:lnTo>
                  <a:pt x="28935" y="1349214"/>
                </a:lnTo>
                <a:lnTo>
                  <a:pt x="21089" y="1394073"/>
                </a:lnTo>
                <a:lnTo>
                  <a:pt x="14482" y="1439082"/>
                </a:lnTo>
                <a:lnTo>
                  <a:pt x="9113" y="1484216"/>
                </a:lnTo>
                <a:lnTo>
                  <a:pt x="4981" y="1529446"/>
                </a:lnTo>
                <a:lnTo>
                  <a:pt x="2085" y="1574746"/>
                </a:lnTo>
                <a:lnTo>
                  <a:pt x="425" y="1620088"/>
                </a:lnTo>
                <a:lnTo>
                  <a:pt x="0" y="1665446"/>
                </a:lnTo>
                <a:lnTo>
                  <a:pt x="808" y="1710793"/>
                </a:lnTo>
                <a:lnTo>
                  <a:pt x="2848" y="1756100"/>
                </a:lnTo>
                <a:lnTo>
                  <a:pt x="6121" y="1801342"/>
                </a:lnTo>
                <a:lnTo>
                  <a:pt x="10625" y="1846491"/>
                </a:lnTo>
                <a:lnTo>
                  <a:pt x="16360" y="1891520"/>
                </a:lnTo>
                <a:lnTo>
                  <a:pt x="23323" y="1936401"/>
                </a:lnTo>
                <a:lnTo>
                  <a:pt x="31516" y="1981108"/>
                </a:lnTo>
                <a:lnTo>
                  <a:pt x="40936" y="2025614"/>
                </a:lnTo>
                <a:lnTo>
                  <a:pt x="51583" y="2069891"/>
                </a:lnTo>
                <a:lnTo>
                  <a:pt x="63456" y="2113913"/>
                </a:lnTo>
                <a:lnTo>
                  <a:pt x="76554" y="2157651"/>
                </a:lnTo>
                <a:lnTo>
                  <a:pt x="90877" y="2201080"/>
                </a:lnTo>
                <a:lnTo>
                  <a:pt x="106423" y="2244172"/>
                </a:lnTo>
                <a:lnTo>
                  <a:pt x="123191" y="2286899"/>
                </a:lnTo>
                <a:lnTo>
                  <a:pt x="141182" y="2329236"/>
                </a:lnTo>
                <a:lnTo>
                  <a:pt x="160393" y="2371153"/>
                </a:lnTo>
                <a:lnTo>
                  <a:pt x="180825" y="2412626"/>
                </a:lnTo>
                <a:lnTo>
                  <a:pt x="202475" y="2453625"/>
                </a:lnTo>
                <a:lnTo>
                  <a:pt x="225344" y="2494125"/>
                </a:lnTo>
                <a:lnTo>
                  <a:pt x="249431" y="2534099"/>
                </a:lnTo>
                <a:lnTo>
                  <a:pt x="274734" y="2573518"/>
                </a:lnTo>
                <a:lnTo>
                  <a:pt x="301253" y="2612356"/>
                </a:lnTo>
                <a:lnTo>
                  <a:pt x="328987" y="2650585"/>
                </a:lnTo>
                <a:lnTo>
                  <a:pt x="357935" y="2688180"/>
                </a:lnTo>
                <a:lnTo>
                  <a:pt x="388096" y="2725112"/>
                </a:lnTo>
                <a:lnTo>
                  <a:pt x="419470" y="2761354"/>
                </a:lnTo>
                <a:lnTo>
                  <a:pt x="452055" y="2796880"/>
                </a:lnTo>
                <a:lnTo>
                  <a:pt x="485851" y="2831662"/>
                </a:lnTo>
                <a:lnTo>
                  <a:pt x="520314" y="2865159"/>
                </a:lnTo>
                <a:lnTo>
                  <a:pt x="555494" y="2897460"/>
                </a:lnTo>
                <a:lnTo>
                  <a:pt x="591365" y="2928565"/>
                </a:lnTo>
                <a:lnTo>
                  <a:pt x="627902" y="2958474"/>
                </a:lnTo>
                <a:lnTo>
                  <a:pt x="665077" y="2987186"/>
                </a:lnTo>
                <a:lnTo>
                  <a:pt x="702865" y="3014701"/>
                </a:lnTo>
                <a:lnTo>
                  <a:pt x="741240" y="3041021"/>
                </a:lnTo>
                <a:lnTo>
                  <a:pt x="780176" y="3066144"/>
                </a:lnTo>
                <a:lnTo>
                  <a:pt x="819646" y="3090071"/>
                </a:lnTo>
                <a:lnTo>
                  <a:pt x="859625" y="3112801"/>
                </a:lnTo>
                <a:lnTo>
                  <a:pt x="900087" y="3134335"/>
                </a:lnTo>
                <a:lnTo>
                  <a:pt x="941005" y="3154673"/>
                </a:lnTo>
                <a:lnTo>
                  <a:pt x="982353" y="3173814"/>
                </a:lnTo>
                <a:lnTo>
                  <a:pt x="1024106" y="3191759"/>
                </a:lnTo>
                <a:lnTo>
                  <a:pt x="1066236" y="3208508"/>
                </a:lnTo>
                <a:lnTo>
                  <a:pt x="1108719" y="3224060"/>
                </a:lnTo>
                <a:lnTo>
                  <a:pt x="1151528" y="3238416"/>
                </a:lnTo>
                <a:lnTo>
                  <a:pt x="1194637" y="3251576"/>
                </a:lnTo>
                <a:lnTo>
                  <a:pt x="1238019" y="3263539"/>
                </a:lnTo>
                <a:lnTo>
                  <a:pt x="1281650" y="3274306"/>
                </a:lnTo>
                <a:lnTo>
                  <a:pt x="1325502" y="3283877"/>
                </a:lnTo>
                <a:lnTo>
                  <a:pt x="1369549" y="3292251"/>
                </a:lnTo>
                <a:lnTo>
                  <a:pt x="1413767" y="3299429"/>
                </a:lnTo>
                <a:lnTo>
                  <a:pt x="1458127" y="3305411"/>
                </a:lnTo>
                <a:lnTo>
                  <a:pt x="1502605" y="3310196"/>
                </a:lnTo>
                <a:lnTo>
                  <a:pt x="1547174" y="3313785"/>
                </a:lnTo>
                <a:lnTo>
                  <a:pt x="1591809" y="3316178"/>
                </a:lnTo>
                <a:lnTo>
                  <a:pt x="1636483" y="3317375"/>
                </a:lnTo>
                <a:lnTo>
                  <a:pt x="1681169" y="3317375"/>
                </a:lnTo>
                <a:lnTo>
                  <a:pt x="1725843" y="3316178"/>
                </a:lnTo>
                <a:lnTo>
                  <a:pt x="1770477" y="3313785"/>
                </a:lnTo>
                <a:lnTo>
                  <a:pt x="1815047" y="3310196"/>
                </a:lnTo>
                <a:lnTo>
                  <a:pt x="1859525" y="3305411"/>
                </a:lnTo>
                <a:lnTo>
                  <a:pt x="1903885" y="3299429"/>
                </a:lnTo>
                <a:lnTo>
                  <a:pt x="1948102" y="3292251"/>
                </a:lnTo>
                <a:lnTo>
                  <a:pt x="1992150" y="3283877"/>
                </a:lnTo>
                <a:lnTo>
                  <a:pt x="2036002" y="3274306"/>
                </a:lnTo>
                <a:lnTo>
                  <a:pt x="2079632" y="3263539"/>
                </a:lnTo>
                <a:lnTo>
                  <a:pt x="2123015" y="3251576"/>
                </a:lnTo>
                <a:lnTo>
                  <a:pt x="2166124" y="3238416"/>
                </a:lnTo>
                <a:lnTo>
                  <a:pt x="2208932" y="3224060"/>
                </a:lnTo>
                <a:lnTo>
                  <a:pt x="2251415" y="3208508"/>
                </a:lnTo>
                <a:lnTo>
                  <a:pt x="2293546" y="3191759"/>
                </a:lnTo>
                <a:lnTo>
                  <a:pt x="2335298" y="3173814"/>
                </a:lnTo>
                <a:lnTo>
                  <a:pt x="2376647" y="3154673"/>
                </a:lnTo>
                <a:lnTo>
                  <a:pt x="2417565" y="3134335"/>
                </a:lnTo>
                <a:lnTo>
                  <a:pt x="2458026" y="3112801"/>
                </a:lnTo>
                <a:lnTo>
                  <a:pt x="2498005" y="3090071"/>
                </a:lnTo>
                <a:lnTo>
                  <a:pt x="2537476" y="3066144"/>
                </a:lnTo>
                <a:lnTo>
                  <a:pt x="2576411" y="3041021"/>
                </a:lnTo>
                <a:lnTo>
                  <a:pt x="2614786" y="3014701"/>
                </a:lnTo>
                <a:lnTo>
                  <a:pt x="2652575" y="2987186"/>
                </a:lnTo>
                <a:lnTo>
                  <a:pt x="2689750" y="2958474"/>
                </a:lnTo>
                <a:lnTo>
                  <a:pt x="2726286" y="2928565"/>
                </a:lnTo>
                <a:lnTo>
                  <a:pt x="2762157" y="2897460"/>
                </a:lnTo>
                <a:lnTo>
                  <a:pt x="2797338" y="2865159"/>
                </a:lnTo>
                <a:lnTo>
                  <a:pt x="2831800" y="2831662"/>
                </a:lnTo>
                <a:lnTo>
                  <a:pt x="2865298" y="2797199"/>
                </a:lnTo>
                <a:lnTo>
                  <a:pt x="2897599" y="2762019"/>
                </a:lnTo>
                <a:lnTo>
                  <a:pt x="2928704" y="2726148"/>
                </a:lnTo>
                <a:lnTo>
                  <a:pt x="2958612" y="2689611"/>
                </a:lnTo>
                <a:lnTo>
                  <a:pt x="2987324" y="2652436"/>
                </a:lnTo>
                <a:lnTo>
                  <a:pt x="3014840" y="2614648"/>
                </a:lnTo>
                <a:lnTo>
                  <a:pt x="3041159" y="2576273"/>
                </a:lnTo>
                <a:lnTo>
                  <a:pt x="3066283" y="2537337"/>
                </a:lnTo>
                <a:lnTo>
                  <a:pt x="3090209" y="2497867"/>
                </a:lnTo>
                <a:lnTo>
                  <a:pt x="3112940" y="2457888"/>
                </a:lnTo>
                <a:lnTo>
                  <a:pt x="3134474" y="2417426"/>
                </a:lnTo>
                <a:lnTo>
                  <a:pt x="3154812" y="2376508"/>
                </a:lnTo>
                <a:lnTo>
                  <a:pt x="3173953" y="2335160"/>
                </a:lnTo>
                <a:lnTo>
                  <a:pt x="3191898" y="2293408"/>
                </a:lnTo>
                <a:lnTo>
                  <a:pt x="3208647" y="2251277"/>
                </a:lnTo>
                <a:lnTo>
                  <a:pt x="3224199" y="2208794"/>
                </a:lnTo>
                <a:lnTo>
                  <a:pt x="3238555" y="2165985"/>
                </a:lnTo>
                <a:lnTo>
                  <a:pt x="3251715" y="2122876"/>
                </a:lnTo>
                <a:lnTo>
                  <a:pt x="3263678" y="2079494"/>
                </a:lnTo>
                <a:lnTo>
                  <a:pt x="3274445" y="2035864"/>
                </a:lnTo>
                <a:lnTo>
                  <a:pt x="3284016" y="1992011"/>
                </a:lnTo>
                <a:lnTo>
                  <a:pt x="3292390" y="1947964"/>
                </a:lnTo>
                <a:lnTo>
                  <a:pt x="3299568" y="1903747"/>
                </a:lnTo>
                <a:lnTo>
                  <a:pt x="3305550" y="1859386"/>
                </a:lnTo>
                <a:lnTo>
                  <a:pt x="3310335" y="1814908"/>
                </a:lnTo>
                <a:lnTo>
                  <a:pt x="3313924" y="1770339"/>
                </a:lnTo>
                <a:lnTo>
                  <a:pt x="3316317" y="1725704"/>
                </a:lnTo>
                <a:lnTo>
                  <a:pt x="3317513" y="1681031"/>
                </a:lnTo>
                <a:lnTo>
                  <a:pt x="3317513" y="1636344"/>
                </a:lnTo>
                <a:lnTo>
                  <a:pt x="3316317" y="1591670"/>
                </a:lnTo>
                <a:lnTo>
                  <a:pt x="3313924" y="1547036"/>
                </a:lnTo>
                <a:lnTo>
                  <a:pt x="3310335" y="1502467"/>
                </a:lnTo>
                <a:lnTo>
                  <a:pt x="3305550" y="1457989"/>
                </a:lnTo>
                <a:lnTo>
                  <a:pt x="3299568" y="1413628"/>
                </a:lnTo>
                <a:lnTo>
                  <a:pt x="3292390" y="1369411"/>
                </a:lnTo>
                <a:lnTo>
                  <a:pt x="3284016" y="1325363"/>
                </a:lnTo>
                <a:lnTo>
                  <a:pt x="3274445" y="1281511"/>
                </a:lnTo>
                <a:lnTo>
                  <a:pt x="3263678" y="1237881"/>
                </a:lnTo>
                <a:lnTo>
                  <a:pt x="3251715" y="1194498"/>
                </a:lnTo>
                <a:lnTo>
                  <a:pt x="3238555" y="1151389"/>
                </a:lnTo>
                <a:lnTo>
                  <a:pt x="3224199" y="1108580"/>
                </a:lnTo>
                <a:lnTo>
                  <a:pt x="3208647" y="1066098"/>
                </a:lnTo>
                <a:lnTo>
                  <a:pt x="3191898" y="1023967"/>
                </a:lnTo>
                <a:lnTo>
                  <a:pt x="3173953" y="982214"/>
                </a:lnTo>
                <a:lnTo>
                  <a:pt x="3154812" y="940866"/>
                </a:lnTo>
                <a:lnTo>
                  <a:pt x="3134474" y="899948"/>
                </a:lnTo>
                <a:lnTo>
                  <a:pt x="3112940" y="859486"/>
                </a:lnTo>
                <a:lnTo>
                  <a:pt x="3090209" y="819507"/>
                </a:lnTo>
                <a:lnTo>
                  <a:pt x="3066283" y="780037"/>
                </a:lnTo>
                <a:lnTo>
                  <a:pt x="3041159" y="741101"/>
                </a:lnTo>
                <a:lnTo>
                  <a:pt x="3014840" y="702726"/>
                </a:lnTo>
                <a:lnTo>
                  <a:pt x="2987324" y="664938"/>
                </a:lnTo>
                <a:lnTo>
                  <a:pt x="2958612" y="627762"/>
                </a:lnTo>
                <a:lnTo>
                  <a:pt x="2928704" y="591226"/>
                </a:lnTo>
                <a:lnTo>
                  <a:pt x="2897599" y="555355"/>
                </a:lnTo>
                <a:lnTo>
                  <a:pt x="2865298" y="520175"/>
                </a:lnTo>
                <a:lnTo>
                  <a:pt x="2831800" y="485712"/>
                </a:lnTo>
                <a:lnTo>
                  <a:pt x="2797338" y="452214"/>
                </a:lnTo>
                <a:lnTo>
                  <a:pt x="2762157" y="419913"/>
                </a:lnTo>
                <a:lnTo>
                  <a:pt x="2726286" y="388808"/>
                </a:lnTo>
                <a:lnTo>
                  <a:pt x="2689750" y="358900"/>
                </a:lnTo>
                <a:lnTo>
                  <a:pt x="2652575" y="330188"/>
                </a:lnTo>
                <a:lnTo>
                  <a:pt x="2614786" y="302672"/>
                </a:lnTo>
                <a:lnTo>
                  <a:pt x="2576411" y="276353"/>
                </a:lnTo>
                <a:lnTo>
                  <a:pt x="2537476" y="251230"/>
                </a:lnTo>
                <a:lnTo>
                  <a:pt x="2498005" y="227303"/>
                </a:lnTo>
                <a:lnTo>
                  <a:pt x="2458026" y="204573"/>
                </a:lnTo>
                <a:lnTo>
                  <a:pt x="2417565" y="183039"/>
                </a:lnTo>
                <a:lnTo>
                  <a:pt x="2376647" y="162701"/>
                </a:lnTo>
                <a:lnTo>
                  <a:pt x="2335298" y="143560"/>
                </a:lnTo>
                <a:lnTo>
                  <a:pt x="2293546" y="125615"/>
                </a:lnTo>
                <a:lnTo>
                  <a:pt x="2251415" y="108866"/>
                </a:lnTo>
                <a:lnTo>
                  <a:pt x="2208932" y="93314"/>
                </a:lnTo>
                <a:lnTo>
                  <a:pt x="2166124" y="78958"/>
                </a:lnTo>
                <a:lnTo>
                  <a:pt x="2123015" y="65798"/>
                </a:lnTo>
                <a:lnTo>
                  <a:pt x="2079632" y="53835"/>
                </a:lnTo>
                <a:lnTo>
                  <a:pt x="2036002" y="43068"/>
                </a:lnTo>
                <a:lnTo>
                  <a:pt x="1992150" y="33497"/>
                </a:lnTo>
                <a:lnTo>
                  <a:pt x="1948102" y="25123"/>
                </a:lnTo>
                <a:lnTo>
                  <a:pt x="1903885" y="17945"/>
                </a:lnTo>
                <a:lnTo>
                  <a:pt x="1859525" y="11963"/>
                </a:lnTo>
                <a:lnTo>
                  <a:pt x="1815047" y="7178"/>
                </a:lnTo>
                <a:lnTo>
                  <a:pt x="1770477" y="3589"/>
                </a:lnTo>
                <a:lnTo>
                  <a:pt x="1725843" y="1196"/>
                </a:lnTo>
                <a:lnTo>
                  <a:pt x="1681169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392963" y="4060348"/>
            <a:ext cx="1696720" cy="1278255"/>
          </a:xfrm>
          <a:prstGeom prst="rect">
            <a:avLst/>
          </a:prstGeom>
        </p:spPr>
        <p:txBody>
          <a:bodyPr wrap="square" lIns="0" tIns="173355" rIns="0" bIns="0" rtlCol="0" vert="horz">
            <a:spAutoFit/>
          </a:bodyPr>
          <a:lstStyle/>
          <a:p>
            <a:pPr algn="ctr" marL="41275">
              <a:lnSpc>
                <a:spcPct val="100000"/>
              </a:lnSpc>
              <a:spcBef>
                <a:spcPts val="1365"/>
              </a:spcBef>
            </a:pP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99%</a:t>
            </a:r>
            <a:endParaRPr sz="3500">
              <a:latin typeface="Arial"/>
              <a:cs typeface="Arial"/>
            </a:endParaRPr>
          </a:p>
          <a:p>
            <a:pPr algn="ctr" marL="12700" marR="5080">
              <a:lnSpc>
                <a:spcPts val="1900"/>
              </a:lnSpc>
              <a:spcBef>
                <a:spcPts val="66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Plan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invest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Arial MT"/>
                <a:cs typeface="Arial MT"/>
              </a:rPr>
              <a:t>AI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12-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24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191953" y="1450340"/>
            <a:ext cx="58089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Planned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Investment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</a:t>
            </a:r>
            <a:r>
              <a:rPr dirty="0" sz="1800" spc="-8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Over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the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Next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12-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24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Months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4095750" y="3396988"/>
            <a:ext cx="876300" cy="1457325"/>
          </a:xfrm>
          <a:custGeom>
            <a:avLst/>
            <a:gdLst/>
            <a:ahLst/>
            <a:cxnLst/>
            <a:rect l="l" t="t" r="r" b="b"/>
            <a:pathLst>
              <a:path w="876300" h="1457325">
                <a:moveTo>
                  <a:pt x="283613" y="0"/>
                </a:moveTo>
                <a:lnTo>
                  <a:pt x="0" y="0"/>
                </a:lnTo>
                <a:lnTo>
                  <a:pt x="592686" y="728506"/>
                </a:lnTo>
                <a:lnTo>
                  <a:pt x="0" y="1457011"/>
                </a:lnTo>
                <a:lnTo>
                  <a:pt x="283613" y="1457011"/>
                </a:lnTo>
                <a:lnTo>
                  <a:pt x="876300" y="728506"/>
                </a:lnTo>
                <a:lnTo>
                  <a:pt x="283613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26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207718" y="2404317"/>
            <a:ext cx="2921000" cy="365760"/>
          </a:xfrm>
          <a:custGeom>
            <a:avLst/>
            <a:gdLst/>
            <a:ahLst/>
            <a:cxnLst/>
            <a:rect l="l" t="t" r="r" b="b"/>
            <a:pathLst>
              <a:path w="2921000" h="365760">
                <a:moveTo>
                  <a:pt x="2920607" y="0"/>
                </a:moveTo>
                <a:lnTo>
                  <a:pt x="0" y="0"/>
                </a:lnTo>
                <a:lnTo>
                  <a:pt x="0" y="365760"/>
                </a:lnTo>
                <a:lnTo>
                  <a:pt x="2920607" y="365760"/>
                </a:lnTo>
                <a:lnTo>
                  <a:pt x="2920607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286458" y="2437891"/>
            <a:ext cx="1956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8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well-position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58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/>
              <a:t>The</a:t>
            </a:r>
            <a:r>
              <a:rPr dirty="0" spc="-35"/>
              <a:t> </a:t>
            </a:r>
            <a:r>
              <a:rPr dirty="0"/>
              <a:t>vast</a:t>
            </a:r>
            <a:r>
              <a:rPr dirty="0" spc="-35"/>
              <a:t> </a:t>
            </a:r>
            <a:r>
              <a:rPr dirty="0"/>
              <a:t>majority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business</a:t>
            </a:r>
            <a:r>
              <a:rPr dirty="0" spc="-35"/>
              <a:t> </a:t>
            </a:r>
            <a:r>
              <a:rPr dirty="0"/>
              <a:t>leaders</a:t>
            </a:r>
            <a:r>
              <a:rPr dirty="0" spc="-35"/>
              <a:t> </a:t>
            </a:r>
            <a:r>
              <a:rPr dirty="0"/>
              <a:t>feel</a:t>
            </a:r>
            <a:r>
              <a:rPr dirty="0" spc="-40"/>
              <a:t> </a:t>
            </a:r>
            <a:r>
              <a:rPr dirty="0"/>
              <a:t>Canada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 spc="-10"/>
              <a:t>well-</a:t>
            </a:r>
            <a:r>
              <a:rPr dirty="0"/>
              <a:t>positioned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be</a:t>
            </a:r>
            <a:r>
              <a:rPr dirty="0" spc="-35"/>
              <a:t> </a:t>
            </a:r>
            <a:r>
              <a:rPr dirty="0" spc="-50"/>
              <a:t>a </a:t>
            </a:r>
            <a:r>
              <a:rPr dirty="0"/>
              <a:t>global</a:t>
            </a:r>
            <a:r>
              <a:rPr dirty="0" spc="-30"/>
              <a:t> </a:t>
            </a:r>
            <a:r>
              <a:rPr dirty="0"/>
              <a:t>leader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 spc="-25"/>
              <a:t>AI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792849" y="6660895"/>
            <a:ext cx="3137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QE6: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well-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positioned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Canada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as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global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leader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AI?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90818" y="1450340"/>
            <a:ext cx="6209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How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Well-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Positioned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is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Canada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as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Global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Leader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AI?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655" y="2079240"/>
            <a:ext cx="3141644" cy="314164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6359937" y="1963022"/>
            <a:ext cx="3587750" cy="3584575"/>
            <a:chOff x="6359937" y="1963022"/>
            <a:chExt cx="3587750" cy="3584575"/>
          </a:xfrm>
        </p:grpSpPr>
        <p:sp>
          <p:nvSpPr>
            <p:cNvPr id="9" name="object 9" descr=""/>
            <p:cNvSpPr/>
            <p:nvPr/>
          </p:nvSpPr>
          <p:spPr>
            <a:xfrm>
              <a:off x="7000863" y="1963022"/>
              <a:ext cx="2946400" cy="2545715"/>
            </a:xfrm>
            <a:custGeom>
              <a:avLst/>
              <a:gdLst/>
              <a:ahLst/>
              <a:cxnLst/>
              <a:rect l="l" t="t" r="r" b="b"/>
              <a:pathLst>
                <a:path w="2946400" h="2545715">
                  <a:moveTo>
                    <a:pt x="1151246" y="0"/>
                  </a:moveTo>
                  <a:lnTo>
                    <a:pt x="1106063" y="581"/>
                  </a:lnTo>
                  <a:lnTo>
                    <a:pt x="1060885" y="2297"/>
                  </a:lnTo>
                  <a:lnTo>
                    <a:pt x="1015735" y="5148"/>
                  </a:lnTo>
                  <a:lnTo>
                    <a:pt x="970635" y="9138"/>
                  </a:lnTo>
                  <a:lnTo>
                    <a:pt x="925609" y="14268"/>
                  </a:lnTo>
                  <a:lnTo>
                    <a:pt x="880679" y="20540"/>
                  </a:lnTo>
                  <a:lnTo>
                    <a:pt x="835868" y="27956"/>
                  </a:lnTo>
                  <a:lnTo>
                    <a:pt x="791199" y="36518"/>
                  </a:lnTo>
                  <a:lnTo>
                    <a:pt x="746696" y="46228"/>
                  </a:lnTo>
                  <a:lnTo>
                    <a:pt x="702381" y="57088"/>
                  </a:lnTo>
                  <a:lnTo>
                    <a:pt x="658276" y="69101"/>
                  </a:lnTo>
                  <a:lnTo>
                    <a:pt x="614406" y="82267"/>
                  </a:lnTo>
                  <a:lnTo>
                    <a:pt x="570792" y="96590"/>
                  </a:lnTo>
                  <a:lnTo>
                    <a:pt x="527458" y="112071"/>
                  </a:lnTo>
                  <a:lnTo>
                    <a:pt x="484427" y="128711"/>
                  </a:lnTo>
                  <a:lnTo>
                    <a:pt x="441721" y="146514"/>
                  </a:lnTo>
                  <a:lnTo>
                    <a:pt x="399364" y="165481"/>
                  </a:lnTo>
                  <a:lnTo>
                    <a:pt x="357378" y="185615"/>
                  </a:lnTo>
                  <a:lnTo>
                    <a:pt x="315786" y="206916"/>
                  </a:lnTo>
                  <a:lnTo>
                    <a:pt x="274612" y="229387"/>
                  </a:lnTo>
                  <a:lnTo>
                    <a:pt x="233878" y="253031"/>
                  </a:lnTo>
                  <a:lnTo>
                    <a:pt x="193607" y="277849"/>
                  </a:lnTo>
                  <a:lnTo>
                    <a:pt x="153822" y="303843"/>
                  </a:lnTo>
                  <a:lnTo>
                    <a:pt x="114546" y="331015"/>
                  </a:lnTo>
                  <a:lnTo>
                    <a:pt x="75801" y="359367"/>
                  </a:lnTo>
                  <a:lnTo>
                    <a:pt x="37611" y="388902"/>
                  </a:lnTo>
                  <a:lnTo>
                    <a:pt x="0" y="419620"/>
                  </a:lnTo>
                  <a:lnTo>
                    <a:pt x="1152784" y="1793459"/>
                  </a:lnTo>
                  <a:lnTo>
                    <a:pt x="2781037" y="2545214"/>
                  </a:lnTo>
                  <a:lnTo>
                    <a:pt x="2801168" y="2499989"/>
                  </a:lnTo>
                  <a:lnTo>
                    <a:pt x="2819976" y="2454412"/>
                  </a:lnTo>
                  <a:lnTo>
                    <a:pt x="2837463" y="2408507"/>
                  </a:lnTo>
                  <a:lnTo>
                    <a:pt x="2853633" y="2362302"/>
                  </a:lnTo>
                  <a:lnTo>
                    <a:pt x="2868490" y="2315822"/>
                  </a:lnTo>
                  <a:lnTo>
                    <a:pt x="2882037" y="2269093"/>
                  </a:lnTo>
                  <a:lnTo>
                    <a:pt x="2894278" y="2222141"/>
                  </a:lnTo>
                  <a:lnTo>
                    <a:pt x="2905215" y="2174992"/>
                  </a:lnTo>
                  <a:lnTo>
                    <a:pt x="2914853" y="2127673"/>
                  </a:lnTo>
                  <a:lnTo>
                    <a:pt x="2923195" y="2080209"/>
                  </a:lnTo>
                  <a:lnTo>
                    <a:pt x="2930245" y="2032626"/>
                  </a:lnTo>
                  <a:lnTo>
                    <a:pt x="2936005" y="1984951"/>
                  </a:lnTo>
                  <a:lnTo>
                    <a:pt x="2940480" y="1937209"/>
                  </a:lnTo>
                  <a:lnTo>
                    <a:pt x="2943672" y="1889426"/>
                  </a:lnTo>
                  <a:lnTo>
                    <a:pt x="2945586" y="1841629"/>
                  </a:lnTo>
                  <a:lnTo>
                    <a:pt x="2946224" y="1793843"/>
                  </a:lnTo>
                  <a:lnTo>
                    <a:pt x="2945591" y="1746095"/>
                  </a:lnTo>
                  <a:lnTo>
                    <a:pt x="2943690" y="1698410"/>
                  </a:lnTo>
                  <a:lnTo>
                    <a:pt x="2940524" y="1650815"/>
                  </a:lnTo>
                  <a:lnTo>
                    <a:pt x="2936096" y="1603335"/>
                  </a:lnTo>
                  <a:lnTo>
                    <a:pt x="2930411" y="1555996"/>
                  </a:lnTo>
                  <a:lnTo>
                    <a:pt x="2923472" y="1508825"/>
                  </a:lnTo>
                  <a:lnTo>
                    <a:pt x="2915281" y="1461848"/>
                  </a:lnTo>
                  <a:lnTo>
                    <a:pt x="2905843" y="1415091"/>
                  </a:lnTo>
                  <a:lnTo>
                    <a:pt x="2895162" y="1368579"/>
                  </a:lnTo>
                  <a:lnTo>
                    <a:pt x="2883239" y="1322338"/>
                  </a:lnTo>
                  <a:lnTo>
                    <a:pt x="2870080" y="1276396"/>
                  </a:lnTo>
                  <a:lnTo>
                    <a:pt x="2855688" y="1230777"/>
                  </a:lnTo>
                  <a:lnTo>
                    <a:pt x="2840065" y="1185507"/>
                  </a:lnTo>
                  <a:lnTo>
                    <a:pt x="2823216" y="1140614"/>
                  </a:lnTo>
                  <a:lnTo>
                    <a:pt x="2805144" y="1096122"/>
                  </a:lnTo>
                  <a:lnTo>
                    <a:pt x="2785852" y="1052058"/>
                  </a:lnTo>
                  <a:lnTo>
                    <a:pt x="2765344" y="1008448"/>
                  </a:lnTo>
                  <a:lnTo>
                    <a:pt x="2743623" y="965318"/>
                  </a:lnTo>
                  <a:lnTo>
                    <a:pt x="2720694" y="922693"/>
                  </a:lnTo>
                  <a:lnTo>
                    <a:pt x="2696558" y="880600"/>
                  </a:lnTo>
                  <a:lnTo>
                    <a:pt x="2671221" y="839066"/>
                  </a:lnTo>
                  <a:lnTo>
                    <a:pt x="2644684" y="798115"/>
                  </a:lnTo>
                  <a:lnTo>
                    <a:pt x="2616953" y="757774"/>
                  </a:lnTo>
                  <a:lnTo>
                    <a:pt x="2588029" y="718069"/>
                  </a:lnTo>
                  <a:lnTo>
                    <a:pt x="2557918" y="679026"/>
                  </a:lnTo>
                  <a:lnTo>
                    <a:pt x="2526621" y="640671"/>
                  </a:lnTo>
                  <a:lnTo>
                    <a:pt x="2494915" y="603888"/>
                  </a:lnTo>
                  <a:lnTo>
                    <a:pt x="2462434" y="568171"/>
                  </a:lnTo>
                  <a:lnTo>
                    <a:pt x="2429202" y="533521"/>
                  </a:lnTo>
                  <a:lnTo>
                    <a:pt x="2395241" y="499942"/>
                  </a:lnTo>
                  <a:lnTo>
                    <a:pt x="2360574" y="467434"/>
                  </a:lnTo>
                  <a:lnTo>
                    <a:pt x="2325224" y="436000"/>
                  </a:lnTo>
                  <a:lnTo>
                    <a:pt x="2289215" y="405642"/>
                  </a:lnTo>
                  <a:lnTo>
                    <a:pt x="2252568" y="376362"/>
                  </a:lnTo>
                  <a:lnTo>
                    <a:pt x="2215307" y="348162"/>
                  </a:lnTo>
                  <a:lnTo>
                    <a:pt x="2177455" y="321044"/>
                  </a:lnTo>
                  <a:lnTo>
                    <a:pt x="2139035" y="295010"/>
                  </a:lnTo>
                  <a:lnTo>
                    <a:pt x="2100070" y="270062"/>
                  </a:lnTo>
                  <a:lnTo>
                    <a:pt x="2060582" y="246202"/>
                  </a:lnTo>
                  <a:lnTo>
                    <a:pt x="2020594" y="223431"/>
                  </a:lnTo>
                  <a:lnTo>
                    <a:pt x="1980130" y="201753"/>
                  </a:lnTo>
                  <a:lnTo>
                    <a:pt x="1939213" y="181168"/>
                  </a:lnTo>
                  <a:lnTo>
                    <a:pt x="1897864" y="161680"/>
                  </a:lnTo>
                  <a:lnTo>
                    <a:pt x="1856108" y="143289"/>
                  </a:lnTo>
                  <a:lnTo>
                    <a:pt x="1813967" y="125999"/>
                  </a:lnTo>
                  <a:lnTo>
                    <a:pt x="1771464" y="109810"/>
                  </a:lnTo>
                  <a:lnTo>
                    <a:pt x="1728622" y="94725"/>
                  </a:lnTo>
                  <a:lnTo>
                    <a:pt x="1685464" y="80747"/>
                  </a:lnTo>
                  <a:lnTo>
                    <a:pt x="1642012" y="67876"/>
                  </a:lnTo>
                  <a:lnTo>
                    <a:pt x="1598290" y="56115"/>
                  </a:lnTo>
                  <a:lnTo>
                    <a:pt x="1554321" y="45467"/>
                  </a:lnTo>
                  <a:lnTo>
                    <a:pt x="1510127" y="35932"/>
                  </a:lnTo>
                  <a:lnTo>
                    <a:pt x="1465732" y="27513"/>
                  </a:lnTo>
                  <a:lnTo>
                    <a:pt x="1421158" y="20213"/>
                  </a:lnTo>
                  <a:lnTo>
                    <a:pt x="1376428" y="14032"/>
                  </a:lnTo>
                  <a:lnTo>
                    <a:pt x="1331566" y="8974"/>
                  </a:lnTo>
                  <a:lnTo>
                    <a:pt x="1286593" y="5039"/>
                  </a:lnTo>
                  <a:lnTo>
                    <a:pt x="1241534" y="2230"/>
                  </a:lnTo>
                  <a:lnTo>
                    <a:pt x="1196411" y="550"/>
                  </a:lnTo>
                  <a:lnTo>
                    <a:pt x="1151246" y="0"/>
                  </a:lnTo>
                  <a:close/>
                </a:path>
              </a:pathLst>
            </a:custGeom>
            <a:solidFill>
              <a:srgbClr val="FF23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359937" y="2790010"/>
              <a:ext cx="3422015" cy="2757805"/>
            </a:xfrm>
            <a:custGeom>
              <a:avLst/>
              <a:gdLst/>
              <a:ahLst/>
              <a:cxnLst/>
              <a:rect l="l" t="t" r="r" b="b"/>
              <a:pathLst>
                <a:path w="3422015" h="2757804">
                  <a:moveTo>
                    <a:pt x="282987" y="0"/>
                  </a:moveTo>
                  <a:lnTo>
                    <a:pt x="257148" y="41633"/>
                  </a:lnTo>
                  <a:lnTo>
                    <a:pt x="232462" y="83945"/>
                  </a:lnTo>
                  <a:lnTo>
                    <a:pt x="208943" y="126911"/>
                  </a:lnTo>
                  <a:lnTo>
                    <a:pt x="186604" y="170508"/>
                  </a:lnTo>
                  <a:lnTo>
                    <a:pt x="165458" y="214711"/>
                  </a:lnTo>
                  <a:lnTo>
                    <a:pt x="145689" y="259067"/>
                  </a:lnTo>
                  <a:lnTo>
                    <a:pt x="127214" y="303670"/>
                  </a:lnTo>
                  <a:lnTo>
                    <a:pt x="110025" y="348498"/>
                  </a:lnTo>
                  <a:lnTo>
                    <a:pt x="94115" y="393529"/>
                  </a:lnTo>
                  <a:lnTo>
                    <a:pt x="79476" y="438742"/>
                  </a:lnTo>
                  <a:lnTo>
                    <a:pt x="66098" y="484116"/>
                  </a:lnTo>
                  <a:lnTo>
                    <a:pt x="53976" y="529628"/>
                  </a:lnTo>
                  <a:lnTo>
                    <a:pt x="43100" y="575257"/>
                  </a:lnTo>
                  <a:lnTo>
                    <a:pt x="33462" y="620981"/>
                  </a:lnTo>
                  <a:lnTo>
                    <a:pt x="25055" y="666780"/>
                  </a:lnTo>
                  <a:lnTo>
                    <a:pt x="17871" y="712630"/>
                  </a:lnTo>
                  <a:lnTo>
                    <a:pt x="11902" y="758511"/>
                  </a:lnTo>
                  <a:lnTo>
                    <a:pt x="7140" y="804402"/>
                  </a:lnTo>
                  <a:lnTo>
                    <a:pt x="3576" y="850280"/>
                  </a:lnTo>
                  <a:lnTo>
                    <a:pt x="1204" y="896124"/>
                  </a:lnTo>
                  <a:lnTo>
                    <a:pt x="14" y="941912"/>
                  </a:lnTo>
                  <a:lnTo>
                    <a:pt x="0" y="987623"/>
                  </a:lnTo>
                  <a:lnTo>
                    <a:pt x="1152" y="1033235"/>
                  </a:lnTo>
                  <a:lnTo>
                    <a:pt x="3464" y="1078727"/>
                  </a:lnTo>
                  <a:lnTo>
                    <a:pt x="6926" y="1124076"/>
                  </a:lnTo>
                  <a:lnTo>
                    <a:pt x="11532" y="1169262"/>
                  </a:lnTo>
                  <a:lnTo>
                    <a:pt x="17274" y="1214263"/>
                  </a:lnTo>
                  <a:lnTo>
                    <a:pt x="24142" y="1259057"/>
                  </a:lnTo>
                  <a:lnTo>
                    <a:pt x="32130" y="1303623"/>
                  </a:lnTo>
                  <a:lnTo>
                    <a:pt x="41230" y="1347939"/>
                  </a:lnTo>
                  <a:lnTo>
                    <a:pt x="51433" y="1391983"/>
                  </a:lnTo>
                  <a:lnTo>
                    <a:pt x="62731" y="1435734"/>
                  </a:lnTo>
                  <a:lnTo>
                    <a:pt x="75117" y="1479171"/>
                  </a:lnTo>
                  <a:lnTo>
                    <a:pt x="88583" y="1522271"/>
                  </a:lnTo>
                  <a:lnTo>
                    <a:pt x="103120" y="1565013"/>
                  </a:lnTo>
                  <a:lnTo>
                    <a:pt x="118721" y="1607376"/>
                  </a:lnTo>
                  <a:lnTo>
                    <a:pt x="135378" y="1649338"/>
                  </a:lnTo>
                  <a:lnTo>
                    <a:pt x="153083" y="1690877"/>
                  </a:lnTo>
                  <a:lnTo>
                    <a:pt x="171827" y="1731971"/>
                  </a:lnTo>
                  <a:lnTo>
                    <a:pt x="191604" y="1772600"/>
                  </a:lnTo>
                  <a:lnTo>
                    <a:pt x="212404" y="1812742"/>
                  </a:lnTo>
                  <a:lnTo>
                    <a:pt x="234221" y="1852374"/>
                  </a:lnTo>
                  <a:lnTo>
                    <a:pt x="257045" y="1891476"/>
                  </a:lnTo>
                  <a:lnTo>
                    <a:pt x="280870" y="1930026"/>
                  </a:lnTo>
                  <a:lnTo>
                    <a:pt x="305687" y="1968002"/>
                  </a:lnTo>
                  <a:lnTo>
                    <a:pt x="331488" y="2005382"/>
                  </a:lnTo>
                  <a:lnTo>
                    <a:pt x="358265" y="2042146"/>
                  </a:lnTo>
                  <a:lnTo>
                    <a:pt x="386011" y="2078271"/>
                  </a:lnTo>
                  <a:lnTo>
                    <a:pt x="414717" y="2113736"/>
                  </a:lnTo>
                  <a:lnTo>
                    <a:pt x="444375" y="2148519"/>
                  </a:lnTo>
                  <a:lnTo>
                    <a:pt x="474978" y="2182599"/>
                  </a:lnTo>
                  <a:lnTo>
                    <a:pt x="506517" y="2215954"/>
                  </a:lnTo>
                  <a:lnTo>
                    <a:pt x="538985" y="2248562"/>
                  </a:lnTo>
                  <a:lnTo>
                    <a:pt x="572374" y="2280403"/>
                  </a:lnTo>
                  <a:lnTo>
                    <a:pt x="606675" y="2311453"/>
                  </a:lnTo>
                  <a:lnTo>
                    <a:pt x="641881" y="2341693"/>
                  </a:lnTo>
                  <a:lnTo>
                    <a:pt x="677984" y="2371100"/>
                  </a:lnTo>
                  <a:lnTo>
                    <a:pt x="714975" y="2399652"/>
                  </a:lnTo>
                  <a:lnTo>
                    <a:pt x="752848" y="2427328"/>
                  </a:lnTo>
                  <a:lnTo>
                    <a:pt x="791593" y="2454107"/>
                  </a:lnTo>
                  <a:lnTo>
                    <a:pt x="831203" y="2479966"/>
                  </a:lnTo>
                  <a:lnTo>
                    <a:pt x="871671" y="2504885"/>
                  </a:lnTo>
                  <a:lnTo>
                    <a:pt x="912987" y="2528841"/>
                  </a:lnTo>
                  <a:lnTo>
                    <a:pt x="955144" y="2551814"/>
                  </a:lnTo>
                  <a:lnTo>
                    <a:pt x="998135" y="2573780"/>
                  </a:lnTo>
                  <a:lnTo>
                    <a:pt x="1041951" y="2594720"/>
                  </a:lnTo>
                  <a:lnTo>
                    <a:pt x="1086307" y="2614489"/>
                  </a:lnTo>
                  <a:lnTo>
                    <a:pt x="1130910" y="2632964"/>
                  </a:lnTo>
                  <a:lnTo>
                    <a:pt x="1175738" y="2650152"/>
                  </a:lnTo>
                  <a:lnTo>
                    <a:pt x="1220769" y="2666062"/>
                  </a:lnTo>
                  <a:lnTo>
                    <a:pt x="1265982" y="2680702"/>
                  </a:lnTo>
                  <a:lnTo>
                    <a:pt x="1311356" y="2694079"/>
                  </a:lnTo>
                  <a:lnTo>
                    <a:pt x="1356868" y="2706202"/>
                  </a:lnTo>
                  <a:lnTo>
                    <a:pt x="1402497" y="2717078"/>
                  </a:lnTo>
                  <a:lnTo>
                    <a:pt x="1448221" y="2726715"/>
                  </a:lnTo>
                  <a:lnTo>
                    <a:pt x="1494020" y="2735122"/>
                  </a:lnTo>
                  <a:lnTo>
                    <a:pt x="1539870" y="2742306"/>
                  </a:lnTo>
                  <a:lnTo>
                    <a:pt x="1585751" y="2748275"/>
                  </a:lnTo>
                  <a:lnTo>
                    <a:pt x="1631642" y="2753038"/>
                  </a:lnTo>
                  <a:lnTo>
                    <a:pt x="1677520" y="2756601"/>
                  </a:lnTo>
                  <a:lnTo>
                    <a:pt x="1691958" y="2757349"/>
                  </a:lnTo>
                  <a:lnTo>
                    <a:pt x="1893478" y="2757349"/>
                  </a:lnTo>
                  <a:lnTo>
                    <a:pt x="1951316" y="2753251"/>
                  </a:lnTo>
                  <a:lnTo>
                    <a:pt x="1996503" y="2748645"/>
                  </a:lnTo>
                  <a:lnTo>
                    <a:pt x="2041503" y="2742904"/>
                  </a:lnTo>
                  <a:lnTo>
                    <a:pt x="2086298" y="2736035"/>
                  </a:lnTo>
                  <a:lnTo>
                    <a:pt x="2130863" y="2728047"/>
                  </a:lnTo>
                  <a:lnTo>
                    <a:pt x="2175179" y="2718948"/>
                  </a:lnTo>
                  <a:lnTo>
                    <a:pt x="2219223" y="2708745"/>
                  </a:lnTo>
                  <a:lnTo>
                    <a:pt x="2262974" y="2697446"/>
                  </a:lnTo>
                  <a:lnTo>
                    <a:pt x="2306411" y="2685060"/>
                  </a:lnTo>
                  <a:lnTo>
                    <a:pt x="2349511" y="2671595"/>
                  </a:lnTo>
                  <a:lnTo>
                    <a:pt x="2392253" y="2657057"/>
                  </a:lnTo>
                  <a:lnTo>
                    <a:pt x="2434616" y="2641456"/>
                  </a:lnTo>
                  <a:lnTo>
                    <a:pt x="2476578" y="2624799"/>
                  </a:lnTo>
                  <a:lnTo>
                    <a:pt x="2518117" y="2607095"/>
                  </a:lnTo>
                  <a:lnTo>
                    <a:pt x="2559211" y="2588350"/>
                  </a:lnTo>
                  <a:lnTo>
                    <a:pt x="2599840" y="2568574"/>
                  </a:lnTo>
                  <a:lnTo>
                    <a:pt x="2639982" y="2547773"/>
                  </a:lnTo>
                  <a:lnTo>
                    <a:pt x="2679614" y="2525957"/>
                  </a:lnTo>
                  <a:lnTo>
                    <a:pt x="2718716" y="2503132"/>
                  </a:lnTo>
                  <a:lnTo>
                    <a:pt x="2757266" y="2479308"/>
                  </a:lnTo>
                  <a:lnTo>
                    <a:pt x="2795242" y="2454491"/>
                  </a:lnTo>
                  <a:lnTo>
                    <a:pt x="2832622" y="2428690"/>
                  </a:lnTo>
                  <a:lnTo>
                    <a:pt x="2869386" y="2401913"/>
                  </a:lnTo>
                  <a:lnTo>
                    <a:pt x="2905511" y="2374167"/>
                  </a:lnTo>
                  <a:lnTo>
                    <a:pt x="2940976" y="2345461"/>
                  </a:lnTo>
                  <a:lnTo>
                    <a:pt x="2975759" y="2315803"/>
                  </a:lnTo>
                  <a:lnTo>
                    <a:pt x="3009839" y="2285200"/>
                  </a:lnTo>
                  <a:lnTo>
                    <a:pt x="3043194" y="2253660"/>
                  </a:lnTo>
                  <a:lnTo>
                    <a:pt x="3075802" y="2221192"/>
                  </a:lnTo>
                  <a:lnTo>
                    <a:pt x="3107643" y="2187804"/>
                  </a:lnTo>
                  <a:lnTo>
                    <a:pt x="3138693" y="2153503"/>
                  </a:lnTo>
                  <a:lnTo>
                    <a:pt x="3168933" y="2118297"/>
                  </a:lnTo>
                  <a:lnTo>
                    <a:pt x="3198340" y="2082194"/>
                  </a:lnTo>
                  <a:lnTo>
                    <a:pt x="3226892" y="2045202"/>
                  </a:lnTo>
                  <a:lnTo>
                    <a:pt x="3254568" y="2007330"/>
                  </a:lnTo>
                  <a:lnTo>
                    <a:pt x="3281347" y="1968585"/>
                  </a:lnTo>
                  <a:lnTo>
                    <a:pt x="3307206" y="1928975"/>
                  </a:lnTo>
                  <a:lnTo>
                    <a:pt x="3332125" y="1888507"/>
                  </a:lnTo>
                  <a:lnTo>
                    <a:pt x="3356081" y="1847191"/>
                  </a:lnTo>
                  <a:lnTo>
                    <a:pt x="3379054" y="1805033"/>
                  </a:lnTo>
                  <a:lnTo>
                    <a:pt x="3401020" y="1762043"/>
                  </a:lnTo>
                  <a:lnTo>
                    <a:pt x="3421960" y="1718227"/>
                  </a:lnTo>
                  <a:lnTo>
                    <a:pt x="1793710" y="966471"/>
                  </a:lnTo>
                  <a:lnTo>
                    <a:pt x="282987" y="0"/>
                  </a:lnTo>
                  <a:close/>
                </a:path>
              </a:pathLst>
            </a:custGeom>
            <a:solidFill>
              <a:srgbClr val="FF5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642925" y="2382646"/>
              <a:ext cx="1511300" cy="1374140"/>
            </a:xfrm>
            <a:custGeom>
              <a:avLst/>
              <a:gdLst/>
              <a:ahLst/>
              <a:cxnLst/>
              <a:rect l="l" t="t" r="r" b="b"/>
              <a:pathLst>
                <a:path w="1511300" h="1374139">
                  <a:moveTo>
                    <a:pt x="357935" y="0"/>
                  </a:moveTo>
                  <a:lnTo>
                    <a:pt x="320416" y="32376"/>
                  </a:lnTo>
                  <a:lnTo>
                    <a:pt x="283837" y="65747"/>
                  </a:lnTo>
                  <a:lnTo>
                    <a:pt x="248217" y="100092"/>
                  </a:lnTo>
                  <a:lnTo>
                    <a:pt x="213573" y="135390"/>
                  </a:lnTo>
                  <a:lnTo>
                    <a:pt x="179926" y="171619"/>
                  </a:lnTo>
                  <a:lnTo>
                    <a:pt x="147293" y="208759"/>
                  </a:lnTo>
                  <a:lnTo>
                    <a:pt x="115693" y="246787"/>
                  </a:lnTo>
                  <a:lnTo>
                    <a:pt x="85145" y="285684"/>
                  </a:lnTo>
                  <a:lnTo>
                    <a:pt x="55668" y="325427"/>
                  </a:lnTo>
                  <a:lnTo>
                    <a:pt x="27280" y="365995"/>
                  </a:lnTo>
                  <a:lnTo>
                    <a:pt x="0" y="407367"/>
                  </a:lnTo>
                  <a:lnTo>
                    <a:pt x="1510722" y="1373835"/>
                  </a:lnTo>
                  <a:lnTo>
                    <a:pt x="35793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736133" y="2376932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43%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113016" y="4876292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52%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844438" y="2611628"/>
            <a:ext cx="466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113094" y="2955155"/>
            <a:ext cx="2921000" cy="365760"/>
          </a:xfrm>
          <a:prstGeom prst="rect">
            <a:avLst/>
          </a:prstGeom>
          <a:solidFill>
            <a:srgbClr val="FF2323"/>
          </a:solidFill>
        </p:spPr>
        <p:txBody>
          <a:bodyPr wrap="square" lIns="0" tIns="46990" rIns="0" bIns="0" rtlCol="0" vert="horz">
            <a:spAutoFit/>
          </a:bodyPr>
          <a:lstStyle/>
          <a:p>
            <a:pPr marL="795655">
              <a:lnSpc>
                <a:spcPct val="100000"/>
              </a:lnSpc>
              <a:spcBef>
                <a:spcPts val="37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dirty="0" sz="18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well-positioned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330571" y="4557880"/>
            <a:ext cx="2921000" cy="365760"/>
          </a:xfrm>
          <a:prstGeom prst="rect">
            <a:avLst/>
          </a:prstGeom>
          <a:solidFill>
            <a:srgbClr val="FF5B5B"/>
          </a:solidFill>
        </p:spPr>
        <p:txBody>
          <a:bodyPr wrap="square" lIns="0" tIns="4445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Somewhat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well-positioned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8737598" y="5214534"/>
          <a:ext cx="3289300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480"/>
                <a:gridCol w="822959"/>
                <a:gridCol w="822960"/>
              </a:tblGrid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D9D9D9"/>
                      </a:solidFill>
                      <a:prstDash val="solid"/>
                    </a:lnR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935"/>
                        </a:lnSpc>
                        <a:spcBef>
                          <a:spcPts val="35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1,000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4,999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ts val="93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935"/>
                        </a:lnSpc>
                        <a:spcBef>
                          <a:spcPts val="35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5,000+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800" spc="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well-positioned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46%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39%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Somewhat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well-positioned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51%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54%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800" spc="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well-positioned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3%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7%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27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6727" y="6303301"/>
            <a:ext cx="648872" cy="37041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95277" y="3394786"/>
            <a:ext cx="1090930" cy="1090295"/>
            <a:chOff x="595277" y="3394786"/>
            <a:chExt cx="1090930" cy="1090295"/>
          </a:xfrm>
        </p:grpSpPr>
        <p:sp>
          <p:nvSpPr>
            <p:cNvPr id="4" name="object 4" descr=""/>
            <p:cNvSpPr/>
            <p:nvPr/>
          </p:nvSpPr>
          <p:spPr>
            <a:xfrm>
              <a:off x="653028" y="3401137"/>
              <a:ext cx="1026794" cy="1077595"/>
            </a:xfrm>
            <a:custGeom>
              <a:avLst/>
              <a:gdLst/>
              <a:ahLst/>
              <a:cxnLst/>
              <a:rect l="l" t="t" r="r" b="b"/>
              <a:pathLst>
                <a:path w="1026794" h="1077595">
                  <a:moveTo>
                    <a:pt x="487506" y="0"/>
                  </a:moveTo>
                  <a:lnTo>
                    <a:pt x="487506" y="538784"/>
                  </a:lnTo>
                  <a:lnTo>
                    <a:pt x="0" y="768187"/>
                  </a:lnTo>
                  <a:lnTo>
                    <a:pt x="22263" y="810530"/>
                  </a:lnTo>
                  <a:lnTo>
                    <a:pt x="47890" y="850306"/>
                  </a:lnTo>
                  <a:lnTo>
                    <a:pt x="76657" y="887371"/>
                  </a:lnTo>
                  <a:lnTo>
                    <a:pt x="108337" y="921583"/>
                  </a:lnTo>
                  <a:lnTo>
                    <a:pt x="142706" y="952799"/>
                  </a:lnTo>
                  <a:lnTo>
                    <a:pt x="179540" y="980877"/>
                  </a:lnTo>
                  <a:lnTo>
                    <a:pt x="218614" y="1005674"/>
                  </a:lnTo>
                  <a:lnTo>
                    <a:pt x="259703" y="1027047"/>
                  </a:lnTo>
                  <a:lnTo>
                    <a:pt x="302582" y="1044854"/>
                  </a:lnTo>
                  <a:lnTo>
                    <a:pt x="347026" y="1058952"/>
                  </a:lnTo>
                  <a:lnTo>
                    <a:pt x="392812" y="1069199"/>
                  </a:lnTo>
                  <a:lnTo>
                    <a:pt x="439713" y="1075452"/>
                  </a:lnTo>
                  <a:lnTo>
                    <a:pt x="487506" y="1077568"/>
                  </a:lnTo>
                  <a:lnTo>
                    <a:pt x="536546" y="1075366"/>
                  </a:lnTo>
                  <a:lnTo>
                    <a:pt x="584353" y="1068887"/>
                  </a:lnTo>
                  <a:lnTo>
                    <a:pt x="630736" y="1058322"/>
                  </a:lnTo>
                  <a:lnTo>
                    <a:pt x="675505" y="1043860"/>
                  </a:lnTo>
                  <a:lnTo>
                    <a:pt x="718470" y="1025692"/>
                  </a:lnTo>
                  <a:lnTo>
                    <a:pt x="759440" y="1004008"/>
                  </a:lnTo>
                  <a:lnTo>
                    <a:pt x="798226" y="978998"/>
                  </a:lnTo>
                  <a:lnTo>
                    <a:pt x="834637" y="950853"/>
                  </a:lnTo>
                  <a:lnTo>
                    <a:pt x="868483" y="919762"/>
                  </a:lnTo>
                  <a:lnTo>
                    <a:pt x="899574" y="885916"/>
                  </a:lnTo>
                  <a:lnTo>
                    <a:pt x="927720" y="849505"/>
                  </a:lnTo>
                  <a:lnTo>
                    <a:pt x="952730" y="810719"/>
                  </a:lnTo>
                  <a:lnTo>
                    <a:pt x="974414" y="769748"/>
                  </a:lnTo>
                  <a:lnTo>
                    <a:pt x="992582" y="726783"/>
                  </a:lnTo>
                  <a:lnTo>
                    <a:pt x="1007043" y="682014"/>
                  </a:lnTo>
                  <a:lnTo>
                    <a:pt x="1017609" y="635631"/>
                  </a:lnTo>
                  <a:lnTo>
                    <a:pt x="1024087" y="587825"/>
                  </a:lnTo>
                  <a:lnTo>
                    <a:pt x="1026289" y="538784"/>
                  </a:lnTo>
                  <a:lnTo>
                    <a:pt x="1024087" y="489744"/>
                  </a:lnTo>
                  <a:lnTo>
                    <a:pt x="1017609" y="441937"/>
                  </a:lnTo>
                  <a:lnTo>
                    <a:pt x="1007043" y="395554"/>
                  </a:lnTo>
                  <a:lnTo>
                    <a:pt x="992582" y="350785"/>
                  </a:lnTo>
                  <a:lnTo>
                    <a:pt x="974414" y="307820"/>
                  </a:lnTo>
                  <a:lnTo>
                    <a:pt x="952730" y="266849"/>
                  </a:lnTo>
                  <a:lnTo>
                    <a:pt x="927720" y="228063"/>
                  </a:lnTo>
                  <a:lnTo>
                    <a:pt x="899574" y="191652"/>
                  </a:lnTo>
                  <a:lnTo>
                    <a:pt x="868483" y="157806"/>
                  </a:lnTo>
                  <a:lnTo>
                    <a:pt x="834637" y="126715"/>
                  </a:lnTo>
                  <a:lnTo>
                    <a:pt x="798226" y="98569"/>
                  </a:lnTo>
                  <a:lnTo>
                    <a:pt x="759440" y="73559"/>
                  </a:lnTo>
                  <a:lnTo>
                    <a:pt x="718470" y="51875"/>
                  </a:lnTo>
                  <a:lnTo>
                    <a:pt x="675505" y="33707"/>
                  </a:lnTo>
                  <a:lnTo>
                    <a:pt x="630736" y="19245"/>
                  </a:lnTo>
                  <a:lnTo>
                    <a:pt x="584353" y="8680"/>
                  </a:lnTo>
                  <a:lnTo>
                    <a:pt x="536546" y="2201"/>
                  </a:lnTo>
                  <a:lnTo>
                    <a:pt x="487506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1627" y="3401136"/>
              <a:ext cx="1078230" cy="1077595"/>
            </a:xfrm>
            <a:custGeom>
              <a:avLst/>
              <a:gdLst/>
              <a:ahLst/>
              <a:cxnLst/>
              <a:rect l="l" t="t" r="r" b="b"/>
              <a:pathLst>
                <a:path w="1078230" h="1077595">
                  <a:moveTo>
                    <a:pt x="538907" y="0"/>
                  </a:moveTo>
                  <a:lnTo>
                    <a:pt x="587947" y="2202"/>
                  </a:lnTo>
                  <a:lnTo>
                    <a:pt x="635754" y="8681"/>
                  </a:lnTo>
                  <a:lnTo>
                    <a:pt x="682137" y="19246"/>
                  </a:lnTo>
                  <a:lnTo>
                    <a:pt x="726906" y="33708"/>
                  </a:lnTo>
                  <a:lnTo>
                    <a:pt x="769871" y="51876"/>
                  </a:lnTo>
                  <a:lnTo>
                    <a:pt x="810842" y="73560"/>
                  </a:lnTo>
                  <a:lnTo>
                    <a:pt x="849628" y="98570"/>
                  </a:lnTo>
                  <a:lnTo>
                    <a:pt x="886039" y="126715"/>
                  </a:lnTo>
                  <a:lnTo>
                    <a:pt x="919885" y="157806"/>
                  </a:lnTo>
                  <a:lnTo>
                    <a:pt x="950976" y="191652"/>
                  </a:lnTo>
                  <a:lnTo>
                    <a:pt x="979121" y="228063"/>
                  </a:lnTo>
                  <a:lnTo>
                    <a:pt x="1004131" y="266849"/>
                  </a:lnTo>
                  <a:lnTo>
                    <a:pt x="1025815" y="307820"/>
                  </a:lnTo>
                  <a:lnTo>
                    <a:pt x="1043983" y="350785"/>
                  </a:lnTo>
                  <a:lnTo>
                    <a:pt x="1058445" y="395554"/>
                  </a:lnTo>
                  <a:lnTo>
                    <a:pt x="1069011" y="441937"/>
                  </a:lnTo>
                  <a:lnTo>
                    <a:pt x="1075489" y="489744"/>
                  </a:lnTo>
                  <a:lnTo>
                    <a:pt x="1077691" y="538784"/>
                  </a:lnTo>
                  <a:lnTo>
                    <a:pt x="1075489" y="587824"/>
                  </a:lnTo>
                  <a:lnTo>
                    <a:pt x="1069011" y="635631"/>
                  </a:lnTo>
                  <a:lnTo>
                    <a:pt x="1058445" y="682014"/>
                  </a:lnTo>
                  <a:lnTo>
                    <a:pt x="1043983" y="726783"/>
                  </a:lnTo>
                  <a:lnTo>
                    <a:pt x="1025815" y="769748"/>
                  </a:lnTo>
                  <a:lnTo>
                    <a:pt x="1004131" y="810719"/>
                  </a:lnTo>
                  <a:lnTo>
                    <a:pt x="979121" y="849505"/>
                  </a:lnTo>
                  <a:lnTo>
                    <a:pt x="950976" y="885916"/>
                  </a:lnTo>
                  <a:lnTo>
                    <a:pt x="919885" y="919762"/>
                  </a:lnTo>
                  <a:lnTo>
                    <a:pt x="886039" y="950853"/>
                  </a:lnTo>
                  <a:lnTo>
                    <a:pt x="849628" y="978998"/>
                  </a:lnTo>
                  <a:lnTo>
                    <a:pt x="810842" y="1004008"/>
                  </a:lnTo>
                  <a:lnTo>
                    <a:pt x="769871" y="1025692"/>
                  </a:lnTo>
                  <a:lnTo>
                    <a:pt x="726906" y="1043860"/>
                  </a:lnTo>
                  <a:lnTo>
                    <a:pt x="682137" y="1058322"/>
                  </a:lnTo>
                  <a:lnTo>
                    <a:pt x="635754" y="1068887"/>
                  </a:lnTo>
                  <a:lnTo>
                    <a:pt x="587947" y="1075366"/>
                  </a:lnTo>
                  <a:lnTo>
                    <a:pt x="538907" y="1077568"/>
                  </a:lnTo>
                  <a:lnTo>
                    <a:pt x="491114" y="1075452"/>
                  </a:lnTo>
                  <a:lnTo>
                    <a:pt x="444213" y="1069199"/>
                  </a:lnTo>
                  <a:lnTo>
                    <a:pt x="398428" y="1058953"/>
                  </a:lnTo>
                  <a:lnTo>
                    <a:pt x="353983" y="1044854"/>
                  </a:lnTo>
                  <a:lnTo>
                    <a:pt x="311104" y="1027047"/>
                  </a:lnTo>
                  <a:lnTo>
                    <a:pt x="270015" y="1005674"/>
                  </a:lnTo>
                  <a:lnTo>
                    <a:pt x="230941" y="980877"/>
                  </a:lnTo>
                  <a:lnTo>
                    <a:pt x="194107" y="952799"/>
                  </a:lnTo>
                  <a:lnTo>
                    <a:pt x="159738" y="921583"/>
                  </a:lnTo>
                  <a:lnTo>
                    <a:pt x="128058" y="887371"/>
                  </a:lnTo>
                  <a:lnTo>
                    <a:pt x="99292" y="850306"/>
                  </a:lnTo>
                  <a:lnTo>
                    <a:pt x="73665" y="810530"/>
                  </a:lnTo>
                  <a:lnTo>
                    <a:pt x="51401" y="768187"/>
                  </a:lnTo>
                  <a:lnTo>
                    <a:pt x="538907" y="538784"/>
                  </a:lnTo>
                  <a:lnTo>
                    <a:pt x="538907" y="0"/>
                  </a:lnTo>
                  <a:close/>
                </a:path>
                <a:path w="1078230" h="1077595">
                  <a:moveTo>
                    <a:pt x="51401" y="768187"/>
                  </a:moveTo>
                  <a:lnTo>
                    <a:pt x="32513" y="722876"/>
                  </a:lnTo>
                  <a:lnTo>
                    <a:pt x="18020" y="676861"/>
                  </a:lnTo>
                  <a:lnTo>
                    <a:pt x="7830" y="630394"/>
                  </a:lnTo>
                  <a:lnTo>
                    <a:pt x="1854" y="583728"/>
                  </a:lnTo>
                  <a:lnTo>
                    <a:pt x="0" y="537117"/>
                  </a:lnTo>
                  <a:lnTo>
                    <a:pt x="2175" y="490813"/>
                  </a:lnTo>
                  <a:lnTo>
                    <a:pt x="8291" y="445069"/>
                  </a:lnTo>
                  <a:lnTo>
                    <a:pt x="18255" y="400140"/>
                  </a:lnTo>
                  <a:lnTo>
                    <a:pt x="31975" y="356277"/>
                  </a:lnTo>
                  <a:lnTo>
                    <a:pt x="49362" y="313734"/>
                  </a:lnTo>
                  <a:lnTo>
                    <a:pt x="70324" y="272764"/>
                  </a:lnTo>
                  <a:lnTo>
                    <a:pt x="94770" y="233620"/>
                  </a:lnTo>
                  <a:lnTo>
                    <a:pt x="122609" y="196556"/>
                  </a:lnTo>
                  <a:lnTo>
                    <a:pt x="153749" y="161823"/>
                  </a:lnTo>
                  <a:lnTo>
                    <a:pt x="188100" y="129676"/>
                  </a:lnTo>
                  <a:lnTo>
                    <a:pt x="225570" y="100367"/>
                  </a:lnTo>
                  <a:lnTo>
                    <a:pt x="266068" y="74150"/>
                  </a:lnTo>
                  <a:lnTo>
                    <a:pt x="309504" y="51277"/>
                  </a:lnTo>
                  <a:lnTo>
                    <a:pt x="353304" y="32977"/>
                  </a:lnTo>
                  <a:lnTo>
                    <a:pt x="398414" y="18639"/>
                  </a:lnTo>
                  <a:lnTo>
                    <a:pt x="444563" y="8324"/>
                  </a:lnTo>
                  <a:lnTo>
                    <a:pt x="491483" y="2091"/>
                  </a:lnTo>
                  <a:lnTo>
                    <a:pt x="538907" y="0"/>
                  </a:lnTo>
                  <a:lnTo>
                    <a:pt x="538907" y="538784"/>
                  </a:lnTo>
                  <a:lnTo>
                    <a:pt x="51401" y="768187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245570" y="3394786"/>
            <a:ext cx="1090295" cy="1090295"/>
            <a:chOff x="2245570" y="3394786"/>
            <a:chExt cx="1090295" cy="1090295"/>
          </a:xfrm>
        </p:grpSpPr>
        <p:sp>
          <p:nvSpPr>
            <p:cNvPr id="7" name="object 7" descr=""/>
            <p:cNvSpPr/>
            <p:nvPr/>
          </p:nvSpPr>
          <p:spPr>
            <a:xfrm>
              <a:off x="2354812" y="3401137"/>
              <a:ext cx="974725" cy="1077595"/>
            </a:xfrm>
            <a:custGeom>
              <a:avLst/>
              <a:gdLst/>
              <a:ahLst/>
              <a:cxnLst/>
              <a:rect l="l" t="t" r="r" b="b"/>
              <a:pathLst>
                <a:path w="974725" h="1077595">
                  <a:moveTo>
                    <a:pt x="435885" y="0"/>
                  </a:moveTo>
                  <a:lnTo>
                    <a:pt x="435885" y="538784"/>
                  </a:lnTo>
                  <a:lnTo>
                    <a:pt x="0" y="855473"/>
                  </a:lnTo>
                  <a:lnTo>
                    <a:pt x="32182" y="895597"/>
                  </a:lnTo>
                  <a:lnTo>
                    <a:pt x="67702" y="932150"/>
                  </a:lnTo>
                  <a:lnTo>
                    <a:pt x="106260" y="964978"/>
                  </a:lnTo>
                  <a:lnTo>
                    <a:pt x="147554" y="993927"/>
                  </a:lnTo>
                  <a:lnTo>
                    <a:pt x="191282" y="1018844"/>
                  </a:lnTo>
                  <a:lnTo>
                    <a:pt x="237143" y="1039575"/>
                  </a:lnTo>
                  <a:lnTo>
                    <a:pt x="284835" y="1055966"/>
                  </a:lnTo>
                  <a:lnTo>
                    <a:pt x="334057" y="1067865"/>
                  </a:lnTo>
                  <a:lnTo>
                    <a:pt x="384508" y="1075116"/>
                  </a:lnTo>
                  <a:lnTo>
                    <a:pt x="435885" y="1077568"/>
                  </a:lnTo>
                  <a:lnTo>
                    <a:pt x="484925" y="1075366"/>
                  </a:lnTo>
                  <a:lnTo>
                    <a:pt x="532732" y="1068887"/>
                  </a:lnTo>
                  <a:lnTo>
                    <a:pt x="579115" y="1058322"/>
                  </a:lnTo>
                  <a:lnTo>
                    <a:pt x="623884" y="1043860"/>
                  </a:lnTo>
                  <a:lnTo>
                    <a:pt x="666849" y="1025692"/>
                  </a:lnTo>
                  <a:lnTo>
                    <a:pt x="707820" y="1004008"/>
                  </a:lnTo>
                  <a:lnTo>
                    <a:pt x="746606" y="978998"/>
                  </a:lnTo>
                  <a:lnTo>
                    <a:pt x="783017" y="950853"/>
                  </a:lnTo>
                  <a:lnTo>
                    <a:pt x="816863" y="919762"/>
                  </a:lnTo>
                  <a:lnTo>
                    <a:pt x="847954" y="885916"/>
                  </a:lnTo>
                  <a:lnTo>
                    <a:pt x="876099" y="849505"/>
                  </a:lnTo>
                  <a:lnTo>
                    <a:pt x="901109" y="810719"/>
                  </a:lnTo>
                  <a:lnTo>
                    <a:pt x="922793" y="769748"/>
                  </a:lnTo>
                  <a:lnTo>
                    <a:pt x="940961" y="726783"/>
                  </a:lnTo>
                  <a:lnTo>
                    <a:pt x="955423" y="682014"/>
                  </a:lnTo>
                  <a:lnTo>
                    <a:pt x="965988" y="635631"/>
                  </a:lnTo>
                  <a:lnTo>
                    <a:pt x="972467" y="587825"/>
                  </a:lnTo>
                  <a:lnTo>
                    <a:pt x="974669" y="538784"/>
                  </a:lnTo>
                  <a:lnTo>
                    <a:pt x="972467" y="489744"/>
                  </a:lnTo>
                  <a:lnTo>
                    <a:pt x="965988" y="441937"/>
                  </a:lnTo>
                  <a:lnTo>
                    <a:pt x="955423" y="395554"/>
                  </a:lnTo>
                  <a:lnTo>
                    <a:pt x="940961" y="350785"/>
                  </a:lnTo>
                  <a:lnTo>
                    <a:pt x="922793" y="307820"/>
                  </a:lnTo>
                  <a:lnTo>
                    <a:pt x="901109" y="266849"/>
                  </a:lnTo>
                  <a:lnTo>
                    <a:pt x="876099" y="228063"/>
                  </a:lnTo>
                  <a:lnTo>
                    <a:pt x="847954" y="191652"/>
                  </a:lnTo>
                  <a:lnTo>
                    <a:pt x="816863" y="157806"/>
                  </a:lnTo>
                  <a:lnTo>
                    <a:pt x="783017" y="126715"/>
                  </a:lnTo>
                  <a:lnTo>
                    <a:pt x="746606" y="98569"/>
                  </a:lnTo>
                  <a:lnTo>
                    <a:pt x="707820" y="73559"/>
                  </a:lnTo>
                  <a:lnTo>
                    <a:pt x="666849" y="51875"/>
                  </a:lnTo>
                  <a:lnTo>
                    <a:pt x="623884" y="33707"/>
                  </a:lnTo>
                  <a:lnTo>
                    <a:pt x="579115" y="19245"/>
                  </a:lnTo>
                  <a:lnTo>
                    <a:pt x="532732" y="8680"/>
                  </a:lnTo>
                  <a:lnTo>
                    <a:pt x="484925" y="2201"/>
                  </a:lnTo>
                  <a:lnTo>
                    <a:pt x="435885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51920" y="3401136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38778" y="0"/>
                  </a:moveTo>
                  <a:lnTo>
                    <a:pt x="587818" y="2202"/>
                  </a:lnTo>
                  <a:lnTo>
                    <a:pt x="635625" y="8681"/>
                  </a:lnTo>
                  <a:lnTo>
                    <a:pt x="682008" y="19246"/>
                  </a:lnTo>
                  <a:lnTo>
                    <a:pt x="726777" y="33708"/>
                  </a:lnTo>
                  <a:lnTo>
                    <a:pt x="769742" y="51876"/>
                  </a:lnTo>
                  <a:lnTo>
                    <a:pt x="810712" y="73560"/>
                  </a:lnTo>
                  <a:lnTo>
                    <a:pt x="849498" y="98570"/>
                  </a:lnTo>
                  <a:lnTo>
                    <a:pt x="885909" y="126715"/>
                  </a:lnTo>
                  <a:lnTo>
                    <a:pt x="919756" y="157806"/>
                  </a:lnTo>
                  <a:lnTo>
                    <a:pt x="950847" y="191652"/>
                  </a:lnTo>
                  <a:lnTo>
                    <a:pt x="978992" y="228063"/>
                  </a:lnTo>
                  <a:lnTo>
                    <a:pt x="1004002" y="266849"/>
                  </a:lnTo>
                  <a:lnTo>
                    <a:pt x="1025686" y="307820"/>
                  </a:lnTo>
                  <a:lnTo>
                    <a:pt x="1043854" y="350785"/>
                  </a:lnTo>
                  <a:lnTo>
                    <a:pt x="1058316" y="395554"/>
                  </a:lnTo>
                  <a:lnTo>
                    <a:pt x="1068881" y="441937"/>
                  </a:lnTo>
                  <a:lnTo>
                    <a:pt x="1075360" y="489744"/>
                  </a:lnTo>
                  <a:lnTo>
                    <a:pt x="1077562" y="538784"/>
                  </a:lnTo>
                  <a:lnTo>
                    <a:pt x="1075360" y="587824"/>
                  </a:lnTo>
                  <a:lnTo>
                    <a:pt x="1068881" y="635631"/>
                  </a:lnTo>
                  <a:lnTo>
                    <a:pt x="1058316" y="682014"/>
                  </a:lnTo>
                  <a:lnTo>
                    <a:pt x="1043854" y="726783"/>
                  </a:lnTo>
                  <a:lnTo>
                    <a:pt x="1025686" y="769748"/>
                  </a:lnTo>
                  <a:lnTo>
                    <a:pt x="1004002" y="810719"/>
                  </a:lnTo>
                  <a:lnTo>
                    <a:pt x="978992" y="849505"/>
                  </a:lnTo>
                  <a:lnTo>
                    <a:pt x="950847" y="885916"/>
                  </a:lnTo>
                  <a:lnTo>
                    <a:pt x="919756" y="919762"/>
                  </a:lnTo>
                  <a:lnTo>
                    <a:pt x="885909" y="950853"/>
                  </a:lnTo>
                  <a:lnTo>
                    <a:pt x="849498" y="978998"/>
                  </a:lnTo>
                  <a:lnTo>
                    <a:pt x="810712" y="1004008"/>
                  </a:lnTo>
                  <a:lnTo>
                    <a:pt x="769742" y="1025692"/>
                  </a:lnTo>
                  <a:lnTo>
                    <a:pt x="726777" y="1043860"/>
                  </a:lnTo>
                  <a:lnTo>
                    <a:pt x="682008" y="1058322"/>
                  </a:lnTo>
                  <a:lnTo>
                    <a:pt x="635625" y="1068887"/>
                  </a:lnTo>
                  <a:lnTo>
                    <a:pt x="587818" y="1075366"/>
                  </a:lnTo>
                  <a:lnTo>
                    <a:pt x="538778" y="1077568"/>
                  </a:lnTo>
                  <a:lnTo>
                    <a:pt x="487401" y="1075117"/>
                  </a:lnTo>
                  <a:lnTo>
                    <a:pt x="436950" y="1067865"/>
                  </a:lnTo>
                  <a:lnTo>
                    <a:pt x="387728" y="1055967"/>
                  </a:lnTo>
                  <a:lnTo>
                    <a:pt x="340036" y="1039575"/>
                  </a:lnTo>
                  <a:lnTo>
                    <a:pt x="294175" y="1018844"/>
                  </a:lnTo>
                  <a:lnTo>
                    <a:pt x="250447" y="993927"/>
                  </a:lnTo>
                  <a:lnTo>
                    <a:pt x="209153" y="964978"/>
                  </a:lnTo>
                  <a:lnTo>
                    <a:pt x="170595" y="932150"/>
                  </a:lnTo>
                  <a:lnTo>
                    <a:pt x="135074" y="895598"/>
                  </a:lnTo>
                  <a:lnTo>
                    <a:pt x="102892" y="855473"/>
                  </a:lnTo>
                  <a:lnTo>
                    <a:pt x="538778" y="538784"/>
                  </a:lnTo>
                  <a:lnTo>
                    <a:pt x="538778" y="0"/>
                  </a:lnTo>
                  <a:close/>
                </a:path>
                <a:path w="1077595" h="1077595">
                  <a:moveTo>
                    <a:pt x="102892" y="855473"/>
                  </a:moveTo>
                  <a:lnTo>
                    <a:pt x="75848" y="814504"/>
                  </a:lnTo>
                  <a:lnTo>
                    <a:pt x="52989" y="772020"/>
                  </a:lnTo>
                  <a:lnTo>
                    <a:pt x="34274" y="728285"/>
                  </a:lnTo>
                  <a:lnTo>
                    <a:pt x="19659" y="683565"/>
                  </a:lnTo>
                  <a:lnTo>
                    <a:pt x="9103" y="638127"/>
                  </a:lnTo>
                  <a:lnTo>
                    <a:pt x="2564" y="592236"/>
                  </a:lnTo>
                  <a:lnTo>
                    <a:pt x="0" y="546157"/>
                  </a:lnTo>
                  <a:lnTo>
                    <a:pt x="1368" y="500156"/>
                  </a:lnTo>
                  <a:lnTo>
                    <a:pt x="6627" y="454499"/>
                  </a:lnTo>
                  <a:lnTo>
                    <a:pt x="15734" y="409452"/>
                  </a:lnTo>
                  <a:lnTo>
                    <a:pt x="28648" y="365280"/>
                  </a:lnTo>
                  <a:lnTo>
                    <a:pt x="45326" y="322248"/>
                  </a:lnTo>
                  <a:lnTo>
                    <a:pt x="65726" y="280624"/>
                  </a:lnTo>
                  <a:lnTo>
                    <a:pt x="89806" y="240671"/>
                  </a:lnTo>
                  <a:lnTo>
                    <a:pt x="117525" y="202657"/>
                  </a:lnTo>
                  <a:lnTo>
                    <a:pt x="148839" y="166846"/>
                  </a:lnTo>
                  <a:lnTo>
                    <a:pt x="183708" y="133505"/>
                  </a:lnTo>
                  <a:lnTo>
                    <a:pt x="222088" y="102898"/>
                  </a:lnTo>
                  <a:lnTo>
                    <a:pt x="262643" y="76140"/>
                  </a:lnTo>
                  <a:lnTo>
                    <a:pt x="305224" y="53251"/>
                  </a:lnTo>
                  <a:lnTo>
                    <a:pt x="349552" y="34321"/>
                  </a:lnTo>
                  <a:lnTo>
                    <a:pt x="395349" y="19441"/>
                  </a:lnTo>
                  <a:lnTo>
                    <a:pt x="442337" y="8700"/>
                  </a:lnTo>
                  <a:lnTo>
                    <a:pt x="490240" y="2190"/>
                  </a:lnTo>
                  <a:lnTo>
                    <a:pt x="538777" y="0"/>
                  </a:lnTo>
                  <a:lnTo>
                    <a:pt x="538778" y="538784"/>
                  </a:lnTo>
                  <a:lnTo>
                    <a:pt x="102892" y="855473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3895731" y="3394786"/>
            <a:ext cx="1090295" cy="1090295"/>
            <a:chOff x="3895731" y="3394786"/>
            <a:chExt cx="1090295" cy="1090295"/>
          </a:xfrm>
        </p:grpSpPr>
        <p:sp>
          <p:nvSpPr>
            <p:cNvPr id="10" name="object 10" descr=""/>
            <p:cNvSpPr/>
            <p:nvPr/>
          </p:nvSpPr>
          <p:spPr>
            <a:xfrm>
              <a:off x="4004975" y="3401137"/>
              <a:ext cx="974725" cy="1077595"/>
            </a:xfrm>
            <a:custGeom>
              <a:avLst/>
              <a:gdLst/>
              <a:ahLst/>
              <a:cxnLst/>
              <a:rect l="l" t="t" r="r" b="b"/>
              <a:pathLst>
                <a:path w="974725" h="1077595">
                  <a:moveTo>
                    <a:pt x="435885" y="0"/>
                  </a:moveTo>
                  <a:lnTo>
                    <a:pt x="435885" y="538784"/>
                  </a:lnTo>
                  <a:lnTo>
                    <a:pt x="0" y="855473"/>
                  </a:lnTo>
                  <a:lnTo>
                    <a:pt x="32182" y="895597"/>
                  </a:lnTo>
                  <a:lnTo>
                    <a:pt x="67702" y="932150"/>
                  </a:lnTo>
                  <a:lnTo>
                    <a:pt x="106260" y="964978"/>
                  </a:lnTo>
                  <a:lnTo>
                    <a:pt x="147554" y="993927"/>
                  </a:lnTo>
                  <a:lnTo>
                    <a:pt x="191282" y="1018844"/>
                  </a:lnTo>
                  <a:lnTo>
                    <a:pt x="237143" y="1039575"/>
                  </a:lnTo>
                  <a:lnTo>
                    <a:pt x="284835" y="1055966"/>
                  </a:lnTo>
                  <a:lnTo>
                    <a:pt x="334057" y="1067865"/>
                  </a:lnTo>
                  <a:lnTo>
                    <a:pt x="384508" y="1075116"/>
                  </a:lnTo>
                  <a:lnTo>
                    <a:pt x="435885" y="1077568"/>
                  </a:lnTo>
                  <a:lnTo>
                    <a:pt x="484925" y="1075366"/>
                  </a:lnTo>
                  <a:lnTo>
                    <a:pt x="532732" y="1068887"/>
                  </a:lnTo>
                  <a:lnTo>
                    <a:pt x="579115" y="1058322"/>
                  </a:lnTo>
                  <a:lnTo>
                    <a:pt x="623884" y="1043860"/>
                  </a:lnTo>
                  <a:lnTo>
                    <a:pt x="666849" y="1025692"/>
                  </a:lnTo>
                  <a:lnTo>
                    <a:pt x="707820" y="1004008"/>
                  </a:lnTo>
                  <a:lnTo>
                    <a:pt x="746606" y="978998"/>
                  </a:lnTo>
                  <a:lnTo>
                    <a:pt x="783017" y="950853"/>
                  </a:lnTo>
                  <a:lnTo>
                    <a:pt x="816863" y="919762"/>
                  </a:lnTo>
                  <a:lnTo>
                    <a:pt x="847954" y="885916"/>
                  </a:lnTo>
                  <a:lnTo>
                    <a:pt x="876099" y="849505"/>
                  </a:lnTo>
                  <a:lnTo>
                    <a:pt x="901109" y="810719"/>
                  </a:lnTo>
                  <a:lnTo>
                    <a:pt x="922793" y="769748"/>
                  </a:lnTo>
                  <a:lnTo>
                    <a:pt x="940961" y="726783"/>
                  </a:lnTo>
                  <a:lnTo>
                    <a:pt x="955423" y="682014"/>
                  </a:lnTo>
                  <a:lnTo>
                    <a:pt x="965988" y="635631"/>
                  </a:lnTo>
                  <a:lnTo>
                    <a:pt x="972467" y="587825"/>
                  </a:lnTo>
                  <a:lnTo>
                    <a:pt x="974669" y="538784"/>
                  </a:lnTo>
                  <a:lnTo>
                    <a:pt x="972467" y="489744"/>
                  </a:lnTo>
                  <a:lnTo>
                    <a:pt x="965988" y="441937"/>
                  </a:lnTo>
                  <a:lnTo>
                    <a:pt x="955423" y="395554"/>
                  </a:lnTo>
                  <a:lnTo>
                    <a:pt x="940961" y="350785"/>
                  </a:lnTo>
                  <a:lnTo>
                    <a:pt x="922793" y="307820"/>
                  </a:lnTo>
                  <a:lnTo>
                    <a:pt x="901109" y="266849"/>
                  </a:lnTo>
                  <a:lnTo>
                    <a:pt x="876099" y="228063"/>
                  </a:lnTo>
                  <a:lnTo>
                    <a:pt x="847954" y="191652"/>
                  </a:lnTo>
                  <a:lnTo>
                    <a:pt x="816863" y="157806"/>
                  </a:lnTo>
                  <a:lnTo>
                    <a:pt x="783017" y="126715"/>
                  </a:lnTo>
                  <a:lnTo>
                    <a:pt x="746606" y="98569"/>
                  </a:lnTo>
                  <a:lnTo>
                    <a:pt x="707820" y="73559"/>
                  </a:lnTo>
                  <a:lnTo>
                    <a:pt x="666849" y="51875"/>
                  </a:lnTo>
                  <a:lnTo>
                    <a:pt x="623884" y="33707"/>
                  </a:lnTo>
                  <a:lnTo>
                    <a:pt x="579115" y="19245"/>
                  </a:lnTo>
                  <a:lnTo>
                    <a:pt x="532732" y="8680"/>
                  </a:lnTo>
                  <a:lnTo>
                    <a:pt x="484925" y="2201"/>
                  </a:lnTo>
                  <a:lnTo>
                    <a:pt x="435885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902081" y="3401136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38778" y="0"/>
                  </a:moveTo>
                  <a:lnTo>
                    <a:pt x="587818" y="2202"/>
                  </a:lnTo>
                  <a:lnTo>
                    <a:pt x="635625" y="8681"/>
                  </a:lnTo>
                  <a:lnTo>
                    <a:pt x="682008" y="19246"/>
                  </a:lnTo>
                  <a:lnTo>
                    <a:pt x="726777" y="33708"/>
                  </a:lnTo>
                  <a:lnTo>
                    <a:pt x="769742" y="51876"/>
                  </a:lnTo>
                  <a:lnTo>
                    <a:pt x="810712" y="73560"/>
                  </a:lnTo>
                  <a:lnTo>
                    <a:pt x="849498" y="98570"/>
                  </a:lnTo>
                  <a:lnTo>
                    <a:pt x="885909" y="126715"/>
                  </a:lnTo>
                  <a:lnTo>
                    <a:pt x="919756" y="157806"/>
                  </a:lnTo>
                  <a:lnTo>
                    <a:pt x="950847" y="191652"/>
                  </a:lnTo>
                  <a:lnTo>
                    <a:pt x="978992" y="228063"/>
                  </a:lnTo>
                  <a:lnTo>
                    <a:pt x="1004002" y="266849"/>
                  </a:lnTo>
                  <a:lnTo>
                    <a:pt x="1025686" y="307820"/>
                  </a:lnTo>
                  <a:lnTo>
                    <a:pt x="1043854" y="350785"/>
                  </a:lnTo>
                  <a:lnTo>
                    <a:pt x="1058316" y="395554"/>
                  </a:lnTo>
                  <a:lnTo>
                    <a:pt x="1068881" y="441937"/>
                  </a:lnTo>
                  <a:lnTo>
                    <a:pt x="1075360" y="489744"/>
                  </a:lnTo>
                  <a:lnTo>
                    <a:pt x="1077562" y="538784"/>
                  </a:lnTo>
                  <a:lnTo>
                    <a:pt x="1075360" y="587824"/>
                  </a:lnTo>
                  <a:lnTo>
                    <a:pt x="1068881" y="635631"/>
                  </a:lnTo>
                  <a:lnTo>
                    <a:pt x="1058316" y="682014"/>
                  </a:lnTo>
                  <a:lnTo>
                    <a:pt x="1043854" y="726783"/>
                  </a:lnTo>
                  <a:lnTo>
                    <a:pt x="1025686" y="769748"/>
                  </a:lnTo>
                  <a:lnTo>
                    <a:pt x="1004002" y="810719"/>
                  </a:lnTo>
                  <a:lnTo>
                    <a:pt x="978992" y="849505"/>
                  </a:lnTo>
                  <a:lnTo>
                    <a:pt x="950847" y="885916"/>
                  </a:lnTo>
                  <a:lnTo>
                    <a:pt x="919756" y="919762"/>
                  </a:lnTo>
                  <a:lnTo>
                    <a:pt x="885909" y="950853"/>
                  </a:lnTo>
                  <a:lnTo>
                    <a:pt x="849498" y="978998"/>
                  </a:lnTo>
                  <a:lnTo>
                    <a:pt x="810712" y="1004008"/>
                  </a:lnTo>
                  <a:lnTo>
                    <a:pt x="769742" y="1025692"/>
                  </a:lnTo>
                  <a:lnTo>
                    <a:pt x="726777" y="1043860"/>
                  </a:lnTo>
                  <a:lnTo>
                    <a:pt x="682008" y="1058322"/>
                  </a:lnTo>
                  <a:lnTo>
                    <a:pt x="635625" y="1068887"/>
                  </a:lnTo>
                  <a:lnTo>
                    <a:pt x="587818" y="1075366"/>
                  </a:lnTo>
                  <a:lnTo>
                    <a:pt x="538778" y="1077568"/>
                  </a:lnTo>
                  <a:lnTo>
                    <a:pt x="487401" y="1075117"/>
                  </a:lnTo>
                  <a:lnTo>
                    <a:pt x="436950" y="1067865"/>
                  </a:lnTo>
                  <a:lnTo>
                    <a:pt x="387728" y="1055967"/>
                  </a:lnTo>
                  <a:lnTo>
                    <a:pt x="340036" y="1039575"/>
                  </a:lnTo>
                  <a:lnTo>
                    <a:pt x="294175" y="1018844"/>
                  </a:lnTo>
                  <a:lnTo>
                    <a:pt x="250447" y="993927"/>
                  </a:lnTo>
                  <a:lnTo>
                    <a:pt x="209153" y="964978"/>
                  </a:lnTo>
                  <a:lnTo>
                    <a:pt x="170595" y="932150"/>
                  </a:lnTo>
                  <a:lnTo>
                    <a:pt x="135074" y="895598"/>
                  </a:lnTo>
                  <a:lnTo>
                    <a:pt x="102892" y="855473"/>
                  </a:lnTo>
                  <a:lnTo>
                    <a:pt x="538778" y="538784"/>
                  </a:lnTo>
                  <a:lnTo>
                    <a:pt x="538778" y="0"/>
                  </a:lnTo>
                  <a:close/>
                </a:path>
                <a:path w="1077595" h="1077595">
                  <a:moveTo>
                    <a:pt x="102892" y="855473"/>
                  </a:moveTo>
                  <a:lnTo>
                    <a:pt x="75848" y="814504"/>
                  </a:lnTo>
                  <a:lnTo>
                    <a:pt x="52989" y="772020"/>
                  </a:lnTo>
                  <a:lnTo>
                    <a:pt x="34274" y="728285"/>
                  </a:lnTo>
                  <a:lnTo>
                    <a:pt x="19659" y="683565"/>
                  </a:lnTo>
                  <a:lnTo>
                    <a:pt x="9103" y="638127"/>
                  </a:lnTo>
                  <a:lnTo>
                    <a:pt x="2564" y="592236"/>
                  </a:lnTo>
                  <a:lnTo>
                    <a:pt x="0" y="546157"/>
                  </a:lnTo>
                  <a:lnTo>
                    <a:pt x="1368" y="500156"/>
                  </a:lnTo>
                  <a:lnTo>
                    <a:pt x="6627" y="454499"/>
                  </a:lnTo>
                  <a:lnTo>
                    <a:pt x="15734" y="409452"/>
                  </a:lnTo>
                  <a:lnTo>
                    <a:pt x="28648" y="365280"/>
                  </a:lnTo>
                  <a:lnTo>
                    <a:pt x="45326" y="322248"/>
                  </a:lnTo>
                  <a:lnTo>
                    <a:pt x="65726" y="280624"/>
                  </a:lnTo>
                  <a:lnTo>
                    <a:pt x="89806" y="240671"/>
                  </a:lnTo>
                  <a:lnTo>
                    <a:pt x="117525" y="202657"/>
                  </a:lnTo>
                  <a:lnTo>
                    <a:pt x="148839" y="166846"/>
                  </a:lnTo>
                  <a:lnTo>
                    <a:pt x="183708" y="133505"/>
                  </a:lnTo>
                  <a:lnTo>
                    <a:pt x="222088" y="102898"/>
                  </a:lnTo>
                  <a:lnTo>
                    <a:pt x="262643" y="76140"/>
                  </a:lnTo>
                  <a:lnTo>
                    <a:pt x="305224" y="53251"/>
                  </a:lnTo>
                  <a:lnTo>
                    <a:pt x="349552" y="34321"/>
                  </a:lnTo>
                  <a:lnTo>
                    <a:pt x="395349" y="19441"/>
                  </a:lnTo>
                  <a:lnTo>
                    <a:pt x="442337" y="8700"/>
                  </a:lnTo>
                  <a:lnTo>
                    <a:pt x="490240" y="2190"/>
                  </a:lnTo>
                  <a:lnTo>
                    <a:pt x="538777" y="0"/>
                  </a:lnTo>
                  <a:lnTo>
                    <a:pt x="538778" y="538784"/>
                  </a:lnTo>
                  <a:lnTo>
                    <a:pt x="102892" y="855473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5545837" y="3394787"/>
            <a:ext cx="1090930" cy="1090295"/>
            <a:chOff x="5545837" y="3394787"/>
            <a:chExt cx="1090930" cy="1090295"/>
          </a:xfrm>
        </p:grpSpPr>
        <p:sp>
          <p:nvSpPr>
            <p:cNvPr id="13" name="object 13" descr=""/>
            <p:cNvSpPr/>
            <p:nvPr/>
          </p:nvSpPr>
          <p:spPr>
            <a:xfrm>
              <a:off x="5957033" y="3401137"/>
              <a:ext cx="673100" cy="1077595"/>
            </a:xfrm>
            <a:custGeom>
              <a:avLst/>
              <a:gdLst/>
              <a:ahLst/>
              <a:cxnLst/>
              <a:rect l="l" t="t" r="r" b="b"/>
              <a:pathLst>
                <a:path w="673100" h="1077595">
                  <a:moveTo>
                    <a:pt x="133990" y="0"/>
                  </a:moveTo>
                  <a:lnTo>
                    <a:pt x="133990" y="538784"/>
                  </a:lnTo>
                  <a:lnTo>
                    <a:pt x="0" y="1060641"/>
                  </a:lnTo>
                  <a:lnTo>
                    <a:pt x="33048" y="1068028"/>
                  </a:lnTo>
                  <a:lnTo>
                    <a:pt x="66462" y="1073319"/>
                  </a:lnTo>
                  <a:lnTo>
                    <a:pt x="100142" y="1076504"/>
                  </a:lnTo>
                  <a:lnTo>
                    <a:pt x="133990" y="1077568"/>
                  </a:lnTo>
                  <a:lnTo>
                    <a:pt x="183030" y="1075366"/>
                  </a:lnTo>
                  <a:lnTo>
                    <a:pt x="230837" y="1068887"/>
                  </a:lnTo>
                  <a:lnTo>
                    <a:pt x="277220" y="1058322"/>
                  </a:lnTo>
                  <a:lnTo>
                    <a:pt x="321989" y="1043860"/>
                  </a:lnTo>
                  <a:lnTo>
                    <a:pt x="364954" y="1025692"/>
                  </a:lnTo>
                  <a:lnTo>
                    <a:pt x="405924" y="1004008"/>
                  </a:lnTo>
                  <a:lnTo>
                    <a:pt x="444710" y="978998"/>
                  </a:lnTo>
                  <a:lnTo>
                    <a:pt x="481121" y="950853"/>
                  </a:lnTo>
                  <a:lnTo>
                    <a:pt x="514967" y="919762"/>
                  </a:lnTo>
                  <a:lnTo>
                    <a:pt x="546058" y="885916"/>
                  </a:lnTo>
                  <a:lnTo>
                    <a:pt x="574204" y="849505"/>
                  </a:lnTo>
                  <a:lnTo>
                    <a:pt x="599213" y="810719"/>
                  </a:lnTo>
                  <a:lnTo>
                    <a:pt x="620897" y="769748"/>
                  </a:lnTo>
                  <a:lnTo>
                    <a:pt x="639065" y="726783"/>
                  </a:lnTo>
                  <a:lnTo>
                    <a:pt x="653527" y="682014"/>
                  </a:lnTo>
                  <a:lnTo>
                    <a:pt x="664093" y="635631"/>
                  </a:lnTo>
                  <a:lnTo>
                    <a:pt x="670571" y="587825"/>
                  </a:lnTo>
                  <a:lnTo>
                    <a:pt x="672773" y="538784"/>
                  </a:lnTo>
                  <a:lnTo>
                    <a:pt x="670571" y="489744"/>
                  </a:lnTo>
                  <a:lnTo>
                    <a:pt x="664093" y="441937"/>
                  </a:lnTo>
                  <a:lnTo>
                    <a:pt x="653527" y="395554"/>
                  </a:lnTo>
                  <a:lnTo>
                    <a:pt x="639065" y="350785"/>
                  </a:lnTo>
                  <a:lnTo>
                    <a:pt x="620897" y="307820"/>
                  </a:lnTo>
                  <a:lnTo>
                    <a:pt x="599213" y="266849"/>
                  </a:lnTo>
                  <a:lnTo>
                    <a:pt x="574204" y="228063"/>
                  </a:lnTo>
                  <a:lnTo>
                    <a:pt x="546058" y="191652"/>
                  </a:lnTo>
                  <a:lnTo>
                    <a:pt x="514967" y="157806"/>
                  </a:lnTo>
                  <a:lnTo>
                    <a:pt x="481121" y="126715"/>
                  </a:lnTo>
                  <a:lnTo>
                    <a:pt x="444710" y="98569"/>
                  </a:lnTo>
                  <a:lnTo>
                    <a:pt x="405924" y="73559"/>
                  </a:lnTo>
                  <a:lnTo>
                    <a:pt x="364954" y="51875"/>
                  </a:lnTo>
                  <a:lnTo>
                    <a:pt x="321989" y="33707"/>
                  </a:lnTo>
                  <a:lnTo>
                    <a:pt x="277220" y="19245"/>
                  </a:lnTo>
                  <a:lnTo>
                    <a:pt x="230837" y="8680"/>
                  </a:lnTo>
                  <a:lnTo>
                    <a:pt x="183030" y="2201"/>
                  </a:lnTo>
                  <a:lnTo>
                    <a:pt x="133990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52187" y="3401137"/>
              <a:ext cx="1078230" cy="1077595"/>
            </a:xfrm>
            <a:custGeom>
              <a:avLst/>
              <a:gdLst/>
              <a:ahLst/>
              <a:cxnLst/>
              <a:rect l="l" t="t" r="r" b="b"/>
              <a:pathLst>
                <a:path w="1078229" h="1077595">
                  <a:moveTo>
                    <a:pt x="538835" y="0"/>
                  </a:moveTo>
                  <a:lnTo>
                    <a:pt x="587876" y="2202"/>
                  </a:lnTo>
                  <a:lnTo>
                    <a:pt x="635682" y="8680"/>
                  </a:lnTo>
                  <a:lnTo>
                    <a:pt x="682065" y="19246"/>
                  </a:lnTo>
                  <a:lnTo>
                    <a:pt x="726834" y="33707"/>
                  </a:lnTo>
                  <a:lnTo>
                    <a:pt x="769799" y="51876"/>
                  </a:lnTo>
                  <a:lnTo>
                    <a:pt x="810770" y="73560"/>
                  </a:lnTo>
                  <a:lnTo>
                    <a:pt x="849556" y="98569"/>
                  </a:lnTo>
                  <a:lnTo>
                    <a:pt x="885967" y="126715"/>
                  </a:lnTo>
                  <a:lnTo>
                    <a:pt x="919813" y="157806"/>
                  </a:lnTo>
                  <a:lnTo>
                    <a:pt x="950904" y="191652"/>
                  </a:lnTo>
                  <a:lnTo>
                    <a:pt x="979050" y="228063"/>
                  </a:lnTo>
                  <a:lnTo>
                    <a:pt x="1004059" y="266849"/>
                  </a:lnTo>
                  <a:lnTo>
                    <a:pt x="1025744" y="307820"/>
                  </a:lnTo>
                  <a:lnTo>
                    <a:pt x="1043912" y="350785"/>
                  </a:lnTo>
                  <a:lnTo>
                    <a:pt x="1058373" y="395554"/>
                  </a:lnTo>
                  <a:lnTo>
                    <a:pt x="1068939" y="441937"/>
                  </a:lnTo>
                  <a:lnTo>
                    <a:pt x="1075417" y="489743"/>
                  </a:lnTo>
                  <a:lnTo>
                    <a:pt x="1077619" y="538784"/>
                  </a:lnTo>
                  <a:lnTo>
                    <a:pt x="1075417" y="587824"/>
                  </a:lnTo>
                  <a:lnTo>
                    <a:pt x="1068939" y="635631"/>
                  </a:lnTo>
                  <a:lnTo>
                    <a:pt x="1058373" y="682014"/>
                  </a:lnTo>
                  <a:lnTo>
                    <a:pt x="1043912" y="726783"/>
                  </a:lnTo>
                  <a:lnTo>
                    <a:pt x="1025744" y="769748"/>
                  </a:lnTo>
                  <a:lnTo>
                    <a:pt x="1004059" y="810718"/>
                  </a:lnTo>
                  <a:lnTo>
                    <a:pt x="979050" y="849504"/>
                  </a:lnTo>
                  <a:lnTo>
                    <a:pt x="950904" y="885915"/>
                  </a:lnTo>
                  <a:lnTo>
                    <a:pt x="919813" y="919762"/>
                  </a:lnTo>
                  <a:lnTo>
                    <a:pt x="885967" y="950853"/>
                  </a:lnTo>
                  <a:lnTo>
                    <a:pt x="849556" y="978998"/>
                  </a:lnTo>
                  <a:lnTo>
                    <a:pt x="810770" y="1004008"/>
                  </a:lnTo>
                  <a:lnTo>
                    <a:pt x="769799" y="1025692"/>
                  </a:lnTo>
                  <a:lnTo>
                    <a:pt x="726834" y="1043860"/>
                  </a:lnTo>
                  <a:lnTo>
                    <a:pt x="682065" y="1058322"/>
                  </a:lnTo>
                  <a:lnTo>
                    <a:pt x="635682" y="1068887"/>
                  </a:lnTo>
                  <a:lnTo>
                    <a:pt x="587876" y="1075366"/>
                  </a:lnTo>
                  <a:lnTo>
                    <a:pt x="538835" y="1077568"/>
                  </a:lnTo>
                  <a:lnTo>
                    <a:pt x="504988" y="1076504"/>
                  </a:lnTo>
                  <a:lnTo>
                    <a:pt x="471308" y="1073319"/>
                  </a:lnTo>
                  <a:lnTo>
                    <a:pt x="437894" y="1068028"/>
                  </a:lnTo>
                  <a:lnTo>
                    <a:pt x="404845" y="1060641"/>
                  </a:lnTo>
                  <a:lnTo>
                    <a:pt x="538835" y="538784"/>
                  </a:lnTo>
                  <a:lnTo>
                    <a:pt x="538835" y="0"/>
                  </a:lnTo>
                  <a:close/>
                </a:path>
                <a:path w="1078229" h="1077595">
                  <a:moveTo>
                    <a:pt x="404845" y="1060641"/>
                  </a:moveTo>
                  <a:lnTo>
                    <a:pt x="357893" y="1046312"/>
                  </a:lnTo>
                  <a:lnTo>
                    <a:pt x="313199" y="1028148"/>
                  </a:lnTo>
                  <a:lnTo>
                    <a:pt x="270901" y="1006380"/>
                  </a:lnTo>
                  <a:lnTo>
                    <a:pt x="231135" y="981239"/>
                  </a:lnTo>
                  <a:lnTo>
                    <a:pt x="194038" y="952956"/>
                  </a:lnTo>
                  <a:lnTo>
                    <a:pt x="159747" y="921765"/>
                  </a:lnTo>
                  <a:lnTo>
                    <a:pt x="128400" y="887895"/>
                  </a:lnTo>
                  <a:lnTo>
                    <a:pt x="100132" y="851578"/>
                  </a:lnTo>
                  <a:lnTo>
                    <a:pt x="75081" y="813047"/>
                  </a:lnTo>
                  <a:lnTo>
                    <a:pt x="53384" y="772532"/>
                  </a:lnTo>
                  <a:lnTo>
                    <a:pt x="35178" y="730265"/>
                  </a:lnTo>
                  <a:lnTo>
                    <a:pt x="20600" y="686478"/>
                  </a:lnTo>
                  <a:lnTo>
                    <a:pt x="9786" y="641402"/>
                  </a:lnTo>
                  <a:lnTo>
                    <a:pt x="2873" y="595269"/>
                  </a:lnTo>
                  <a:lnTo>
                    <a:pt x="0" y="548310"/>
                  </a:lnTo>
                  <a:lnTo>
                    <a:pt x="1301" y="500757"/>
                  </a:lnTo>
                  <a:lnTo>
                    <a:pt x="6915" y="452841"/>
                  </a:lnTo>
                  <a:lnTo>
                    <a:pt x="16978" y="404793"/>
                  </a:lnTo>
                  <a:lnTo>
                    <a:pt x="31223" y="358131"/>
                  </a:lnTo>
                  <a:lnTo>
                    <a:pt x="49345" y="313549"/>
                  </a:lnTo>
                  <a:lnTo>
                    <a:pt x="71128" y="271215"/>
                  </a:lnTo>
                  <a:lnTo>
                    <a:pt x="96353" y="231298"/>
                  </a:lnTo>
                  <a:lnTo>
                    <a:pt x="124803" y="193967"/>
                  </a:lnTo>
                  <a:lnTo>
                    <a:pt x="156261" y="159391"/>
                  </a:lnTo>
                  <a:lnTo>
                    <a:pt x="190508" y="127738"/>
                  </a:lnTo>
                  <a:lnTo>
                    <a:pt x="227329" y="99177"/>
                  </a:lnTo>
                  <a:lnTo>
                    <a:pt x="266505" y="73877"/>
                  </a:lnTo>
                  <a:lnTo>
                    <a:pt x="307818" y="52006"/>
                  </a:lnTo>
                  <a:lnTo>
                    <a:pt x="351051" y="33734"/>
                  </a:lnTo>
                  <a:lnTo>
                    <a:pt x="395987" y="19228"/>
                  </a:lnTo>
                  <a:lnTo>
                    <a:pt x="442408" y="8658"/>
                  </a:lnTo>
                  <a:lnTo>
                    <a:pt x="490097" y="2192"/>
                  </a:lnTo>
                  <a:lnTo>
                    <a:pt x="538835" y="0"/>
                  </a:lnTo>
                  <a:lnTo>
                    <a:pt x="538835" y="538784"/>
                  </a:lnTo>
                  <a:lnTo>
                    <a:pt x="404845" y="106064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7196385" y="3394787"/>
            <a:ext cx="1090295" cy="1090295"/>
            <a:chOff x="7196385" y="3394787"/>
            <a:chExt cx="1090295" cy="1090295"/>
          </a:xfrm>
        </p:grpSpPr>
        <p:sp>
          <p:nvSpPr>
            <p:cNvPr id="16" name="object 16" descr=""/>
            <p:cNvSpPr/>
            <p:nvPr/>
          </p:nvSpPr>
          <p:spPr>
            <a:xfrm>
              <a:off x="7741186" y="3401137"/>
              <a:ext cx="539115" cy="1051560"/>
            </a:xfrm>
            <a:custGeom>
              <a:avLst/>
              <a:gdLst/>
              <a:ahLst/>
              <a:cxnLst/>
              <a:rect l="l" t="t" r="r" b="b"/>
              <a:pathLst>
                <a:path w="539115" h="1051560">
                  <a:moveTo>
                    <a:pt x="0" y="0"/>
                  </a:moveTo>
                  <a:lnTo>
                    <a:pt x="0" y="538784"/>
                  </a:lnTo>
                  <a:lnTo>
                    <a:pt x="166493" y="1051198"/>
                  </a:lnTo>
                  <a:lnTo>
                    <a:pt x="212936" y="1033719"/>
                  </a:lnTo>
                  <a:lnTo>
                    <a:pt x="257013" y="1012351"/>
                  </a:lnTo>
                  <a:lnTo>
                    <a:pt x="298552" y="987333"/>
                  </a:lnTo>
                  <a:lnTo>
                    <a:pt x="337380" y="958899"/>
                  </a:lnTo>
                  <a:lnTo>
                    <a:pt x="373326" y="927287"/>
                  </a:lnTo>
                  <a:lnTo>
                    <a:pt x="406218" y="892733"/>
                  </a:lnTo>
                  <a:lnTo>
                    <a:pt x="435884" y="855473"/>
                  </a:lnTo>
                  <a:lnTo>
                    <a:pt x="462153" y="815745"/>
                  </a:lnTo>
                  <a:lnTo>
                    <a:pt x="484851" y="773785"/>
                  </a:lnTo>
                  <a:lnTo>
                    <a:pt x="503808" y="729830"/>
                  </a:lnTo>
                  <a:lnTo>
                    <a:pt x="518852" y="684115"/>
                  </a:lnTo>
                  <a:lnTo>
                    <a:pt x="529810" y="636879"/>
                  </a:lnTo>
                  <a:lnTo>
                    <a:pt x="536511" y="588356"/>
                  </a:lnTo>
                  <a:lnTo>
                    <a:pt x="538783" y="538784"/>
                  </a:lnTo>
                  <a:lnTo>
                    <a:pt x="536581" y="489744"/>
                  </a:lnTo>
                  <a:lnTo>
                    <a:pt x="530103" y="441937"/>
                  </a:lnTo>
                  <a:lnTo>
                    <a:pt x="519537" y="395554"/>
                  </a:lnTo>
                  <a:lnTo>
                    <a:pt x="505075" y="350785"/>
                  </a:lnTo>
                  <a:lnTo>
                    <a:pt x="486907" y="307820"/>
                  </a:lnTo>
                  <a:lnTo>
                    <a:pt x="465223" y="266849"/>
                  </a:lnTo>
                  <a:lnTo>
                    <a:pt x="440213" y="228063"/>
                  </a:lnTo>
                  <a:lnTo>
                    <a:pt x="412068" y="191652"/>
                  </a:lnTo>
                  <a:lnTo>
                    <a:pt x="380977" y="157806"/>
                  </a:lnTo>
                  <a:lnTo>
                    <a:pt x="347131" y="126715"/>
                  </a:lnTo>
                  <a:lnTo>
                    <a:pt x="310720" y="98569"/>
                  </a:lnTo>
                  <a:lnTo>
                    <a:pt x="271934" y="73559"/>
                  </a:lnTo>
                  <a:lnTo>
                    <a:pt x="230964" y="51875"/>
                  </a:lnTo>
                  <a:lnTo>
                    <a:pt x="187999" y="33707"/>
                  </a:lnTo>
                  <a:lnTo>
                    <a:pt x="143230" y="19245"/>
                  </a:lnTo>
                  <a:lnTo>
                    <a:pt x="96847" y="8680"/>
                  </a:lnTo>
                  <a:lnTo>
                    <a:pt x="49040" y="2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202735" y="3401137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38450" y="0"/>
                  </a:moveTo>
                  <a:lnTo>
                    <a:pt x="587490" y="2201"/>
                  </a:lnTo>
                  <a:lnTo>
                    <a:pt x="635297" y="8680"/>
                  </a:lnTo>
                  <a:lnTo>
                    <a:pt x="681680" y="19245"/>
                  </a:lnTo>
                  <a:lnTo>
                    <a:pt x="726449" y="33707"/>
                  </a:lnTo>
                  <a:lnTo>
                    <a:pt x="769414" y="51875"/>
                  </a:lnTo>
                  <a:lnTo>
                    <a:pt x="810385" y="73559"/>
                  </a:lnTo>
                  <a:lnTo>
                    <a:pt x="849171" y="98569"/>
                  </a:lnTo>
                  <a:lnTo>
                    <a:pt x="885582" y="126715"/>
                  </a:lnTo>
                  <a:lnTo>
                    <a:pt x="919428" y="157806"/>
                  </a:lnTo>
                  <a:lnTo>
                    <a:pt x="950519" y="191652"/>
                  </a:lnTo>
                  <a:lnTo>
                    <a:pt x="978664" y="228063"/>
                  </a:lnTo>
                  <a:lnTo>
                    <a:pt x="1003674" y="266849"/>
                  </a:lnTo>
                  <a:lnTo>
                    <a:pt x="1025358" y="307819"/>
                  </a:lnTo>
                  <a:lnTo>
                    <a:pt x="1043526" y="350784"/>
                  </a:lnTo>
                  <a:lnTo>
                    <a:pt x="1057988" y="395553"/>
                  </a:lnTo>
                  <a:lnTo>
                    <a:pt x="1068554" y="441936"/>
                  </a:lnTo>
                  <a:lnTo>
                    <a:pt x="1075032" y="489743"/>
                  </a:lnTo>
                  <a:lnTo>
                    <a:pt x="1077234" y="538784"/>
                  </a:lnTo>
                  <a:lnTo>
                    <a:pt x="1074962" y="588355"/>
                  </a:lnTo>
                  <a:lnTo>
                    <a:pt x="1068261" y="636878"/>
                  </a:lnTo>
                  <a:lnTo>
                    <a:pt x="1057303" y="684115"/>
                  </a:lnTo>
                  <a:lnTo>
                    <a:pt x="1042259" y="729829"/>
                  </a:lnTo>
                  <a:lnTo>
                    <a:pt x="1023302" y="773785"/>
                  </a:lnTo>
                  <a:lnTo>
                    <a:pt x="1000604" y="815745"/>
                  </a:lnTo>
                  <a:lnTo>
                    <a:pt x="974335" y="855473"/>
                  </a:lnTo>
                  <a:lnTo>
                    <a:pt x="944669" y="892732"/>
                  </a:lnTo>
                  <a:lnTo>
                    <a:pt x="911777" y="927286"/>
                  </a:lnTo>
                  <a:lnTo>
                    <a:pt x="875831" y="958898"/>
                  </a:lnTo>
                  <a:lnTo>
                    <a:pt x="837003" y="987332"/>
                  </a:lnTo>
                  <a:lnTo>
                    <a:pt x="795464" y="1012351"/>
                  </a:lnTo>
                  <a:lnTo>
                    <a:pt x="751387" y="1033718"/>
                  </a:lnTo>
                  <a:lnTo>
                    <a:pt x="704943" y="1051198"/>
                  </a:lnTo>
                  <a:lnTo>
                    <a:pt x="538450" y="538784"/>
                  </a:lnTo>
                  <a:lnTo>
                    <a:pt x="538450" y="0"/>
                  </a:lnTo>
                  <a:close/>
                </a:path>
                <a:path w="1077595" h="1077595">
                  <a:moveTo>
                    <a:pt x="704944" y="1051198"/>
                  </a:moveTo>
                  <a:lnTo>
                    <a:pt x="657623" y="1064258"/>
                  </a:lnTo>
                  <a:lnTo>
                    <a:pt x="610154" y="1072869"/>
                  </a:lnTo>
                  <a:lnTo>
                    <a:pt x="562777" y="1077154"/>
                  </a:lnTo>
                  <a:lnTo>
                    <a:pt x="515730" y="1077235"/>
                  </a:lnTo>
                  <a:lnTo>
                    <a:pt x="469254" y="1073233"/>
                  </a:lnTo>
                  <a:lnTo>
                    <a:pt x="423588" y="1065271"/>
                  </a:lnTo>
                  <a:lnTo>
                    <a:pt x="378971" y="1053470"/>
                  </a:lnTo>
                  <a:lnTo>
                    <a:pt x="335645" y="1037954"/>
                  </a:lnTo>
                  <a:lnTo>
                    <a:pt x="293848" y="1018844"/>
                  </a:lnTo>
                  <a:lnTo>
                    <a:pt x="253819" y="996262"/>
                  </a:lnTo>
                  <a:lnTo>
                    <a:pt x="215800" y="970330"/>
                  </a:lnTo>
                  <a:lnTo>
                    <a:pt x="180028" y="941171"/>
                  </a:lnTo>
                  <a:lnTo>
                    <a:pt x="146745" y="908906"/>
                  </a:lnTo>
                  <a:lnTo>
                    <a:pt x="116189" y="873659"/>
                  </a:lnTo>
                  <a:lnTo>
                    <a:pt x="88601" y="835550"/>
                  </a:lnTo>
                  <a:lnTo>
                    <a:pt x="64220" y="794702"/>
                  </a:lnTo>
                  <a:lnTo>
                    <a:pt x="43285" y="751237"/>
                  </a:lnTo>
                  <a:lnTo>
                    <a:pt x="26037" y="705277"/>
                  </a:lnTo>
                  <a:lnTo>
                    <a:pt x="12976" y="657956"/>
                  </a:lnTo>
                  <a:lnTo>
                    <a:pt x="4365" y="610487"/>
                  </a:lnTo>
                  <a:lnTo>
                    <a:pt x="80" y="563110"/>
                  </a:lnTo>
                  <a:lnTo>
                    <a:pt x="0" y="516063"/>
                  </a:lnTo>
                  <a:lnTo>
                    <a:pt x="4001" y="469587"/>
                  </a:lnTo>
                  <a:lnTo>
                    <a:pt x="11964" y="423921"/>
                  </a:lnTo>
                  <a:lnTo>
                    <a:pt x="23764" y="379304"/>
                  </a:lnTo>
                  <a:lnTo>
                    <a:pt x="39280" y="335978"/>
                  </a:lnTo>
                  <a:lnTo>
                    <a:pt x="58391" y="294181"/>
                  </a:lnTo>
                  <a:lnTo>
                    <a:pt x="80972" y="254152"/>
                  </a:lnTo>
                  <a:lnTo>
                    <a:pt x="106904" y="216133"/>
                  </a:lnTo>
                  <a:lnTo>
                    <a:pt x="136063" y="180361"/>
                  </a:lnTo>
                  <a:lnTo>
                    <a:pt x="168328" y="147078"/>
                  </a:lnTo>
                  <a:lnTo>
                    <a:pt x="203576" y="116522"/>
                  </a:lnTo>
                  <a:lnTo>
                    <a:pt x="241685" y="88934"/>
                  </a:lnTo>
                  <a:lnTo>
                    <a:pt x="282533" y="64553"/>
                  </a:lnTo>
                  <a:lnTo>
                    <a:pt x="325997" y="43618"/>
                  </a:lnTo>
                  <a:lnTo>
                    <a:pt x="371957" y="26369"/>
                  </a:lnTo>
                  <a:lnTo>
                    <a:pt x="412706" y="14879"/>
                  </a:lnTo>
                  <a:lnTo>
                    <a:pt x="454166" y="6633"/>
                  </a:lnTo>
                  <a:lnTo>
                    <a:pt x="496146" y="1663"/>
                  </a:lnTo>
                  <a:lnTo>
                    <a:pt x="538451" y="0"/>
                  </a:lnTo>
                  <a:lnTo>
                    <a:pt x="538450" y="538784"/>
                  </a:lnTo>
                  <a:lnTo>
                    <a:pt x="704944" y="1051198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8846480" y="3394787"/>
            <a:ext cx="1090295" cy="1090295"/>
            <a:chOff x="8846480" y="3394787"/>
            <a:chExt cx="1090295" cy="1090295"/>
          </a:xfrm>
        </p:grpSpPr>
        <p:sp>
          <p:nvSpPr>
            <p:cNvPr id="19" name="object 19" descr=""/>
            <p:cNvSpPr/>
            <p:nvPr/>
          </p:nvSpPr>
          <p:spPr>
            <a:xfrm>
              <a:off x="9391350" y="3401137"/>
              <a:ext cx="393065" cy="539115"/>
            </a:xfrm>
            <a:custGeom>
              <a:avLst/>
              <a:gdLst/>
              <a:ahLst/>
              <a:cxnLst/>
              <a:rect l="l" t="t" r="r" b="b"/>
              <a:pathLst>
                <a:path w="393065" h="539114">
                  <a:moveTo>
                    <a:pt x="0" y="0"/>
                  </a:moveTo>
                  <a:lnTo>
                    <a:pt x="0" y="538784"/>
                  </a:lnTo>
                  <a:lnTo>
                    <a:pt x="392756" y="169961"/>
                  </a:lnTo>
                  <a:lnTo>
                    <a:pt x="357363" y="135570"/>
                  </a:lnTo>
                  <a:lnTo>
                    <a:pt x="319261" y="104776"/>
                  </a:lnTo>
                  <a:lnTo>
                    <a:pt x="278728" y="77698"/>
                  </a:lnTo>
                  <a:lnTo>
                    <a:pt x="236041" y="54457"/>
                  </a:lnTo>
                  <a:lnTo>
                    <a:pt x="191477" y="35172"/>
                  </a:lnTo>
                  <a:lnTo>
                    <a:pt x="145314" y="19964"/>
                  </a:lnTo>
                  <a:lnTo>
                    <a:pt x="97828" y="8953"/>
                  </a:lnTo>
                  <a:lnTo>
                    <a:pt x="49298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852830" y="3401137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38518" y="0"/>
                  </a:moveTo>
                  <a:lnTo>
                    <a:pt x="587816" y="2258"/>
                  </a:lnTo>
                  <a:lnTo>
                    <a:pt x="636347" y="8953"/>
                  </a:lnTo>
                  <a:lnTo>
                    <a:pt x="683833" y="19964"/>
                  </a:lnTo>
                  <a:lnTo>
                    <a:pt x="729996" y="35172"/>
                  </a:lnTo>
                  <a:lnTo>
                    <a:pt x="774560" y="54456"/>
                  </a:lnTo>
                  <a:lnTo>
                    <a:pt x="817247" y="77697"/>
                  </a:lnTo>
                  <a:lnTo>
                    <a:pt x="857780" y="104775"/>
                  </a:lnTo>
                  <a:lnTo>
                    <a:pt x="895882" y="135570"/>
                  </a:lnTo>
                  <a:lnTo>
                    <a:pt x="931275" y="169961"/>
                  </a:lnTo>
                  <a:lnTo>
                    <a:pt x="538518" y="538784"/>
                  </a:lnTo>
                  <a:lnTo>
                    <a:pt x="538518" y="0"/>
                  </a:lnTo>
                  <a:close/>
                </a:path>
                <a:path w="1077595" h="1077595">
                  <a:moveTo>
                    <a:pt x="931274" y="169960"/>
                  </a:moveTo>
                  <a:lnTo>
                    <a:pt x="963240" y="207217"/>
                  </a:lnTo>
                  <a:lnTo>
                    <a:pt x="991243" y="246501"/>
                  </a:lnTo>
                  <a:lnTo>
                    <a:pt x="1015292" y="287545"/>
                  </a:lnTo>
                  <a:lnTo>
                    <a:pt x="1035397" y="330080"/>
                  </a:lnTo>
                  <a:lnTo>
                    <a:pt x="1051564" y="373837"/>
                  </a:lnTo>
                  <a:lnTo>
                    <a:pt x="1063803" y="418547"/>
                  </a:lnTo>
                  <a:lnTo>
                    <a:pt x="1072123" y="463942"/>
                  </a:lnTo>
                  <a:lnTo>
                    <a:pt x="1076531" y="509751"/>
                  </a:lnTo>
                  <a:lnTo>
                    <a:pt x="1077036" y="555707"/>
                  </a:lnTo>
                  <a:lnTo>
                    <a:pt x="1073646" y="601541"/>
                  </a:lnTo>
                  <a:lnTo>
                    <a:pt x="1066370" y="646983"/>
                  </a:lnTo>
                  <a:lnTo>
                    <a:pt x="1055217" y="691765"/>
                  </a:lnTo>
                  <a:lnTo>
                    <a:pt x="1040195" y="735619"/>
                  </a:lnTo>
                  <a:lnTo>
                    <a:pt x="1021312" y="778274"/>
                  </a:lnTo>
                  <a:lnTo>
                    <a:pt x="998576" y="819463"/>
                  </a:lnTo>
                  <a:lnTo>
                    <a:pt x="971997" y="858916"/>
                  </a:lnTo>
                  <a:lnTo>
                    <a:pt x="941582" y="896365"/>
                  </a:lnTo>
                  <a:lnTo>
                    <a:pt x="907341" y="931540"/>
                  </a:lnTo>
                  <a:lnTo>
                    <a:pt x="870085" y="963506"/>
                  </a:lnTo>
                  <a:lnTo>
                    <a:pt x="830800" y="991509"/>
                  </a:lnTo>
                  <a:lnTo>
                    <a:pt x="789756" y="1015558"/>
                  </a:lnTo>
                  <a:lnTo>
                    <a:pt x="747221" y="1035663"/>
                  </a:lnTo>
                  <a:lnTo>
                    <a:pt x="703464" y="1051830"/>
                  </a:lnTo>
                  <a:lnTo>
                    <a:pt x="658754" y="1064069"/>
                  </a:lnTo>
                  <a:lnTo>
                    <a:pt x="613360" y="1072389"/>
                  </a:lnTo>
                  <a:lnTo>
                    <a:pt x="567550" y="1076797"/>
                  </a:lnTo>
                  <a:lnTo>
                    <a:pt x="521594" y="1077302"/>
                  </a:lnTo>
                  <a:lnTo>
                    <a:pt x="475760" y="1073912"/>
                  </a:lnTo>
                  <a:lnTo>
                    <a:pt x="430318" y="1066636"/>
                  </a:lnTo>
                  <a:lnTo>
                    <a:pt x="385536" y="1055483"/>
                  </a:lnTo>
                  <a:lnTo>
                    <a:pt x="341683" y="1040461"/>
                  </a:lnTo>
                  <a:lnTo>
                    <a:pt x="299027" y="1021577"/>
                  </a:lnTo>
                  <a:lnTo>
                    <a:pt x="257838" y="998842"/>
                  </a:lnTo>
                  <a:lnTo>
                    <a:pt x="218385" y="972263"/>
                  </a:lnTo>
                  <a:lnTo>
                    <a:pt x="180937" y="941848"/>
                  </a:lnTo>
                  <a:lnTo>
                    <a:pt x="145761" y="907607"/>
                  </a:lnTo>
                  <a:lnTo>
                    <a:pt x="113796" y="870350"/>
                  </a:lnTo>
                  <a:lnTo>
                    <a:pt x="85792" y="831066"/>
                  </a:lnTo>
                  <a:lnTo>
                    <a:pt x="61743" y="790022"/>
                  </a:lnTo>
                  <a:lnTo>
                    <a:pt x="41639" y="747487"/>
                  </a:lnTo>
                  <a:lnTo>
                    <a:pt x="25471" y="703730"/>
                  </a:lnTo>
                  <a:lnTo>
                    <a:pt x="13232" y="659020"/>
                  </a:lnTo>
                  <a:lnTo>
                    <a:pt x="4912" y="613625"/>
                  </a:lnTo>
                  <a:lnTo>
                    <a:pt x="504" y="567816"/>
                  </a:lnTo>
                  <a:lnTo>
                    <a:pt x="0" y="521860"/>
                  </a:lnTo>
                  <a:lnTo>
                    <a:pt x="3389" y="476026"/>
                  </a:lnTo>
                  <a:lnTo>
                    <a:pt x="10665" y="430584"/>
                  </a:lnTo>
                  <a:lnTo>
                    <a:pt x="21818" y="385802"/>
                  </a:lnTo>
                  <a:lnTo>
                    <a:pt x="36840" y="341948"/>
                  </a:lnTo>
                  <a:lnTo>
                    <a:pt x="55724" y="299293"/>
                  </a:lnTo>
                  <a:lnTo>
                    <a:pt x="78459" y="258104"/>
                  </a:lnTo>
                  <a:lnTo>
                    <a:pt x="105038" y="218651"/>
                  </a:lnTo>
                  <a:lnTo>
                    <a:pt x="135453" y="181202"/>
                  </a:lnTo>
                  <a:lnTo>
                    <a:pt x="169695" y="146027"/>
                  </a:lnTo>
                  <a:lnTo>
                    <a:pt x="208603" y="112819"/>
                  </a:lnTo>
                  <a:lnTo>
                    <a:pt x="250196" y="83634"/>
                  </a:lnTo>
                  <a:lnTo>
                    <a:pt x="294159" y="58598"/>
                  </a:lnTo>
                  <a:lnTo>
                    <a:pt x="340178" y="37835"/>
                  </a:lnTo>
                  <a:lnTo>
                    <a:pt x="387938" y="21469"/>
                  </a:lnTo>
                  <a:lnTo>
                    <a:pt x="437124" y="9624"/>
                  </a:lnTo>
                  <a:lnTo>
                    <a:pt x="487422" y="2426"/>
                  </a:lnTo>
                  <a:lnTo>
                    <a:pt x="538518" y="0"/>
                  </a:lnTo>
                  <a:lnTo>
                    <a:pt x="538518" y="538784"/>
                  </a:lnTo>
                  <a:lnTo>
                    <a:pt x="931274" y="16996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0496562" y="3391612"/>
            <a:ext cx="1090295" cy="1093470"/>
            <a:chOff x="10496562" y="3391612"/>
            <a:chExt cx="1090295" cy="1093470"/>
          </a:xfrm>
        </p:grpSpPr>
        <p:sp>
          <p:nvSpPr>
            <p:cNvPr id="22" name="object 22" descr=""/>
            <p:cNvSpPr/>
            <p:nvPr/>
          </p:nvSpPr>
          <p:spPr>
            <a:xfrm>
              <a:off x="11041514" y="3401137"/>
              <a:ext cx="34290" cy="539115"/>
            </a:xfrm>
            <a:custGeom>
              <a:avLst/>
              <a:gdLst/>
              <a:ahLst/>
              <a:cxnLst/>
              <a:rect l="l" t="t" r="r" b="b"/>
              <a:pathLst>
                <a:path w="34290" h="539114">
                  <a:moveTo>
                    <a:pt x="0" y="0"/>
                  </a:moveTo>
                  <a:lnTo>
                    <a:pt x="0" y="538784"/>
                  </a:lnTo>
                  <a:lnTo>
                    <a:pt x="33830" y="1062"/>
                  </a:lnTo>
                  <a:lnTo>
                    <a:pt x="16923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1041514" y="3401137"/>
              <a:ext cx="34290" cy="539115"/>
            </a:xfrm>
            <a:custGeom>
              <a:avLst/>
              <a:gdLst/>
              <a:ahLst/>
              <a:cxnLst/>
              <a:rect l="l" t="t" r="r" b="b"/>
              <a:pathLst>
                <a:path w="34290" h="539114">
                  <a:moveTo>
                    <a:pt x="0" y="0"/>
                  </a:moveTo>
                  <a:lnTo>
                    <a:pt x="8463" y="66"/>
                  </a:lnTo>
                  <a:lnTo>
                    <a:pt x="16923" y="265"/>
                  </a:lnTo>
                  <a:lnTo>
                    <a:pt x="25379" y="598"/>
                  </a:lnTo>
                  <a:lnTo>
                    <a:pt x="33830" y="1063"/>
                  </a:lnTo>
                  <a:lnTo>
                    <a:pt x="0" y="53878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502912" y="3401137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72433" y="1063"/>
                  </a:moveTo>
                  <a:lnTo>
                    <a:pt x="621238" y="6339"/>
                  </a:lnTo>
                  <a:lnTo>
                    <a:pt x="668544" y="15807"/>
                  </a:lnTo>
                  <a:lnTo>
                    <a:pt x="714172" y="29264"/>
                  </a:lnTo>
                  <a:lnTo>
                    <a:pt x="757944" y="46508"/>
                  </a:lnTo>
                  <a:lnTo>
                    <a:pt x="799684" y="67338"/>
                  </a:lnTo>
                  <a:lnTo>
                    <a:pt x="839212" y="91552"/>
                  </a:lnTo>
                  <a:lnTo>
                    <a:pt x="876351" y="118948"/>
                  </a:lnTo>
                  <a:lnTo>
                    <a:pt x="910923" y="149324"/>
                  </a:lnTo>
                  <a:lnTo>
                    <a:pt x="942750" y="182479"/>
                  </a:lnTo>
                  <a:lnTo>
                    <a:pt x="971654" y="218211"/>
                  </a:lnTo>
                  <a:lnTo>
                    <a:pt x="997458" y="256317"/>
                  </a:lnTo>
                  <a:lnTo>
                    <a:pt x="1019983" y="296597"/>
                  </a:lnTo>
                  <a:lnTo>
                    <a:pt x="1039052" y="338848"/>
                  </a:lnTo>
                  <a:lnTo>
                    <a:pt x="1054486" y="382869"/>
                  </a:lnTo>
                  <a:lnTo>
                    <a:pt x="1066108" y="428458"/>
                  </a:lnTo>
                  <a:lnTo>
                    <a:pt x="1073741" y="475413"/>
                  </a:lnTo>
                  <a:lnTo>
                    <a:pt x="1077205" y="523532"/>
                  </a:lnTo>
                  <a:lnTo>
                    <a:pt x="1076323" y="572614"/>
                  </a:lnTo>
                  <a:lnTo>
                    <a:pt x="1071046" y="621419"/>
                  </a:lnTo>
                  <a:lnTo>
                    <a:pt x="1061578" y="668725"/>
                  </a:lnTo>
                  <a:lnTo>
                    <a:pt x="1048122" y="714353"/>
                  </a:lnTo>
                  <a:lnTo>
                    <a:pt x="1030877" y="758126"/>
                  </a:lnTo>
                  <a:lnTo>
                    <a:pt x="1010047" y="799865"/>
                  </a:lnTo>
                  <a:lnTo>
                    <a:pt x="985833" y="839393"/>
                  </a:lnTo>
                  <a:lnTo>
                    <a:pt x="958437" y="876532"/>
                  </a:lnTo>
                  <a:lnTo>
                    <a:pt x="928061" y="911104"/>
                  </a:lnTo>
                  <a:lnTo>
                    <a:pt x="894906" y="942932"/>
                  </a:lnTo>
                  <a:lnTo>
                    <a:pt x="859175" y="971836"/>
                  </a:lnTo>
                  <a:lnTo>
                    <a:pt x="821068" y="997640"/>
                  </a:lnTo>
                  <a:lnTo>
                    <a:pt x="780788" y="1020165"/>
                  </a:lnTo>
                  <a:lnTo>
                    <a:pt x="738537" y="1039234"/>
                  </a:lnTo>
                  <a:lnTo>
                    <a:pt x="694516" y="1054668"/>
                  </a:lnTo>
                  <a:lnTo>
                    <a:pt x="648928" y="1066290"/>
                  </a:lnTo>
                  <a:lnTo>
                    <a:pt x="601973" y="1073922"/>
                  </a:lnTo>
                  <a:lnTo>
                    <a:pt x="553853" y="1077387"/>
                  </a:lnTo>
                  <a:lnTo>
                    <a:pt x="504772" y="1076505"/>
                  </a:lnTo>
                  <a:lnTo>
                    <a:pt x="455966" y="1071228"/>
                  </a:lnTo>
                  <a:lnTo>
                    <a:pt x="408661" y="1061760"/>
                  </a:lnTo>
                  <a:lnTo>
                    <a:pt x="363033" y="1048303"/>
                  </a:lnTo>
                  <a:lnTo>
                    <a:pt x="319260" y="1031059"/>
                  </a:lnTo>
                  <a:lnTo>
                    <a:pt x="277521" y="1010229"/>
                  </a:lnTo>
                  <a:lnTo>
                    <a:pt x="237992" y="986015"/>
                  </a:lnTo>
                  <a:lnTo>
                    <a:pt x="200853" y="958619"/>
                  </a:lnTo>
                  <a:lnTo>
                    <a:pt x="166281" y="928243"/>
                  </a:lnTo>
                  <a:lnTo>
                    <a:pt x="134454" y="895088"/>
                  </a:lnTo>
                  <a:lnTo>
                    <a:pt x="105550" y="859356"/>
                  </a:lnTo>
                  <a:lnTo>
                    <a:pt x="79746" y="821250"/>
                  </a:lnTo>
                  <a:lnTo>
                    <a:pt x="57221" y="780970"/>
                  </a:lnTo>
                  <a:lnTo>
                    <a:pt x="38152" y="738719"/>
                  </a:lnTo>
                  <a:lnTo>
                    <a:pt x="22718" y="694698"/>
                  </a:lnTo>
                  <a:lnTo>
                    <a:pt x="11096" y="649109"/>
                  </a:lnTo>
                  <a:lnTo>
                    <a:pt x="3464" y="602154"/>
                  </a:lnTo>
                  <a:lnTo>
                    <a:pt x="0" y="554035"/>
                  </a:lnTo>
                  <a:lnTo>
                    <a:pt x="881" y="504953"/>
                  </a:lnTo>
                  <a:lnTo>
                    <a:pt x="5844" y="458251"/>
                  </a:lnTo>
                  <a:lnTo>
                    <a:pt x="14661" y="412874"/>
                  </a:lnTo>
                  <a:lnTo>
                    <a:pt x="27162" y="368985"/>
                  </a:lnTo>
                  <a:lnTo>
                    <a:pt x="43171" y="326747"/>
                  </a:lnTo>
                  <a:lnTo>
                    <a:pt x="62515" y="286324"/>
                  </a:lnTo>
                  <a:lnTo>
                    <a:pt x="85022" y="247877"/>
                  </a:lnTo>
                  <a:lnTo>
                    <a:pt x="110517" y="211570"/>
                  </a:lnTo>
                  <a:lnTo>
                    <a:pt x="138827" y="177566"/>
                  </a:lnTo>
                  <a:lnTo>
                    <a:pt x="169779" y="146027"/>
                  </a:lnTo>
                  <a:lnTo>
                    <a:pt x="203199" y="117116"/>
                  </a:lnTo>
                  <a:lnTo>
                    <a:pt x="238914" y="90997"/>
                  </a:lnTo>
                  <a:lnTo>
                    <a:pt x="276750" y="67832"/>
                  </a:lnTo>
                  <a:lnTo>
                    <a:pt x="316534" y="47784"/>
                  </a:lnTo>
                  <a:lnTo>
                    <a:pt x="358093" y="31016"/>
                  </a:lnTo>
                  <a:lnTo>
                    <a:pt x="401252" y="17691"/>
                  </a:lnTo>
                  <a:lnTo>
                    <a:pt x="445839" y="7971"/>
                  </a:lnTo>
                  <a:lnTo>
                    <a:pt x="491680" y="2019"/>
                  </a:lnTo>
                  <a:lnTo>
                    <a:pt x="538602" y="0"/>
                  </a:lnTo>
                  <a:lnTo>
                    <a:pt x="538602" y="538784"/>
                  </a:lnTo>
                  <a:lnTo>
                    <a:pt x="572433" y="1063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/>
          <p:nvPr/>
        </p:nvSpPr>
        <p:spPr>
          <a:xfrm>
            <a:off x="310896" y="3262680"/>
            <a:ext cx="11570335" cy="1336675"/>
          </a:xfrm>
          <a:custGeom>
            <a:avLst/>
            <a:gdLst/>
            <a:ahLst/>
            <a:cxnLst/>
            <a:rect l="l" t="t" r="r" b="b"/>
            <a:pathLst>
              <a:path w="11570335" h="1336675">
                <a:moveTo>
                  <a:pt x="11570208" y="0"/>
                </a:moveTo>
                <a:lnTo>
                  <a:pt x="11570208" y="0"/>
                </a:lnTo>
                <a:lnTo>
                  <a:pt x="0" y="0"/>
                </a:lnTo>
                <a:lnTo>
                  <a:pt x="0" y="1336230"/>
                </a:lnTo>
                <a:lnTo>
                  <a:pt x="11570208" y="1336230"/>
                </a:lnTo>
                <a:lnTo>
                  <a:pt x="11570208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6" name="object 26" descr=""/>
          <p:cNvGraphicFramePr>
            <a:graphicFrameLocks noGrp="1"/>
          </p:cNvGraphicFramePr>
          <p:nvPr/>
        </p:nvGraphicFramePr>
        <p:xfrm>
          <a:off x="304545" y="1920087"/>
          <a:ext cx="11659235" cy="422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135"/>
                <a:gridCol w="826135"/>
                <a:gridCol w="826134"/>
                <a:gridCol w="826135"/>
                <a:gridCol w="826135"/>
                <a:gridCol w="826135"/>
                <a:gridCol w="826135"/>
                <a:gridCol w="826134"/>
                <a:gridCol w="826134"/>
                <a:gridCol w="826134"/>
                <a:gridCol w="826134"/>
                <a:gridCol w="826134"/>
                <a:gridCol w="826134"/>
                <a:gridCol w="826134"/>
              </a:tblGrid>
              <a:tr h="13360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6040"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68%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65%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65%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54%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45%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13%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1%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80160">
                <a:tc gridSpan="2">
                  <a:txBody>
                    <a:bodyPr/>
                    <a:lstStyle/>
                    <a:p>
                      <a:pPr algn="ctr" marL="120650" marR="1117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license</a:t>
                      </a:r>
                      <a:r>
                        <a:rPr dirty="0" sz="1000" spc="-1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000" spc="-1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purchase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AI</a:t>
                      </a: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software</a:t>
                      </a:r>
                      <a:r>
                        <a:rPr dirty="0" sz="1000" spc="-2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00" spc="-1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our </a:t>
                      </a:r>
                      <a:r>
                        <a:rPr dirty="0" sz="1000" spc="-1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operations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algn="ctr" marL="106680" marR="99060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(e.g.,</a:t>
                      </a:r>
                      <a:r>
                        <a:rPr dirty="0" sz="1000" spc="-4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Salesforce</a:t>
                      </a:r>
                      <a:r>
                        <a:rPr dirty="0" sz="1000" spc="-4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Einstein,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HubSpot</a:t>
                      </a:r>
                      <a:r>
                        <a:rPr dirty="0" sz="1000" spc="-3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AI,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etc.)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07950" marR="996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develop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integrate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our</a:t>
                      </a:r>
                      <a:r>
                        <a:rPr dirty="0" sz="1000" spc="-1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products</a:t>
                      </a:r>
                      <a:r>
                        <a:rPr dirty="0" sz="1000" spc="-2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000" spc="-1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15570" marR="107950" indent="6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3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allow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00" spc="-3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to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use</a:t>
                      </a:r>
                      <a:r>
                        <a:rPr dirty="0" sz="1000" spc="-3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general</a:t>
                      </a:r>
                      <a:r>
                        <a:rPr dirty="0" sz="1000" spc="-3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purpose</a:t>
                      </a:r>
                      <a:r>
                        <a:rPr dirty="0" sz="1000" spc="-3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AI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tools</a:t>
                      </a:r>
                      <a:r>
                        <a:rPr dirty="0" sz="1000" spc="-2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000" spc="-1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only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through</a:t>
                      </a:r>
                      <a:r>
                        <a:rPr dirty="0" sz="1000" spc="-3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gated</a:t>
                      </a:r>
                      <a:r>
                        <a:rPr dirty="0" sz="1000" spc="-3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license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(e.g.,</a:t>
                      </a:r>
                      <a:r>
                        <a:rPr dirty="0" sz="1000" spc="-3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ChatGPT,</a:t>
                      </a:r>
                      <a:r>
                        <a:rPr dirty="0" sz="1000" spc="-3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Gemini, Copilot)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07950" marR="996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develop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integrate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sz="1000" spc="-1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our</a:t>
                      </a:r>
                      <a:r>
                        <a:rPr dirty="0" sz="1000" spc="-1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internal processes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33985" marR="127635" indent="6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3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allow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00" spc="-3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to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use</a:t>
                      </a:r>
                      <a:r>
                        <a:rPr dirty="0" sz="1000" spc="-3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general</a:t>
                      </a:r>
                      <a:r>
                        <a:rPr dirty="0" sz="1000" spc="-3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purpose</a:t>
                      </a:r>
                      <a:r>
                        <a:rPr dirty="0" sz="1000" spc="-3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AI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tools</a:t>
                      </a: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000" spc="-1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own,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without</a:t>
                      </a:r>
                      <a:r>
                        <a:rPr dirty="0" sz="1000" spc="-3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company license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ctr" marL="147955" marR="14160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(e.g.,</a:t>
                      </a:r>
                      <a:r>
                        <a:rPr dirty="0" sz="1000" spc="-3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ChatGPT,</a:t>
                      </a:r>
                      <a:r>
                        <a:rPr dirty="0" sz="1000" spc="-3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Gemini, Copilot)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05410" marR="977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000" spc="-1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000" spc="-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have</a:t>
                      </a:r>
                      <a:r>
                        <a:rPr dirty="0" sz="1000" spc="-2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specific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policies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000" spc="-5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however</a:t>
                      </a:r>
                      <a:r>
                        <a:rPr dirty="0" sz="1000" spc="-3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we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know</a:t>
                      </a:r>
                      <a:r>
                        <a:rPr dirty="0" sz="1000" spc="-4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00" spc="-4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are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using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sz="1000" spc="-1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1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1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are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generally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ok</a:t>
                      </a:r>
                      <a:r>
                        <a:rPr dirty="0" sz="1000" spc="-2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00" spc="-3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it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90500" marR="1822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1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000" spc="-1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experimenting, </a:t>
                      </a:r>
                      <a:r>
                        <a:rPr dirty="0" sz="100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000" spc="-30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000" spc="-1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000" spc="-2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AI </a:t>
                      </a:r>
                      <a:r>
                        <a:rPr dirty="0" sz="1000" spc="-10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formally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67%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1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71%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64%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1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66%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63%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1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67%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57%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1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51%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44%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1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45%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16%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1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solidFill>
                            <a:srgbClr val="1B1B1B"/>
                          </a:solidFill>
                          <a:latin typeface="Arial MT"/>
                          <a:cs typeface="Arial MT"/>
                        </a:rPr>
                        <a:t>8%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1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solidFill>
                            <a:srgbClr val="1B1B1B"/>
                          </a:solidFill>
                          <a:latin typeface="Arial"/>
                          <a:cs typeface="Arial"/>
                        </a:rPr>
                        <a:t>&lt;1%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700531" y="223011"/>
            <a:ext cx="10937240" cy="958215"/>
          </a:xfrm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12700" marR="5080">
              <a:lnSpc>
                <a:spcPct val="89100"/>
              </a:lnSpc>
              <a:spcBef>
                <a:spcPts val="385"/>
              </a:spcBef>
            </a:pP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Businesses</a:t>
            </a:r>
            <a:r>
              <a:rPr dirty="0" sz="2200" spc="-5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deploy</a:t>
            </a:r>
            <a:r>
              <a:rPr dirty="0" sz="2200" spc="-5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AI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in</a:t>
            </a:r>
            <a:r>
              <a:rPr dirty="0" sz="2200" spc="-5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a</a:t>
            </a:r>
            <a:r>
              <a:rPr dirty="0" sz="2200" spc="-5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variety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of</a:t>
            </a:r>
            <a:r>
              <a:rPr dirty="0" sz="2200" spc="-5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ways,</a:t>
            </a:r>
            <a:r>
              <a:rPr dirty="0" sz="2200" spc="-5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most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commonly</a:t>
            </a:r>
            <a:r>
              <a:rPr dirty="0" sz="2200" spc="-5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through</a:t>
            </a:r>
            <a:r>
              <a:rPr dirty="0" sz="2200" spc="-5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licenses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or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spc="-10" b="0">
                <a:solidFill>
                  <a:srgbClr val="6B6B6B"/>
                </a:solidFill>
                <a:latin typeface="Arial MT"/>
                <a:cs typeface="Arial MT"/>
              </a:rPr>
              <a:t>purchase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of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AI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software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for</a:t>
            </a:r>
            <a:r>
              <a:rPr dirty="0" sz="2200" spc="-4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operations;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spc="-10" b="0">
                <a:solidFill>
                  <a:srgbClr val="6B6B6B"/>
                </a:solidFill>
                <a:latin typeface="Arial MT"/>
                <a:cs typeface="Arial MT"/>
              </a:rPr>
              <a:t>two-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thirds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say</a:t>
            </a:r>
            <a:r>
              <a:rPr dirty="0" sz="2200" spc="-4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they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are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integrating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AI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directly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into</a:t>
            </a:r>
            <a:r>
              <a:rPr dirty="0" sz="2200" spc="-45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spc="-10" b="0">
                <a:solidFill>
                  <a:srgbClr val="6B6B6B"/>
                </a:solidFill>
                <a:latin typeface="Arial MT"/>
                <a:cs typeface="Arial MT"/>
              </a:rPr>
              <a:t>their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products</a:t>
            </a:r>
            <a:r>
              <a:rPr dirty="0" sz="2200" spc="-5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b="0">
                <a:solidFill>
                  <a:srgbClr val="6B6B6B"/>
                </a:solidFill>
                <a:latin typeface="Arial MT"/>
                <a:cs typeface="Arial MT"/>
              </a:rPr>
              <a:t>or</a:t>
            </a:r>
            <a:r>
              <a:rPr dirty="0" sz="2200" spc="-40" b="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200" spc="-10" b="0">
                <a:solidFill>
                  <a:srgbClr val="6B6B6B"/>
                </a:solidFill>
                <a:latin typeface="Arial MT"/>
                <a:cs typeface="Arial MT"/>
              </a:rPr>
              <a:t>services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792849" y="6523735"/>
            <a:ext cx="705548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QA3: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mentioned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least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one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purpose.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Which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ways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does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deploy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AI?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Please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select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apply.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168" y="2036064"/>
            <a:ext cx="1100328" cy="110032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7232" y="2036064"/>
            <a:ext cx="1100328" cy="1100327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9247" y="2036064"/>
            <a:ext cx="1100327" cy="1100327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3280" y="2036064"/>
            <a:ext cx="1100327" cy="1100327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41264" y="2036064"/>
            <a:ext cx="1100328" cy="110032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48343" y="2036064"/>
            <a:ext cx="1100327" cy="1100327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00359" y="2036064"/>
            <a:ext cx="1100327" cy="1100327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4277803" y="1450340"/>
            <a:ext cx="3636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How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Large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Businesses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Deploy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10895" y="6244333"/>
            <a:ext cx="1478280" cy="182880"/>
          </a:xfrm>
          <a:prstGeom prst="rect">
            <a:avLst/>
          </a:prstGeom>
          <a:solidFill>
            <a:srgbClr val="B1D0FF"/>
          </a:solidFill>
          <a:ln w="12700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800" b="1">
                <a:solidFill>
                  <a:srgbClr val="1B1B1B"/>
                </a:solidFill>
                <a:latin typeface="Arial"/>
                <a:cs typeface="Arial"/>
              </a:rPr>
              <a:t>1,000</a:t>
            </a:r>
            <a:r>
              <a:rPr dirty="0" sz="800" spc="-15" b="1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1B1B1B"/>
                </a:solidFill>
                <a:latin typeface="Arial"/>
                <a:cs typeface="Arial"/>
              </a:rPr>
              <a:t>–</a:t>
            </a:r>
            <a:r>
              <a:rPr dirty="0" sz="800" spc="-15" b="1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1B1B1B"/>
                </a:solidFill>
                <a:latin typeface="Arial"/>
                <a:cs typeface="Arial"/>
              </a:rPr>
              <a:t>4,999</a:t>
            </a:r>
            <a:r>
              <a:rPr dirty="0" sz="800" spc="-15" b="1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1B1B1B"/>
                </a:solidFill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788791" y="6244333"/>
            <a:ext cx="1478280" cy="182880"/>
          </a:xfrm>
          <a:prstGeom prst="rect">
            <a:avLst/>
          </a:prstGeom>
          <a:solidFill>
            <a:srgbClr val="FFCCFF"/>
          </a:solidFill>
          <a:ln w="12700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96545">
              <a:lnSpc>
                <a:spcPct val="100000"/>
              </a:lnSpc>
              <a:spcBef>
                <a:spcPts val="240"/>
              </a:spcBef>
            </a:pPr>
            <a:r>
              <a:rPr dirty="0" sz="800" b="1">
                <a:solidFill>
                  <a:srgbClr val="1B1B1B"/>
                </a:solidFill>
                <a:latin typeface="Arial"/>
                <a:cs typeface="Arial"/>
              </a:rPr>
              <a:t>5,000+</a:t>
            </a:r>
            <a:r>
              <a:rPr dirty="0" sz="800" spc="-20" b="1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1B1B1B"/>
                </a:solidFill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B1B1B"/>
                </a:solidFill>
                <a:latin typeface="Arial MT"/>
                <a:cs typeface="Arial MT"/>
              </a:rPr>
              <a:t>28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09091" y="8635"/>
            <a:ext cx="10841990" cy="174180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AI</a:t>
            </a:r>
            <a:r>
              <a:rPr dirty="0" sz="2400" spc="-6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usage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most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commonly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centralized</a:t>
            </a:r>
            <a:r>
              <a:rPr dirty="0" sz="24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corporate</a:t>
            </a:r>
            <a:r>
              <a:rPr dirty="0" sz="24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level,</a:t>
            </a:r>
            <a:r>
              <a:rPr dirty="0" sz="24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595959"/>
                </a:solidFill>
                <a:latin typeface="Arial"/>
                <a:cs typeface="Arial"/>
              </a:rPr>
              <a:t>however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decentralization</a:t>
            </a:r>
            <a:r>
              <a:rPr dirty="0" sz="2400" spc="-7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dirty="0" sz="2400" spc="-6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also</a:t>
            </a:r>
            <a:r>
              <a:rPr dirty="0" sz="2400" spc="-6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common;</a:t>
            </a:r>
            <a:r>
              <a:rPr dirty="0" sz="2400" spc="-6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nearly</a:t>
            </a:r>
            <a:r>
              <a:rPr dirty="0" sz="24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half</a:t>
            </a:r>
            <a:r>
              <a:rPr dirty="0" sz="2400" spc="-6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24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companies</a:t>
            </a:r>
            <a:r>
              <a:rPr dirty="0" sz="2400" spc="-6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(46%)</a:t>
            </a:r>
            <a:r>
              <a:rPr dirty="0" sz="2400" spc="-6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deploy</a:t>
            </a:r>
            <a:r>
              <a:rPr dirty="0" sz="24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595959"/>
                </a:solidFill>
                <a:latin typeface="Arial"/>
                <a:cs typeface="Arial"/>
              </a:rPr>
              <a:t>AI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dirty="0" sz="24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various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degrees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centralization</a:t>
            </a:r>
            <a:r>
              <a:rPr dirty="0" sz="24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based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dirty="0" sz="2400" spc="-6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specific</a:t>
            </a:r>
            <a:r>
              <a:rPr dirty="0" sz="2400" spc="-5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dirty="0" sz="2400" spc="-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595959"/>
                </a:solidFill>
                <a:latin typeface="Arial"/>
                <a:cs typeface="Arial"/>
              </a:rPr>
              <a:t>cases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2400">
              <a:latin typeface="Arial"/>
              <a:cs typeface="Arial"/>
            </a:endParaRPr>
          </a:p>
          <a:p>
            <a:pPr algn="ctr" marL="132080">
              <a:lnSpc>
                <a:spcPct val="100000"/>
              </a:lnSpc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Centralization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9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Decision-Making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523735"/>
            <a:ext cx="6978650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QA5: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Which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best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describes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makes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decisions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about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AI?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hybrid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model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where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different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AI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decisions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are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made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differently,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please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select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apply: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49" y="1902831"/>
            <a:ext cx="11605565" cy="445718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53774" y="2706065"/>
            <a:ext cx="3663950" cy="124015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Centralized</a:t>
            </a:r>
            <a:r>
              <a:rPr dirty="0" sz="22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2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corporate</a:t>
            </a:r>
            <a:r>
              <a:rPr dirty="0" sz="22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level</a:t>
            </a:r>
            <a:endParaRPr sz="2200">
              <a:latin typeface="Arial MT"/>
              <a:cs typeface="Arial MT"/>
            </a:endParaRPr>
          </a:p>
          <a:p>
            <a:pPr algn="ctr" marL="1014730">
              <a:lnSpc>
                <a:spcPct val="100000"/>
              </a:lnSpc>
              <a:spcBef>
                <a:spcPts val="1370"/>
              </a:spcBef>
            </a:pPr>
            <a:r>
              <a:rPr dirty="0" sz="4000" spc="-25" b="1">
                <a:solidFill>
                  <a:srgbClr val="009B75"/>
                </a:solidFill>
                <a:latin typeface="Arial"/>
                <a:cs typeface="Arial"/>
              </a:rPr>
              <a:t>80%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566881" y="2710179"/>
            <a:ext cx="3318510" cy="236347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259079" marR="5080" indent="-155575">
              <a:lnSpc>
                <a:spcPct val="102699"/>
              </a:lnSpc>
              <a:spcBef>
                <a:spcPts val="25"/>
              </a:spcBef>
            </a:pPr>
            <a:r>
              <a:rPr dirty="0" sz="2200">
                <a:latin typeface="Arial MT"/>
                <a:cs typeface="Arial MT"/>
              </a:rPr>
              <a:t>Decentralized</a:t>
            </a:r>
            <a:r>
              <a:rPr dirty="0" sz="2200" spc="-8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to</a:t>
            </a:r>
            <a:r>
              <a:rPr dirty="0" sz="2200" spc="-75">
                <a:latin typeface="Arial MT"/>
                <a:cs typeface="Arial MT"/>
              </a:rPr>
              <a:t> </a:t>
            </a:r>
            <a:r>
              <a:rPr dirty="0" sz="2200" spc="-10">
                <a:latin typeface="Arial MT"/>
                <a:cs typeface="Arial MT"/>
              </a:rPr>
              <a:t>business unit/departments</a:t>
            </a:r>
            <a:endParaRPr sz="2200">
              <a:latin typeface="Arial MT"/>
              <a:cs typeface="Arial MT"/>
            </a:endParaRPr>
          </a:p>
          <a:p>
            <a:pPr marL="262890">
              <a:lnSpc>
                <a:spcPct val="100000"/>
              </a:lnSpc>
              <a:spcBef>
                <a:spcPts val="625"/>
              </a:spcBef>
            </a:pPr>
            <a:r>
              <a:rPr dirty="0" sz="4000" spc="-25" b="1">
                <a:solidFill>
                  <a:srgbClr val="595959"/>
                </a:solidFill>
                <a:latin typeface="Arial"/>
                <a:cs typeface="Arial"/>
              </a:rPr>
              <a:t>57%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35"/>
              </a:spcBef>
            </a:pPr>
            <a:r>
              <a:rPr dirty="0" sz="4000" spc="-25" b="1">
                <a:solidFill>
                  <a:srgbClr val="00549A"/>
                </a:solidFill>
                <a:latin typeface="Arial"/>
                <a:cs typeface="Arial"/>
              </a:rPr>
              <a:t>16%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19393" y="4354576"/>
            <a:ext cx="65976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solidFill>
                  <a:srgbClr val="FFFFFF"/>
                </a:solidFill>
                <a:latin typeface="Arial"/>
                <a:cs typeface="Arial"/>
              </a:rPr>
              <a:t>37%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856183" y="3196335"/>
            <a:ext cx="65976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solidFill>
                  <a:srgbClr val="FFFFFF"/>
                </a:solidFill>
                <a:latin typeface="Arial"/>
                <a:cs typeface="Arial"/>
              </a:rPr>
              <a:t>32%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65519" y="2986023"/>
            <a:ext cx="65976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latin typeface="Arial"/>
                <a:cs typeface="Arial"/>
              </a:rPr>
              <a:t>16%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95137" y="4656327"/>
            <a:ext cx="4838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95597" y="5162295"/>
            <a:ext cx="4992370" cy="690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5669">
              <a:lnSpc>
                <a:spcPts val="2615"/>
              </a:lnSpc>
              <a:spcBef>
                <a:spcPts val="100"/>
              </a:spcBef>
              <a:tabLst>
                <a:tab pos="1537335" algn="l"/>
              </a:tabLst>
            </a:pPr>
            <a:r>
              <a:rPr dirty="0" baseline="-6666" sz="3750" spc="-37" b="1">
                <a:solidFill>
                  <a:srgbClr val="FFFFFF"/>
                </a:solidFill>
                <a:latin typeface="Arial"/>
                <a:cs typeface="Arial"/>
              </a:rPr>
              <a:t>1%</a:t>
            </a:r>
            <a:r>
              <a:rPr dirty="0" baseline="-6666" sz="37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Decentralized</a:t>
            </a:r>
            <a:r>
              <a:rPr dirty="0" sz="22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2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individuals</a:t>
            </a:r>
            <a:endParaRPr sz="2200">
              <a:latin typeface="Arial MT"/>
              <a:cs typeface="Arial MT"/>
            </a:endParaRPr>
          </a:p>
          <a:p>
            <a:pPr marL="25400">
              <a:lnSpc>
                <a:spcPts val="2615"/>
              </a:lnSpc>
            </a:pPr>
            <a:r>
              <a:rPr dirty="0" sz="2500" spc="-25" b="1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60202" y="4720335"/>
            <a:ext cx="4838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 b="1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113466" y="5209961"/>
          <a:ext cx="3472179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900"/>
                <a:gridCol w="842644"/>
                <a:gridCol w="801369"/>
              </a:tblGrid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925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1,000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4,999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39065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2700">
                        <a:lnSpc>
                          <a:spcPts val="925"/>
                        </a:lnSpc>
                        <a:spcBef>
                          <a:spcPts val="36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5,000+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ctr" marR="14604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Centralized</a:t>
                      </a:r>
                      <a:r>
                        <a:rPr dirty="0" sz="8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corporate</a:t>
                      </a:r>
                      <a:r>
                        <a:rPr dirty="0" sz="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level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58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82%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3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79%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Decentralized</a:t>
                      </a:r>
                      <a:r>
                        <a:rPr dirty="0" sz="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8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business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units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58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65%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3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47%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Decentralized</a:t>
                      </a:r>
                      <a:r>
                        <a:rPr dirty="0" sz="8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individuals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58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18%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3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29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4725" y="6302031"/>
              <a:ext cx="650873" cy="37203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12192000" cy="4901565"/>
            </a:xfrm>
            <a:custGeom>
              <a:avLst/>
              <a:gdLst/>
              <a:ahLst/>
              <a:cxnLst/>
              <a:rect l="l" t="t" r="r" b="b"/>
              <a:pathLst>
                <a:path w="12192000" h="4901565">
                  <a:moveTo>
                    <a:pt x="12192000" y="0"/>
                  </a:moveTo>
                  <a:lnTo>
                    <a:pt x="0" y="0"/>
                  </a:lnTo>
                  <a:lnTo>
                    <a:pt x="0" y="4901181"/>
                  </a:lnTo>
                  <a:lnTo>
                    <a:pt x="12192000" y="490118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CEA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08739" y="5419852"/>
            <a:ext cx="8695055" cy="58039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600" spc="50" b="1">
                <a:solidFill>
                  <a:srgbClr val="FFFFFF"/>
                </a:solidFill>
                <a:latin typeface="Trebuchet MS"/>
                <a:cs typeface="Trebuchet MS"/>
              </a:rPr>
              <a:t>96%</a:t>
            </a:r>
            <a:r>
              <a:rPr dirty="0" sz="16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enterprises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expect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rapid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Trebuchet MS"/>
                <a:cs typeface="Trebuchet MS"/>
              </a:rPr>
              <a:t>75%</a:t>
            </a:r>
            <a:r>
              <a:rPr dirty="0" sz="16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call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priority,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Trebuchet MS"/>
                <a:cs typeface="Trebuchet MS"/>
              </a:rPr>
              <a:t>40%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feel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'very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ready'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citing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talent,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compliance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barriers.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97075" y="1268984"/>
            <a:ext cx="10453370" cy="3149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enterprises</a:t>
            </a:r>
            <a:r>
              <a:rPr dirty="0" sz="15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65">
                <a:solidFill>
                  <a:srgbClr val="1B1B1B"/>
                </a:solidFill>
                <a:latin typeface="Trebuchet MS"/>
                <a:cs typeface="Trebuchet MS"/>
              </a:rPr>
              <a:t>are</a:t>
            </a:r>
            <a:r>
              <a:rPr dirty="0" sz="15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entering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pivotal</a:t>
            </a:r>
            <a:r>
              <a:rPr dirty="0" sz="15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phase</a:t>
            </a:r>
            <a:r>
              <a:rPr dirty="0" sz="15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in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5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adoption.</a:t>
            </a:r>
            <a:r>
              <a:rPr dirty="0" sz="15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60">
                <a:solidFill>
                  <a:srgbClr val="1B1B1B"/>
                </a:solidFill>
                <a:latin typeface="Trebuchet MS"/>
                <a:cs typeface="Trebuchet MS"/>
              </a:rPr>
              <a:t>96%</a:t>
            </a:r>
            <a:r>
              <a:rPr dirty="0" sz="15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5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1B1B1B"/>
                </a:solidFill>
                <a:latin typeface="Trebuchet MS"/>
                <a:cs typeface="Trebuchet MS"/>
              </a:rPr>
              <a:t>large</a:t>
            </a:r>
            <a:r>
              <a:rPr dirty="0" sz="15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businesses</a:t>
            </a:r>
            <a:r>
              <a:rPr dirty="0" sz="15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expecting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5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usage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0">
                <a:solidFill>
                  <a:srgbClr val="1B1B1B"/>
                </a:solidFill>
                <a:latin typeface="Trebuchet MS"/>
                <a:cs typeface="Trebuchet MS"/>
              </a:rPr>
              <a:t>grow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over</a:t>
            </a:r>
            <a:r>
              <a:rPr dirty="0" sz="15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next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three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years,</a:t>
            </a:r>
            <a:r>
              <a:rPr dirty="0" sz="15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shift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no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longer</a:t>
            </a:r>
            <a:r>
              <a:rPr dirty="0" sz="15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speculative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80">
                <a:solidFill>
                  <a:srgbClr val="1B1B1B"/>
                </a:solidFill>
                <a:latin typeface="Trebuchet MS"/>
                <a:cs typeface="Trebuchet MS"/>
              </a:rPr>
              <a:t>-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1B1B1B"/>
                </a:solidFill>
                <a:latin typeface="Trebuchet MS"/>
                <a:cs typeface="Trebuchet MS"/>
              </a:rPr>
              <a:t>it’s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strategic.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-55">
                <a:solidFill>
                  <a:srgbClr val="1B1B1B"/>
                </a:solidFill>
                <a:latin typeface="Trebuchet MS"/>
                <a:cs typeface="Trebuchet MS"/>
              </a:rPr>
              <a:t>Yet,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1B1B1B"/>
                </a:solidFill>
                <a:latin typeface="Trebuchet MS"/>
                <a:cs typeface="Trebuchet MS"/>
              </a:rPr>
              <a:t>scaling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1B1B1B"/>
                </a:solidFill>
                <a:latin typeface="Trebuchet MS"/>
                <a:cs typeface="Trebuchet MS"/>
              </a:rPr>
              <a:t>remains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1B1B1B"/>
                </a:solidFill>
                <a:latin typeface="Trebuchet MS"/>
                <a:cs typeface="Trebuchet MS"/>
              </a:rPr>
              <a:t>complex.</a:t>
            </a:r>
            <a:endParaRPr sz="1500">
              <a:latin typeface="Trebuchet MS"/>
              <a:cs typeface="Trebuchet MS"/>
            </a:endParaRPr>
          </a:p>
          <a:p>
            <a:pPr marL="12700" marR="137160">
              <a:lnSpc>
                <a:spcPct val="100000"/>
              </a:lnSpc>
              <a:spcBef>
                <a:spcPts val="1605"/>
              </a:spcBef>
            </a:pP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This</a:t>
            </a:r>
            <a:r>
              <a:rPr dirty="0" sz="15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report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outlines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85">
                <a:solidFill>
                  <a:srgbClr val="1B1B1B"/>
                </a:solidFill>
                <a:latin typeface="Trebuchet MS"/>
                <a:cs typeface="Trebuchet MS"/>
              </a:rPr>
              <a:t>how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5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1B1B1B"/>
                </a:solidFill>
                <a:latin typeface="Trebuchet MS"/>
                <a:cs typeface="Trebuchet MS"/>
              </a:rPr>
              <a:t>organizations</a:t>
            </a:r>
            <a:r>
              <a:rPr dirty="0" sz="15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65">
                <a:solidFill>
                  <a:srgbClr val="1B1B1B"/>
                </a:solidFill>
                <a:latin typeface="Trebuchet MS"/>
                <a:cs typeface="Trebuchet MS"/>
              </a:rPr>
              <a:t>are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navigating</a:t>
            </a:r>
            <a:r>
              <a:rPr dirty="0" sz="15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opportunities</a:t>
            </a:r>
            <a:r>
              <a:rPr dirty="0" sz="15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85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challenges</a:t>
            </a:r>
            <a:r>
              <a:rPr dirty="0" sz="15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enterprise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1B1B1B"/>
                </a:solidFill>
                <a:latin typeface="Trebuchet MS"/>
                <a:cs typeface="Trebuchet MS"/>
              </a:rPr>
              <a:t>AI,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5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65">
                <a:solidFill>
                  <a:srgbClr val="1B1B1B"/>
                </a:solidFill>
                <a:latin typeface="Trebuchet MS"/>
                <a:cs typeface="Trebuchet MS"/>
              </a:rPr>
              <a:t>focus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on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infrastructure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readiness,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sovereignty,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1B1B1B"/>
                </a:solidFill>
                <a:latin typeface="Trebuchet MS"/>
                <a:cs typeface="Trebuchet MS"/>
              </a:rPr>
              <a:t>sustainability.</a:t>
            </a:r>
            <a:endParaRPr sz="1500">
              <a:latin typeface="Trebuchet MS"/>
              <a:cs typeface="Trebuchet MS"/>
            </a:endParaRPr>
          </a:p>
          <a:p>
            <a:pPr marL="12700" marR="17145">
              <a:lnSpc>
                <a:spcPct val="100000"/>
              </a:lnSpc>
              <a:spcBef>
                <a:spcPts val="1585"/>
              </a:spcBef>
            </a:pP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While</a:t>
            </a:r>
            <a:r>
              <a:rPr dirty="0" sz="15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findings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confirm</a:t>
            </a:r>
            <a:r>
              <a:rPr dirty="0" sz="15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1B1B1B"/>
                </a:solidFill>
                <a:latin typeface="Trebuchet MS"/>
                <a:cs typeface="Trebuchet MS"/>
              </a:rPr>
              <a:t>strong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momentum</a:t>
            </a:r>
            <a:r>
              <a:rPr dirty="0" sz="15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behind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5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adoption,</a:t>
            </a:r>
            <a:r>
              <a:rPr dirty="0" sz="15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they</a:t>
            </a:r>
            <a:r>
              <a:rPr dirty="0" sz="15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also</a:t>
            </a:r>
            <a:r>
              <a:rPr dirty="0" sz="15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reveal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 a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more</a:t>
            </a:r>
            <a:r>
              <a:rPr dirty="0" sz="15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1B1B1B"/>
                </a:solidFill>
                <a:latin typeface="Trebuchet MS"/>
                <a:cs typeface="Trebuchet MS"/>
              </a:rPr>
              <a:t>complex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reality.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1B1B1B"/>
                </a:solidFill>
                <a:latin typeface="Trebuchet MS"/>
                <a:cs typeface="Trebuchet MS"/>
              </a:rPr>
              <a:t>Beneath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5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enthusiasm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lie</a:t>
            </a:r>
            <a:r>
              <a:rPr dirty="0" sz="15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foundational</a:t>
            </a:r>
            <a:r>
              <a:rPr dirty="0" sz="15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challenges</a:t>
            </a:r>
            <a:r>
              <a:rPr dirty="0" sz="15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such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as</a:t>
            </a:r>
            <a:r>
              <a:rPr dirty="0" sz="15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talent</a:t>
            </a:r>
            <a:r>
              <a:rPr dirty="0" sz="15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shortages,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poor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5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quality,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compliance</a:t>
            </a:r>
            <a:r>
              <a:rPr dirty="0" sz="15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risks,</a:t>
            </a:r>
            <a:r>
              <a:rPr dirty="0" sz="15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and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infrastructure</a:t>
            </a:r>
            <a:r>
              <a:rPr dirty="0" sz="1500" spc="4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-20">
                <a:solidFill>
                  <a:srgbClr val="1B1B1B"/>
                </a:solidFill>
                <a:latin typeface="Trebuchet MS"/>
                <a:cs typeface="Trebuchet MS"/>
              </a:rPr>
              <a:t>gaps.</a:t>
            </a:r>
            <a:endParaRPr sz="1500">
              <a:latin typeface="Trebuchet MS"/>
              <a:cs typeface="Trebuchet MS"/>
            </a:endParaRPr>
          </a:p>
          <a:p>
            <a:pPr marL="12700" marR="274320">
              <a:lnSpc>
                <a:spcPct val="100000"/>
              </a:lnSpc>
              <a:spcBef>
                <a:spcPts val="1610"/>
              </a:spcBef>
            </a:pPr>
            <a:r>
              <a:rPr dirty="0" sz="1500" spc="85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sovereignty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5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emerging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5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central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concern,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B1B1B"/>
                </a:solidFill>
                <a:latin typeface="Trebuchet MS"/>
                <a:cs typeface="Trebuchet MS"/>
              </a:rPr>
              <a:t>many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businesses</a:t>
            </a:r>
            <a:r>
              <a:rPr dirty="0" sz="15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prioritizing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B1B1B"/>
                </a:solidFill>
                <a:latin typeface="Trebuchet MS"/>
                <a:cs typeface="Trebuchet MS"/>
              </a:rPr>
              <a:t>Canadian-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based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infrastructure</a:t>
            </a:r>
            <a:r>
              <a:rPr dirty="0" sz="15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500" spc="1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protect</a:t>
            </a:r>
            <a:r>
              <a:rPr dirty="0" sz="15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sensitive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information.</a:t>
            </a:r>
            <a:r>
              <a:rPr dirty="0" sz="15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At</a:t>
            </a:r>
            <a:r>
              <a:rPr dirty="0" sz="15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same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-30">
                <a:solidFill>
                  <a:srgbClr val="1B1B1B"/>
                </a:solidFill>
                <a:latin typeface="Trebuchet MS"/>
                <a:cs typeface="Trebuchet MS"/>
              </a:rPr>
              <a:t>time,</a:t>
            </a:r>
            <a:r>
              <a:rPr dirty="0" sz="15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environmental</a:t>
            </a:r>
            <a:r>
              <a:rPr dirty="0" sz="15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sustainability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5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1B1B1B"/>
                </a:solidFill>
                <a:latin typeface="Trebuchet MS"/>
                <a:cs typeface="Trebuchet MS"/>
              </a:rPr>
              <a:t>becoming</a:t>
            </a:r>
            <a:r>
              <a:rPr dirty="0" sz="15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2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5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1B1B1B"/>
                </a:solidFill>
                <a:latin typeface="Trebuchet MS"/>
                <a:cs typeface="Trebuchet MS"/>
              </a:rPr>
              <a:t>key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factor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in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5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planning,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11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1B1B1B"/>
                </a:solidFill>
                <a:latin typeface="Trebuchet MS"/>
                <a:cs typeface="Trebuchet MS"/>
              </a:rPr>
              <a:t>organizations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B1B1B"/>
                </a:solidFill>
                <a:latin typeface="Trebuchet MS"/>
                <a:cs typeface="Trebuchet MS"/>
              </a:rPr>
              <a:t>seek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B1B1B"/>
                </a:solidFill>
                <a:latin typeface="Trebuchet MS"/>
                <a:cs typeface="Trebuchet MS"/>
              </a:rPr>
              <a:t>energy-</a:t>
            </a:r>
            <a:r>
              <a:rPr dirty="0" sz="1500" spc="-10">
                <a:solidFill>
                  <a:srgbClr val="1B1B1B"/>
                </a:solidFill>
                <a:latin typeface="Trebuchet MS"/>
                <a:cs typeface="Trebuchet MS"/>
              </a:rPr>
              <a:t>efficient,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75">
                <a:solidFill>
                  <a:srgbClr val="1B1B1B"/>
                </a:solidFill>
                <a:latin typeface="Trebuchet MS"/>
                <a:cs typeface="Trebuchet MS"/>
              </a:rPr>
              <a:t>low-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carbon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solutions</a:t>
            </a:r>
            <a:r>
              <a:rPr dirty="0" sz="15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that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align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5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1B1B1B"/>
                </a:solidFill>
                <a:latin typeface="Trebuchet MS"/>
                <a:cs typeface="Trebuchet MS"/>
              </a:rPr>
              <a:t>their</a:t>
            </a:r>
            <a:r>
              <a:rPr dirty="0" sz="15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1B1B1B"/>
                </a:solidFill>
                <a:latin typeface="Trebuchet MS"/>
                <a:cs typeface="Trebuchet MS"/>
              </a:rPr>
              <a:t>broader </a:t>
            </a:r>
            <a:r>
              <a:rPr dirty="0" sz="1500" spc="90">
                <a:solidFill>
                  <a:srgbClr val="1B1B1B"/>
                </a:solidFill>
                <a:latin typeface="Trebuchet MS"/>
                <a:cs typeface="Trebuchet MS"/>
              </a:rPr>
              <a:t>ESG</a:t>
            </a:r>
            <a:r>
              <a:rPr dirty="0" sz="1500" spc="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1B1B1B"/>
                </a:solidFill>
                <a:latin typeface="Trebuchet MS"/>
                <a:cs typeface="Trebuchet MS"/>
              </a:rPr>
              <a:t>commitments.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8988" rIns="0" bIns="0" rtlCol="0" vert="horz">
            <a:spAutoFit/>
          </a:bodyPr>
          <a:lstStyle/>
          <a:p>
            <a:pPr marL="111760">
              <a:lnSpc>
                <a:spcPct val="100000"/>
              </a:lnSpc>
              <a:spcBef>
                <a:spcPts val="100"/>
              </a:spcBef>
            </a:pPr>
            <a:r>
              <a:rPr dirty="0" sz="3200" spc="-165">
                <a:solidFill>
                  <a:srgbClr val="003078"/>
                </a:solidFill>
                <a:latin typeface="Tahoma"/>
                <a:cs typeface="Tahoma"/>
              </a:rPr>
              <a:t>Executive</a:t>
            </a:r>
            <a:r>
              <a:rPr dirty="0" sz="3200" spc="-3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3200" spc="-125">
                <a:solidFill>
                  <a:srgbClr val="003078"/>
                </a:solidFill>
                <a:latin typeface="Tahoma"/>
                <a:cs typeface="Tahoma"/>
              </a:rPr>
              <a:t>summary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5530" y="645667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968844" y="2592550"/>
            <a:ext cx="3383279" cy="548640"/>
          </a:xfrm>
          <a:custGeom>
            <a:avLst/>
            <a:gdLst/>
            <a:ahLst/>
            <a:cxnLst/>
            <a:rect l="l" t="t" r="r" b="b"/>
            <a:pathLst>
              <a:path w="3383279" h="548639">
                <a:moveTo>
                  <a:pt x="3383279" y="0"/>
                </a:moveTo>
                <a:lnTo>
                  <a:pt x="0" y="0"/>
                </a:lnTo>
                <a:lnTo>
                  <a:pt x="0" y="548639"/>
                </a:lnTo>
                <a:lnTo>
                  <a:pt x="3383279" y="548639"/>
                </a:lnTo>
                <a:lnTo>
                  <a:pt x="3383279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319046" y="2673603"/>
            <a:ext cx="240538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dirty="0" sz="2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formal</a:t>
            </a:r>
            <a:r>
              <a:rPr dirty="0" sz="2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structure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091" y="337819"/>
            <a:ext cx="10985500" cy="720725"/>
          </a:xfrm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/>
              <a:t>Nearly</a:t>
            </a:r>
            <a:r>
              <a:rPr dirty="0" spc="-50"/>
              <a:t> </a:t>
            </a:r>
            <a:r>
              <a:rPr dirty="0"/>
              <a:t>all</a:t>
            </a:r>
            <a:r>
              <a:rPr dirty="0" spc="-55"/>
              <a:t> </a:t>
            </a:r>
            <a:r>
              <a:rPr dirty="0"/>
              <a:t>large</a:t>
            </a:r>
            <a:r>
              <a:rPr dirty="0" spc="-50"/>
              <a:t> </a:t>
            </a:r>
            <a:r>
              <a:rPr dirty="0"/>
              <a:t>Canadian</a:t>
            </a:r>
            <a:r>
              <a:rPr dirty="0" spc="-55"/>
              <a:t> </a:t>
            </a:r>
            <a:r>
              <a:rPr dirty="0"/>
              <a:t>businesses</a:t>
            </a:r>
            <a:r>
              <a:rPr dirty="0" spc="-50"/>
              <a:t> </a:t>
            </a:r>
            <a:r>
              <a:rPr dirty="0"/>
              <a:t>(96%)</a:t>
            </a:r>
            <a:r>
              <a:rPr dirty="0" spc="-50"/>
              <a:t> </a:t>
            </a:r>
            <a:r>
              <a:rPr dirty="0"/>
              <a:t>have</a:t>
            </a:r>
            <a:r>
              <a:rPr dirty="0" spc="-45"/>
              <a:t> </a:t>
            </a:r>
            <a:r>
              <a:rPr dirty="0"/>
              <a:t>an</a:t>
            </a:r>
            <a:r>
              <a:rPr dirty="0" spc="-55"/>
              <a:t> </a:t>
            </a:r>
            <a:r>
              <a:rPr dirty="0"/>
              <a:t>AI</a:t>
            </a:r>
            <a:r>
              <a:rPr dirty="0" spc="-55"/>
              <a:t> </a:t>
            </a:r>
            <a:r>
              <a:rPr dirty="0" spc="-10"/>
              <a:t>governance </a:t>
            </a:r>
            <a:r>
              <a:rPr dirty="0"/>
              <a:t>structure;</a:t>
            </a:r>
            <a:r>
              <a:rPr dirty="0" spc="-50"/>
              <a:t> </a:t>
            </a:r>
            <a:r>
              <a:rPr dirty="0"/>
              <a:t>roughly</a:t>
            </a:r>
            <a:r>
              <a:rPr dirty="0" spc="-45"/>
              <a:t> </a:t>
            </a:r>
            <a:r>
              <a:rPr dirty="0" spc="-10"/>
              <a:t>three-</a:t>
            </a:r>
            <a:r>
              <a:rPr dirty="0"/>
              <a:t>quarters</a:t>
            </a:r>
            <a:r>
              <a:rPr dirty="0" spc="-45"/>
              <a:t> </a:t>
            </a:r>
            <a:r>
              <a:rPr dirty="0"/>
              <a:t>say</a:t>
            </a:r>
            <a:r>
              <a:rPr dirty="0" spc="-45"/>
              <a:t> </a:t>
            </a:r>
            <a:r>
              <a:rPr dirty="0"/>
              <a:t>this</a:t>
            </a:r>
            <a:r>
              <a:rPr dirty="0" spc="-45"/>
              <a:t> </a:t>
            </a:r>
            <a:r>
              <a:rPr dirty="0"/>
              <a:t>structure</a:t>
            </a:r>
            <a:r>
              <a:rPr dirty="0" spc="-45"/>
              <a:t> </a:t>
            </a:r>
            <a:r>
              <a:rPr dirty="0"/>
              <a:t>is</a:t>
            </a:r>
            <a:r>
              <a:rPr dirty="0" spc="-45"/>
              <a:t> </a:t>
            </a:r>
            <a:r>
              <a:rPr dirty="0"/>
              <a:t>at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enterprise</a:t>
            </a:r>
            <a:r>
              <a:rPr dirty="0" spc="-45"/>
              <a:t> </a:t>
            </a:r>
            <a:r>
              <a:rPr dirty="0" spc="-10"/>
              <a:t>level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792849" y="6660895"/>
            <a:ext cx="3239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QA6: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Does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have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governance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structure?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693557" y="1974971"/>
            <a:ext cx="4217035" cy="4209415"/>
            <a:chOff x="4693557" y="1974971"/>
            <a:chExt cx="4217035" cy="4209415"/>
          </a:xfrm>
        </p:grpSpPr>
        <p:sp>
          <p:nvSpPr>
            <p:cNvPr id="7" name="object 7" descr=""/>
            <p:cNvSpPr/>
            <p:nvPr/>
          </p:nvSpPr>
          <p:spPr>
            <a:xfrm>
              <a:off x="5311132" y="1974971"/>
              <a:ext cx="3599179" cy="4209415"/>
            </a:xfrm>
            <a:custGeom>
              <a:avLst/>
              <a:gdLst/>
              <a:ahLst/>
              <a:cxnLst/>
              <a:rect l="l" t="t" r="r" b="b"/>
              <a:pathLst>
                <a:path w="3599179" h="4209415">
                  <a:moveTo>
                    <a:pt x="1490826" y="0"/>
                  </a:moveTo>
                  <a:lnTo>
                    <a:pt x="1445864" y="476"/>
                  </a:lnTo>
                  <a:lnTo>
                    <a:pt x="1400919" y="1905"/>
                  </a:lnTo>
                  <a:lnTo>
                    <a:pt x="1356007" y="4288"/>
                  </a:lnTo>
                  <a:lnTo>
                    <a:pt x="1311144" y="7623"/>
                  </a:lnTo>
                  <a:lnTo>
                    <a:pt x="1266346" y="11912"/>
                  </a:lnTo>
                  <a:lnTo>
                    <a:pt x="1221631" y="17153"/>
                  </a:lnTo>
                  <a:lnTo>
                    <a:pt x="1177015" y="23347"/>
                  </a:lnTo>
                  <a:lnTo>
                    <a:pt x="1132514" y="30494"/>
                  </a:lnTo>
                  <a:lnTo>
                    <a:pt x="1088144" y="38595"/>
                  </a:lnTo>
                  <a:lnTo>
                    <a:pt x="1043923" y="47648"/>
                  </a:lnTo>
                  <a:lnTo>
                    <a:pt x="999866" y="57654"/>
                  </a:lnTo>
                  <a:lnTo>
                    <a:pt x="955990" y="68613"/>
                  </a:lnTo>
                  <a:lnTo>
                    <a:pt x="912311" y="80525"/>
                  </a:lnTo>
                  <a:lnTo>
                    <a:pt x="868846" y="93390"/>
                  </a:lnTo>
                  <a:lnTo>
                    <a:pt x="825611" y="107208"/>
                  </a:lnTo>
                  <a:lnTo>
                    <a:pt x="782623" y="121979"/>
                  </a:lnTo>
                  <a:lnTo>
                    <a:pt x="739898" y="137703"/>
                  </a:lnTo>
                  <a:lnTo>
                    <a:pt x="697453" y="154380"/>
                  </a:lnTo>
                  <a:lnTo>
                    <a:pt x="655304" y="172010"/>
                  </a:lnTo>
                  <a:lnTo>
                    <a:pt x="613467" y="190592"/>
                  </a:lnTo>
                  <a:lnTo>
                    <a:pt x="571959" y="210128"/>
                  </a:lnTo>
                  <a:lnTo>
                    <a:pt x="530797" y="230617"/>
                  </a:lnTo>
                  <a:lnTo>
                    <a:pt x="489996" y="252059"/>
                  </a:lnTo>
                  <a:lnTo>
                    <a:pt x="449574" y="274453"/>
                  </a:lnTo>
                  <a:lnTo>
                    <a:pt x="409546" y="297801"/>
                  </a:lnTo>
                  <a:lnTo>
                    <a:pt x="369930" y="322101"/>
                  </a:lnTo>
                  <a:lnTo>
                    <a:pt x="330741" y="347355"/>
                  </a:lnTo>
                  <a:lnTo>
                    <a:pt x="291996" y="373562"/>
                  </a:lnTo>
                  <a:lnTo>
                    <a:pt x="253712" y="400721"/>
                  </a:lnTo>
                  <a:lnTo>
                    <a:pt x="215905" y="428834"/>
                  </a:lnTo>
                  <a:lnTo>
                    <a:pt x="178591" y="457899"/>
                  </a:lnTo>
                  <a:lnTo>
                    <a:pt x="141788" y="487917"/>
                  </a:lnTo>
                  <a:lnTo>
                    <a:pt x="105510" y="518889"/>
                  </a:lnTo>
                  <a:lnTo>
                    <a:pt x="69775" y="550813"/>
                  </a:lnTo>
                  <a:lnTo>
                    <a:pt x="34599" y="583690"/>
                  </a:lnTo>
                  <a:lnTo>
                    <a:pt x="0" y="617520"/>
                  </a:lnTo>
                  <a:lnTo>
                    <a:pt x="1490825" y="2108347"/>
                  </a:lnTo>
                  <a:lnTo>
                    <a:pt x="167335" y="3749537"/>
                  </a:lnTo>
                  <a:lnTo>
                    <a:pt x="205713" y="3779770"/>
                  </a:lnTo>
                  <a:lnTo>
                    <a:pt x="244592" y="3808983"/>
                  </a:lnTo>
                  <a:lnTo>
                    <a:pt x="283952" y="3837177"/>
                  </a:lnTo>
                  <a:lnTo>
                    <a:pt x="323777" y="3864353"/>
                  </a:lnTo>
                  <a:lnTo>
                    <a:pt x="364049" y="3890512"/>
                  </a:lnTo>
                  <a:lnTo>
                    <a:pt x="404752" y="3915654"/>
                  </a:lnTo>
                  <a:lnTo>
                    <a:pt x="445867" y="3939781"/>
                  </a:lnTo>
                  <a:lnTo>
                    <a:pt x="487379" y="3962894"/>
                  </a:lnTo>
                  <a:lnTo>
                    <a:pt x="529269" y="3984993"/>
                  </a:lnTo>
                  <a:lnTo>
                    <a:pt x="571520" y="4006079"/>
                  </a:lnTo>
                  <a:lnTo>
                    <a:pt x="614115" y="4026153"/>
                  </a:lnTo>
                  <a:lnTo>
                    <a:pt x="657037" y="4045217"/>
                  </a:lnTo>
                  <a:lnTo>
                    <a:pt x="700268" y="4063271"/>
                  </a:lnTo>
                  <a:lnTo>
                    <a:pt x="743792" y="4080316"/>
                  </a:lnTo>
                  <a:lnTo>
                    <a:pt x="787590" y="4096353"/>
                  </a:lnTo>
                  <a:lnTo>
                    <a:pt x="831647" y="4111382"/>
                  </a:lnTo>
                  <a:lnTo>
                    <a:pt x="875943" y="4125406"/>
                  </a:lnTo>
                  <a:lnTo>
                    <a:pt x="920463" y="4138424"/>
                  </a:lnTo>
                  <a:lnTo>
                    <a:pt x="965189" y="4150438"/>
                  </a:lnTo>
                  <a:lnTo>
                    <a:pt x="1010103" y="4161449"/>
                  </a:lnTo>
                  <a:lnTo>
                    <a:pt x="1055189" y="4171457"/>
                  </a:lnTo>
                  <a:lnTo>
                    <a:pt x="1100429" y="4180463"/>
                  </a:lnTo>
                  <a:lnTo>
                    <a:pt x="1145806" y="4188469"/>
                  </a:lnTo>
                  <a:lnTo>
                    <a:pt x="1191303" y="4195475"/>
                  </a:lnTo>
                  <a:lnTo>
                    <a:pt x="1236902" y="4201482"/>
                  </a:lnTo>
                  <a:lnTo>
                    <a:pt x="1282586" y="4206491"/>
                  </a:lnTo>
                  <a:lnTo>
                    <a:pt x="1315976" y="4209419"/>
                  </a:lnTo>
                  <a:lnTo>
                    <a:pt x="1664540" y="4209419"/>
                  </a:lnTo>
                  <a:lnTo>
                    <a:pt x="1740313" y="4201903"/>
                  </a:lnTo>
                  <a:lnTo>
                    <a:pt x="1785795" y="4195996"/>
                  </a:lnTo>
                  <a:lnTo>
                    <a:pt x="1831154" y="4189103"/>
                  </a:lnTo>
                  <a:lnTo>
                    <a:pt x="1876375" y="4181223"/>
                  </a:lnTo>
                  <a:lnTo>
                    <a:pt x="1921439" y="4172359"/>
                  </a:lnTo>
                  <a:lnTo>
                    <a:pt x="1966329" y="4162510"/>
                  </a:lnTo>
                  <a:lnTo>
                    <a:pt x="2011029" y="4151679"/>
                  </a:lnTo>
                  <a:lnTo>
                    <a:pt x="2055520" y="4139865"/>
                  </a:lnTo>
                  <a:lnTo>
                    <a:pt x="2099785" y="4127070"/>
                  </a:lnTo>
                  <a:lnTo>
                    <a:pt x="2143808" y="4113294"/>
                  </a:lnTo>
                  <a:lnTo>
                    <a:pt x="2187571" y="4098539"/>
                  </a:lnTo>
                  <a:lnTo>
                    <a:pt x="2231057" y="4082806"/>
                  </a:lnTo>
                  <a:lnTo>
                    <a:pt x="2274248" y="4066095"/>
                  </a:lnTo>
                  <a:lnTo>
                    <a:pt x="2317127" y="4048407"/>
                  </a:lnTo>
                  <a:lnTo>
                    <a:pt x="2359678" y="4029743"/>
                  </a:lnTo>
                  <a:lnTo>
                    <a:pt x="2401882" y="4010105"/>
                  </a:lnTo>
                  <a:lnTo>
                    <a:pt x="2443722" y="3989493"/>
                  </a:lnTo>
                  <a:lnTo>
                    <a:pt x="2485182" y="3967907"/>
                  </a:lnTo>
                  <a:lnTo>
                    <a:pt x="2526243" y="3945350"/>
                  </a:lnTo>
                  <a:lnTo>
                    <a:pt x="2566890" y="3921821"/>
                  </a:lnTo>
                  <a:lnTo>
                    <a:pt x="2607104" y="3897323"/>
                  </a:lnTo>
                  <a:lnTo>
                    <a:pt x="2646867" y="3871854"/>
                  </a:lnTo>
                  <a:lnTo>
                    <a:pt x="2686164" y="3845418"/>
                  </a:lnTo>
                  <a:lnTo>
                    <a:pt x="2724977" y="3818014"/>
                  </a:lnTo>
                  <a:lnTo>
                    <a:pt x="2763288" y="3789643"/>
                  </a:lnTo>
                  <a:lnTo>
                    <a:pt x="2801080" y="3760307"/>
                  </a:lnTo>
                  <a:lnTo>
                    <a:pt x="2838336" y="3730006"/>
                  </a:lnTo>
                  <a:lnTo>
                    <a:pt x="2875038" y="3698742"/>
                  </a:lnTo>
                  <a:lnTo>
                    <a:pt x="2911170" y="3666514"/>
                  </a:lnTo>
                  <a:lnTo>
                    <a:pt x="2946714" y="3633325"/>
                  </a:lnTo>
                  <a:lnTo>
                    <a:pt x="2981653" y="3599174"/>
                  </a:lnTo>
                  <a:lnTo>
                    <a:pt x="3015484" y="3564574"/>
                  </a:lnTo>
                  <a:lnTo>
                    <a:pt x="3048361" y="3529399"/>
                  </a:lnTo>
                  <a:lnTo>
                    <a:pt x="3080285" y="3493664"/>
                  </a:lnTo>
                  <a:lnTo>
                    <a:pt x="3111257" y="3457386"/>
                  </a:lnTo>
                  <a:lnTo>
                    <a:pt x="3141275" y="3420582"/>
                  </a:lnTo>
                  <a:lnTo>
                    <a:pt x="3170340" y="3383268"/>
                  </a:lnTo>
                  <a:lnTo>
                    <a:pt x="3198453" y="3345461"/>
                  </a:lnTo>
                  <a:lnTo>
                    <a:pt x="3225612" y="3307177"/>
                  </a:lnTo>
                  <a:lnTo>
                    <a:pt x="3251819" y="3268432"/>
                  </a:lnTo>
                  <a:lnTo>
                    <a:pt x="3277072" y="3229244"/>
                  </a:lnTo>
                  <a:lnTo>
                    <a:pt x="3301373" y="3189627"/>
                  </a:lnTo>
                  <a:lnTo>
                    <a:pt x="3324721" y="3149600"/>
                  </a:lnTo>
                  <a:lnTo>
                    <a:pt x="3347115" y="3109177"/>
                  </a:lnTo>
                  <a:lnTo>
                    <a:pt x="3368557" y="3068377"/>
                  </a:lnTo>
                  <a:lnTo>
                    <a:pt x="3389046" y="3027214"/>
                  </a:lnTo>
                  <a:lnTo>
                    <a:pt x="3408582" y="2985707"/>
                  </a:lnTo>
                  <a:lnTo>
                    <a:pt x="3427164" y="2943870"/>
                  </a:lnTo>
                  <a:lnTo>
                    <a:pt x="3444794" y="2901721"/>
                  </a:lnTo>
                  <a:lnTo>
                    <a:pt x="3461471" y="2859275"/>
                  </a:lnTo>
                  <a:lnTo>
                    <a:pt x="3477195" y="2816550"/>
                  </a:lnTo>
                  <a:lnTo>
                    <a:pt x="3491966" y="2773562"/>
                  </a:lnTo>
                  <a:lnTo>
                    <a:pt x="3505784" y="2730328"/>
                  </a:lnTo>
                  <a:lnTo>
                    <a:pt x="3518649" y="2686863"/>
                  </a:lnTo>
                  <a:lnTo>
                    <a:pt x="3530561" y="2643184"/>
                  </a:lnTo>
                  <a:lnTo>
                    <a:pt x="3541520" y="2599308"/>
                  </a:lnTo>
                  <a:lnTo>
                    <a:pt x="3551526" y="2555251"/>
                  </a:lnTo>
                  <a:lnTo>
                    <a:pt x="3560579" y="2511029"/>
                  </a:lnTo>
                  <a:lnTo>
                    <a:pt x="3568680" y="2466659"/>
                  </a:lnTo>
                  <a:lnTo>
                    <a:pt x="3575827" y="2422158"/>
                  </a:lnTo>
                  <a:lnTo>
                    <a:pt x="3582021" y="2377542"/>
                  </a:lnTo>
                  <a:lnTo>
                    <a:pt x="3587262" y="2332827"/>
                  </a:lnTo>
                  <a:lnTo>
                    <a:pt x="3591551" y="2288030"/>
                  </a:lnTo>
                  <a:lnTo>
                    <a:pt x="3594886" y="2243167"/>
                  </a:lnTo>
                  <a:lnTo>
                    <a:pt x="3597268" y="2198254"/>
                  </a:lnTo>
                  <a:lnTo>
                    <a:pt x="3598698" y="2153309"/>
                  </a:lnTo>
                  <a:lnTo>
                    <a:pt x="3599174" y="2108347"/>
                  </a:lnTo>
                  <a:lnTo>
                    <a:pt x="3598698" y="2063386"/>
                  </a:lnTo>
                  <a:lnTo>
                    <a:pt x="3597268" y="2018441"/>
                  </a:lnTo>
                  <a:lnTo>
                    <a:pt x="3594886" y="1973528"/>
                  </a:lnTo>
                  <a:lnTo>
                    <a:pt x="3591551" y="1928665"/>
                  </a:lnTo>
                  <a:lnTo>
                    <a:pt x="3587262" y="1883868"/>
                  </a:lnTo>
                  <a:lnTo>
                    <a:pt x="3582021" y="1839153"/>
                  </a:lnTo>
                  <a:lnTo>
                    <a:pt x="3575827" y="1794537"/>
                  </a:lnTo>
                  <a:lnTo>
                    <a:pt x="3568680" y="1750036"/>
                  </a:lnTo>
                  <a:lnTo>
                    <a:pt x="3560579" y="1705666"/>
                  </a:lnTo>
                  <a:lnTo>
                    <a:pt x="3551526" y="1661444"/>
                  </a:lnTo>
                  <a:lnTo>
                    <a:pt x="3541520" y="1617387"/>
                  </a:lnTo>
                  <a:lnTo>
                    <a:pt x="3530561" y="1573511"/>
                  </a:lnTo>
                  <a:lnTo>
                    <a:pt x="3518649" y="1529832"/>
                  </a:lnTo>
                  <a:lnTo>
                    <a:pt x="3505784" y="1486367"/>
                  </a:lnTo>
                  <a:lnTo>
                    <a:pt x="3491966" y="1443132"/>
                  </a:lnTo>
                  <a:lnTo>
                    <a:pt x="3477195" y="1400144"/>
                  </a:lnTo>
                  <a:lnTo>
                    <a:pt x="3461471" y="1357420"/>
                  </a:lnTo>
                  <a:lnTo>
                    <a:pt x="3444794" y="1314974"/>
                  </a:lnTo>
                  <a:lnTo>
                    <a:pt x="3427164" y="1272825"/>
                  </a:lnTo>
                  <a:lnTo>
                    <a:pt x="3408582" y="1230988"/>
                  </a:lnTo>
                  <a:lnTo>
                    <a:pt x="3389046" y="1189481"/>
                  </a:lnTo>
                  <a:lnTo>
                    <a:pt x="3368557" y="1148318"/>
                  </a:lnTo>
                  <a:lnTo>
                    <a:pt x="3347115" y="1107518"/>
                  </a:lnTo>
                  <a:lnTo>
                    <a:pt x="3324721" y="1067095"/>
                  </a:lnTo>
                  <a:lnTo>
                    <a:pt x="3301373" y="1027068"/>
                  </a:lnTo>
                  <a:lnTo>
                    <a:pt x="3277072" y="987451"/>
                  </a:lnTo>
                  <a:lnTo>
                    <a:pt x="3251819" y="948263"/>
                  </a:lnTo>
                  <a:lnTo>
                    <a:pt x="3225612" y="909518"/>
                  </a:lnTo>
                  <a:lnTo>
                    <a:pt x="3198453" y="871234"/>
                  </a:lnTo>
                  <a:lnTo>
                    <a:pt x="3170340" y="833426"/>
                  </a:lnTo>
                  <a:lnTo>
                    <a:pt x="3141275" y="796113"/>
                  </a:lnTo>
                  <a:lnTo>
                    <a:pt x="3111257" y="759309"/>
                  </a:lnTo>
                  <a:lnTo>
                    <a:pt x="3080285" y="723031"/>
                  </a:lnTo>
                  <a:lnTo>
                    <a:pt x="3048361" y="687296"/>
                  </a:lnTo>
                  <a:lnTo>
                    <a:pt x="3015484" y="652121"/>
                  </a:lnTo>
                  <a:lnTo>
                    <a:pt x="2981653" y="617520"/>
                  </a:lnTo>
                  <a:lnTo>
                    <a:pt x="2947053" y="583690"/>
                  </a:lnTo>
                  <a:lnTo>
                    <a:pt x="2911878" y="550813"/>
                  </a:lnTo>
                  <a:lnTo>
                    <a:pt x="2876143" y="518889"/>
                  </a:lnTo>
                  <a:lnTo>
                    <a:pt x="2839865" y="487917"/>
                  </a:lnTo>
                  <a:lnTo>
                    <a:pt x="2803061" y="457899"/>
                  </a:lnTo>
                  <a:lnTo>
                    <a:pt x="2765747" y="428834"/>
                  </a:lnTo>
                  <a:lnTo>
                    <a:pt x="2727940" y="400721"/>
                  </a:lnTo>
                  <a:lnTo>
                    <a:pt x="2689656" y="373562"/>
                  </a:lnTo>
                  <a:lnTo>
                    <a:pt x="2650911" y="347355"/>
                  </a:lnTo>
                  <a:lnTo>
                    <a:pt x="2611723" y="322101"/>
                  </a:lnTo>
                  <a:lnTo>
                    <a:pt x="2572106" y="297801"/>
                  </a:lnTo>
                  <a:lnTo>
                    <a:pt x="2532079" y="274453"/>
                  </a:lnTo>
                  <a:lnTo>
                    <a:pt x="2491656" y="252059"/>
                  </a:lnTo>
                  <a:lnTo>
                    <a:pt x="2450856" y="230617"/>
                  </a:lnTo>
                  <a:lnTo>
                    <a:pt x="2409693" y="210128"/>
                  </a:lnTo>
                  <a:lnTo>
                    <a:pt x="2368185" y="190592"/>
                  </a:lnTo>
                  <a:lnTo>
                    <a:pt x="2326349" y="172010"/>
                  </a:lnTo>
                  <a:lnTo>
                    <a:pt x="2284199" y="154380"/>
                  </a:lnTo>
                  <a:lnTo>
                    <a:pt x="2241754" y="137703"/>
                  </a:lnTo>
                  <a:lnTo>
                    <a:pt x="2199029" y="121979"/>
                  </a:lnTo>
                  <a:lnTo>
                    <a:pt x="2156041" y="107208"/>
                  </a:lnTo>
                  <a:lnTo>
                    <a:pt x="2112806" y="93390"/>
                  </a:lnTo>
                  <a:lnTo>
                    <a:pt x="2069341" y="80525"/>
                  </a:lnTo>
                  <a:lnTo>
                    <a:pt x="2025663" y="68613"/>
                  </a:lnTo>
                  <a:lnTo>
                    <a:pt x="1981786" y="57654"/>
                  </a:lnTo>
                  <a:lnTo>
                    <a:pt x="1937729" y="47648"/>
                  </a:lnTo>
                  <a:lnTo>
                    <a:pt x="1893508" y="38595"/>
                  </a:lnTo>
                  <a:lnTo>
                    <a:pt x="1849138" y="30494"/>
                  </a:lnTo>
                  <a:lnTo>
                    <a:pt x="1804637" y="23347"/>
                  </a:lnTo>
                  <a:lnTo>
                    <a:pt x="1760021" y="17153"/>
                  </a:lnTo>
                  <a:lnTo>
                    <a:pt x="1715306" y="11912"/>
                  </a:lnTo>
                  <a:lnTo>
                    <a:pt x="1670508" y="7623"/>
                  </a:lnTo>
                  <a:lnTo>
                    <a:pt x="1625645" y="4288"/>
                  </a:lnTo>
                  <a:lnTo>
                    <a:pt x="1580733" y="1905"/>
                  </a:lnTo>
                  <a:lnTo>
                    <a:pt x="1535788" y="476"/>
                  </a:lnTo>
                  <a:lnTo>
                    <a:pt x="1490826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93557" y="2996829"/>
              <a:ext cx="2108835" cy="2727960"/>
            </a:xfrm>
            <a:custGeom>
              <a:avLst/>
              <a:gdLst/>
              <a:ahLst/>
              <a:cxnLst/>
              <a:rect l="l" t="t" r="r" b="b"/>
              <a:pathLst>
                <a:path w="2108834" h="2727960">
                  <a:moveTo>
                    <a:pt x="301562" y="0"/>
                  </a:moveTo>
                  <a:lnTo>
                    <a:pt x="277050" y="41830"/>
                  </a:lnTo>
                  <a:lnTo>
                    <a:pt x="253598" y="84016"/>
                  </a:lnTo>
                  <a:lnTo>
                    <a:pt x="231204" y="126541"/>
                  </a:lnTo>
                  <a:lnTo>
                    <a:pt x="209865" y="169387"/>
                  </a:lnTo>
                  <a:lnTo>
                    <a:pt x="189577" y="212539"/>
                  </a:lnTo>
                  <a:lnTo>
                    <a:pt x="170338" y="255979"/>
                  </a:lnTo>
                  <a:lnTo>
                    <a:pt x="152145" y="299691"/>
                  </a:lnTo>
                  <a:lnTo>
                    <a:pt x="134995" y="343658"/>
                  </a:lnTo>
                  <a:lnTo>
                    <a:pt x="118885" y="387863"/>
                  </a:lnTo>
                  <a:lnTo>
                    <a:pt x="103811" y="432290"/>
                  </a:lnTo>
                  <a:lnTo>
                    <a:pt x="89772" y="476921"/>
                  </a:lnTo>
                  <a:lnTo>
                    <a:pt x="76763" y="521741"/>
                  </a:lnTo>
                  <a:lnTo>
                    <a:pt x="64783" y="566732"/>
                  </a:lnTo>
                  <a:lnTo>
                    <a:pt x="53828" y="611878"/>
                  </a:lnTo>
                  <a:lnTo>
                    <a:pt x="43894" y="657161"/>
                  </a:lnTo>
                  <a:lnTo>
                    <a:pt x="34980" y="702566"/>
                  </a:lnTo>
                  <a:lnTo>
                    <a:pt x="27082" y="748076"/>
                  </a:lnTo>
                  <a:lnTo>
                    <a:pt x="20197" y="793673"/>
                  </a:lnTo>
                  <a:lnTo>
                    <a:pt x="14323" y="839341"/>
                  </a:lnTo>
                  <a:lnTo>
                    <a:pt x="9455" y="885064"/>
                  </a:lnTo>
                  <a:lnTo>
                    <a:pt x="5592" y="930824"/>
                  </a:lnTo>
                  <a:lnTo>
                    <a:pt x="2731" y="976605"/>
                  </a:lnTo>
                  <a:lnTo>
                    <a:pt x="867" y="1022390"/>
                  </a:lnTo>
                  <a:lnTo>
                    <a:pt x="0" y="1068163"/>
                  </a:lnTo>
                  <a:lnTo>
                    <a:pt x="124" y="1113906"/>
                  </a:lnTo>
                  <a:lnTo>
                    <a:pt x="1238" y="1159604"/>
                  </a:lnTo>
                  <a:lnTo>
                    <a:pt x="3339" y="1205239"/>
                  </a:lnTo>
                  <a:lnTo>
                    <a:pt x="6423" y="1250794"/>
                  </a:lnTo>
                  <a:lnTo>
                    <a:pt x="10488" y="1296253"/>
                  </a:lnTo>
                  <a:lnTo>
                    <a:pt x="15530" y="1341599"/>
                  </a:lnTo>
                  <a:lnTo>
                    <a:pt x="21548" y="1386816"/>
                  </a:lnTo>
                  <a:lnTo>
                    <a:pt x="28536" y="1431887"/>
                  </a:lnTo>
                  <a:lnTo>
                    <a:pt x="36494" y="1476794"/>
                  </a:lnTo>
                  <a:lnTo>
                    <a:pt x="45417" y="1521521"/>
                  </a:lnTo>
                  <a:lnTo>
                    <a:pt x="55304" y="1566053"/>
                  </a:lnTo>
                  <a:lnTo>
                    <a:pt x="66150" y="1610370"/>
                  </a:lnTo>
                  <a:lnTo>
                    <a:pt x="77953" y="1654458"/>
                  </a:lnTo>
                  <a:lnTo>
                    <a:pt x="90710" y="1698300"/>
                  </a:lnTo>
                  <a:lnTo>
                    <a:pt x="104418" y="1741878"/>
                  </a:lnTo>
                  <a:lnTo>
                    <a:pt x="119074" y="1785175"/>
                  </a:lnTo>
                  <a:lnTo>
                    <a:pt x="134675" y="1828177"/>
                  </a:lnTo>
                  <a:lnTo>
                    <a:pt x="151218" y="1870864"/>
                  </a:lnTo>
                  <a:lnTo>
                    <a:pt x="168700" y="1913221"/>
                  </a:lnTo>
                  <a:lnTo>
                    <a:pt x="187118" y="1955231"/>
                  </a:lnTo>
                  <a:lnTo>
                    <a:pt x="206470" y="1996878"/>
                  </a:lnTo>
                  <a:lnTo>
                    <a:pt x="226751" y="2038144"/>
                  </a:lnTo>
                  <a:lnTo>
                    <a:pt x="247961" y="2079013"/>
                  </a:lnTo>
                  <a:lnTo>
                    <a:pt x="270094" y="2119468"/>
                  </a:lnTo>
                  <a:lnTo>
                    <a:pt x="293149" y="2159493"/>
                  </a:lnTo>
                  <a:lnTo>
                    <a:pt x="317122" y="2199070"/>
                  </a:lnTo>
                  <a:lnTo>
                    <a:pt x="342010" y="2238183"/>
                  </a:lnTo>
                  <a:lnTo>
                    <a:pt x="367811" y="2276816"/>
                  </a:lnTo>
                  <a:lnTo>
                    <a:pt x="394522" y="2314951"/>
                  </a:lnTo>
                  <a:lnTo>
                    <a:pt x="422139" y="2352571"/>
                  </a:lnTo>
                  <a:lnTo>
                    <a:pt x="450659" y="2389661"/>
                  </a:lnTo>
                  <a:lnTo>
                    <a:pt x="480080" y="2426203"/>
                  </a:lnTo>
                  <a:lnTo>
                    <a:pt x="510399" y="2462181"/>
                  </a:lnTo>
                  <a:lnTo>
                    <a:pt x="541612" y="2497578"/>
                  </a:lnTo>
                  <a:lnTo>
                    <a:pt x="573718" y="2532377"/>
                  </a:lnTo>
                  <a:lnTo>
                    <a:pt x="606712" y="2566561"/>
                  </a:lnTo>
                  <a:lnTo>
                    <a:pt x="640591" y="2600115"/>
                  </a:lnTo>
                  <a:lnTo>
                    <a:pt x="675354" y="2633020"/>
                  </a:lnTo>
                  <a:lnTo>
                    <a:pt x="710996" y="2665260"/>
                  </a:lnTo>
                  <a:lnTo>
                    <a:pt x="747515" y="2696820"/>
                  </a:lnTo>
                  <a:lnTo>
                    <a:pt x="784909" y="2727680"/>
                  </a:lnTo>
                  <a:lnTo>
                    <a:pt x="2108400" y="1086490"/>
                  </a:lnTo>
                  <a:lnTo>
                    <a:pt x="301562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95119" y="2592492"/>
              <a:ext cx="1807210" cy="1490980"/>
            </a:xfrm>
            <a:custGeom>
              <a:avLst/>
              <a:gdLst/>
              <a:ahLst/>
              <a:cxnLst/>
              <a:rect l="l" t="t" r="r" b="b"/>
              <a:pathLst>
                <a:path w="1807209" h="1490979">
                  <a:moveTo>
                    <a:pt x="316011" y="0"/>
                  </a:moveTo>
                  <a:lnTo>
                    <a:pt x="280049" y="36850"/>
                  </a:lnTo>
                  <a:lnTo>
                    <a:pt x="245019" y="74545"/>
                  </a:lnTo>
                  <a:lnTo>
                    <a:pt x="210934" y="113067"/>
                  </a:lnTo>
                  <a:lnTo>
                    <a:pt x="177809" y="152396"/>
                  </a:lnTo>
                  <a:lnTo>
                    <a:pt x="145657" y="192516"/>
                  </a:lnTo>
                  <a:lnTo>
                    <a:pt x="114493" y="233408"/>
                  </a:lnTo>
                  <a:lnTo>
                    <a:pt x="84331" y="275054"/>
                  </a:lnTo>
                  <a:lnTo>
                    <a:pt x="55186" y="317436"/>
                  </a:lnTo>
                  <a:lnTo>
                    <a:pt x="27070" y="360535"/>
                  </a:lnTo>
                  <a:lnTo>
                    <a:pt x="0" y="404334"/>
                  </a:lnTo>
                  <a:lnTo>
                    <a:pt x="1806837" y="1490826"/>
                  </a:lnTo>
                  <a:lnTo>
                    <a:pt x="316011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888896" y="3706367"/>
            <a:ext cx="91503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73%</a:t>
            </a:r>
            <a:endParaRPr sz="3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28245" y="4056888"/>
            <a:ext cx="91503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23%</a:t>
            </a:r>
            <a:endParaRPr sz="3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19708" y="2813304"/>
            <a:ext cx="66802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3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360858" y="4686300"/>
            <a:ext cx="3383279" cy="54864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939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40"/>
              </a:spcBef>
            </a:pPr>
            <a:r>
              <a:rPr dirty="0" sz="2200" spc="-40">
                <a:solidFill>
                  <a:srgbClr val="FFFFFF"/>
                </a:solidFill>
                <a:latin typeface="Arial MT"/>
                <a:cs typeface="Arial MT"/>
              </a:rPr>
              <a:t>Yes</a:t>
            </a:r>
            <a:r>
              <a:rPr dirty="0" sz="22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22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dirty="0" sz="22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enterprise</a:t>
            </a:r>
            <a:r>
              <a:rPr dirty="0" sz="22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level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41268" y="3614785"/>
            <a:ext cx="3383279" cy="731520"/>
          </a:xfrm>
          <a:prstGeom prst="rect">
            <a:avLst/>
          </a:prstGeom>
          <a:solidFill>
            <a:srgbClr val="00CF9C"/>
          </a:solidFill>
        </p:spPr>
        <p:txBody>
          <a:bodyPr wrap="square" lIns="0" tIns="6985" rIns="0" bIns="0" rtlCol="0" vert="horz">
            <a:spAutoFit/>
          </a:bodyPr>
          <a:lstStyle/>
          <a:p>
            <a:pPr marL="510540" marR="267335" indent="415925">
              <a:lnSpc>
                <a:spcPct val="102699"/>
              </a:lnSpc>
              <a:spcBef>
                <a:spcPts val="55"/>
              </a:spcBef>
            </a:pPr>
            <a:r>
              <a:rPr dirty="0" sz="2200" spc="-40">
                <a:solidFill>
                  <a:srgbClr val="FFFFFF"/>
                </a:solidFill>
                <a:latin typeface="Arial MT"/>
                <a:cs typeface="Arial MT"/>
              </a:rPr>
              <a:t>Yes</a:t>
            </a:r>
            <a:r>
              <a:rPr dirty="0" sz="2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2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dirty="0" sz="2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business unit/department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level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011103" y="1450340"/>
            <a:ext cx="4168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Whether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Has</a:t>
            </a:r>
            <a:r>
              <a:rPr dirty="0" sz="1800" spc="-9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Governance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Structure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113466" y="5209961"/>
          <a:ext cx="3472179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360"/>
                <a:gridCol w="822960"/>
                <a:gridCol w="822960"/>
              </a:tblGrid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925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1,000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4,999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925"/>
                        </a:lnSpc>
                        <a:spcBef>
                          <a:spcPts val="36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5,000+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92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Yes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level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69%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79%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Yes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BU/department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level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27%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17%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 marR="844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No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formal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structure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4%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D9D9D9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30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091" y="8635"/>
            <a:ext cx="10128885" cy="1052830"/>
          </a:xfrm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algn="just"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AI</a:t>
            </a:r>
            <a:r>
              <a:rPr dirty="0" spc="-65"/>
              <a:t> </a:t>
            </a:r>
            <a:r>
              <a:rPr dirty="0"/>
              <a:t>projects</a:t>
            </a:r>
            <a:r>
              <a:rPr dirty="0" spc="-55"/>
              <a:t> </a:t>
            </a:r>
            <a:r>
              <a:rPr dirty="0"/>
              <a:t>are</a:t>
            </a:r>
            <a:r>
              <a:rPr dirty="0" spc="-60"/>
              <a:t> </a:t>
            </a:r>
            <a:r>
              <a:rPr dirty="0"/>
              <a:t>more</a:t>
            </a:r>
            <a:r>
              <a:rPr dirty="0" spc="-55"/>
              <a:t> </a:t>
            </a:r>
            <a:r>
              <a:rPr dirty="0"/>
              <a:t>commonly</a:t>
            </a:r>
            <a:r>
              <a:rPr dirty="0" spc="-55"/>
              <a:t> </a:t>
            </a:r>
            <a:r>
              <a:rPr dirty="0"/>
              <a:t>standardized</a:t>
            </a:r>
            <a:r>
              <a:rPr dirty="0" spc="-65"/>
              <a:t> </a:t>
            </a:r>
            <a:r>
              <a:rPr dirty="0"/>
              <a:t>than</a:t>
            </a:r>
            <a:r>
              <a:rPr dirty="0" spc="-60"/>
              <a:t> </a:t>
            </a:r>
            <a:r>
              <a:rPr dirty="0"/>
              <a:t>run</a:t>
            </a:r>
            <a:r>
              <a:rPr dirty="0" spc="-60"/>
              <a:t> </a:t>
            </a:r>
            <a:r>
              <a:rPr dirty="0" spc="-10"/>
              <a:t>independently, </a:t>
            </a:r>
            <a:r>
              <a:rPr dirty="0"/>
              <a:t>however</a:t>
            </a:r>
            <a:r>
              <a:rPr dirty="0" spc="-60"/>
              <a:t> </a:t>
            </a:r>
            <a:r>
              <a:rPr dirty="0"/>
              <a:t>roughly</a:t>
            </a:r>
            <a:r>
              <a:rPr dirty="0" spc="-60"/>
              <a:t> </a:t>
            </a:r>
            <a:r>
              <a:rPr dirty="0"/>
              <a:t>half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/>
              <a:t>large</a:t>
            </a:r>
            <a:r>
              <a:rPr dirty="0" spc="-55"/>
              <a:t> </a:t>
            </a:r>
            <a:r>
              <a:rPr dirty="0"/>
              <a:t>businesses</a:t>
            </a:r>
            <a:r>
              <a:rPr dirty="0" spc="-60"/>
              <a:t> </a:t>
            </a:r>
            <a:r>
              <a:rPr dirty="0"/>
              <a:t>have</a:t>
            </a:r>
            <a:r>
              <a:rPr dirty="0" spc="-55"/>
              <a:t> </a:t>
            </a:r>
            <a:r>
              <a:rPr dirty="0"/>
              <a:t>both</a:t>
            </a:r>
            <a:r>
              <a:rPr dirty="0" spc="-65"/>
              <a:t> </a:t>
            </a:r>
            <a:r>
              <a:rPr dirty="0"/>
              <a:t>standardized</a:t>
            </a:r>
            <a:r>
              <a:rPr dirty="0" spc="-60"/>
              <a:t> </a:t>
            </a:r>
            <a:r>
              <a:rPr dirty="0" spc="-25"/>
              <a:t>and </a:t>
            </a:r>
            <a:r>
              <a:rPr dirty="0" spc="-10"/>
              <a:t>independently-</a:t>
            </a:r>
            <a:r>
              <a:rPr dirty="0"/>
              <a:t>developed</a:t>
            </a:r>
            <a:r>
              <a:rPr dirty="0" spc="-5"/>
              <a:t> </a:t>
            </a:r>
            <a:r>
              <a:rPr dirty="0"/>
              <a:t>AI</a:t>
            </a:r>
            <a:r>
              <a:rPr dirty="0" spc="-5"/>
              <a:t> </a:t>
            </a:r>
            <a:r>
              <a:rPr dirty="0" spc="-10"/>
              <a:t>projects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660895"/>
            <a:ext cx="56648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QA7: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What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proportion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projects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are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enterprise-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wide,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vs.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independently-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developed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within</a:t>
            </a:r>
            <a:r>
              <a:rPr dirty="0" sz="900" spc="-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departments?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72753" y="1450340"/>
            <a:ext cx="82461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Proportion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9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Projects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that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are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Standardized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or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Independently-Developed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670241" y="3006143"/>
            <a:ext cx="1609725" cy="2266315"/>
            <a:chOff x="1670241" y="3006143"/>
            <a:chExt cx="1609725" cy="2266315"/>
          </a:xfrm>
        </p:grpSpPr>
        <p:sp>
          <p:nvSpPr>
            <p:cNvPr id="6" name="object 6" descr=""/>
            <p:cNvSpPr/>
            <p:nvPr/>
          </p:nvSpPr>
          <p:spPr>
            <a:xfrm>
              <a:off x="1670241" y="3006143"/>
              <a:ext cx="1609725" cy="2266315"/>
            </a:xfrm>
            <a:custGeom>
              <a:avLst/>
              <a:gdLst/>
              <a:ahLst/>
              <a:cxnLst/>
              <a:rect l="l" t="t" r="r" b="b"/>
              <a:pathLst>
                <a:path w="1609725" h="2266315">
                  <a:moveTo>
                    <a:pt x="1609365" y="0"/>
                  </a:moveTo>
                  <a:lnTo>
                    <a:pt x="0" y="0"/>
                  </a:lnTo>
                  <a:lnTo>
                    <a:pt x="0" y="2265836"/>
                  </a:lnTo>
                  <a:lnTo>
                    <a:pt x="1609365" y="2265836"/>
                  </a:lnTo>
                  <a:lnTo>
                    <a:pt x="1609365" y="0"/>
                  </a:lnTo>
                  <a:close/>
                </a:path>
              </a:pathLst>
            </a:custGeom>
            <a:solidFill>
              <a:srgbClr val="4BA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30475" y="5026620"/>
              <a:ext cx="342900" cy="182880"/>
            </a:xfrm>
            <a:custGeom>
              <a:avLst/>
              <a:gdLst/>
              <a:ahLst/>
              <a:cxnLst/>
              <a:rect l="l" t="t" r="r" b="b"/>
              <a:pathLst>
                <a:path w="342900" h="182879">
                  <a:moveTo>
                    <a:pt x="34290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42900" y="18288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B8D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73375" y="5026620"/>
              <a:ext cx="342900" cy="182880"/>
            </a:xfrm>
            <a:custGeom>
              <a:avLst/>
              <a:gdLst/>
              <a:ahLst/>
              <a:cxnLst/>
              <a:rect l="l" t="t" r="r" b="b"/>
              <a:pathLst>
                <a:path w="342900" h="182879">
                  <a:moveTo>
                    <a:pt x="34290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42900" y="18288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524125" y="5020270"/>
              <a:ext cx="698500" cy="195580"/>
            </a:xfrm>
            <a:custGeom>
              <a:avLst/>
              <a:gdLst/>
              <a:ahLst/>
              <a:cxnLst/>
              <a:rect l="l" t="t" r="r" b="b"/>
              <a:pathLst>
                <a:path w="698500" h="195579">
                  <a:moveTo>
                    <a:pt x="349250" y="0"/>
                  </a:moveTo>
                  <a:lnTo>
                    <a:pt x="349250" y="195580"/>
                  </a:lnTo>
                </a:path>
                <a:path w="698500" h="195579">
                  <a:moveTo>
                    <a:pt x="6350" y="0"/>
                  </a:moveTo>
                  <a:lnTo>
                    <a:pt x="6350" y="195580"/>
                  </a:lnTo>
                </a:path>
                <a:path w="698500" h="195579">
                  <a:moveTo>
                    <a:pt x="692150" y="0"/>
                  </a:moveTo>
                  <a:lnTo>
                    <a:pt x="692150" y="195580"/>
                  </a:lnTo>
                </a:path>
                <a:path w="698500" h="195579">
                  <a:moveTo>
                    <a:pt x="0" y="6350"/>
                  </a:moveTo>
                  <a:lnTo>
                    <a:pt x="698500" y="6350"/>
                  </a:lnTo>
                </a:path>
                <a:path w="698500" h="195579">
                  <a:moveTo>
                    <a:pt x="0" y="189230"/>
                  </a:moveTo>
                  <a:lnTo>
                    <a:pt x="698500" y="1892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4084292" y="2667570"/>
            <a:ext cx="1609725" cy="2604770"/>
            <a:chOff x="4084292" y="2667570"/>
            <a:chExt cx="1609725" cy="2604770"/>
          </a:xfrm>
        </p:grpSpPr>
        <p:sp>
          <p:nvSpPr>
            <p:cNvPr id="11" name="object 11" descr=""/>
            <p:cNvSpPr/>
            <p:nvPr/>
          </p:nvSpPr>
          <p:spPr>
            <a:xfrm>
              <a:off x="4084292" y="2667570"/>
              <a:ext cx="1609725" cy="2604770"/>
            </a:xfrm>
            <a:custGeom>
              <a:avLst/>
              <a:gdLst/>
              <a:ahLst/>
              <a:cxnLst/>
              <a:rect l="l" t="t" r="r" b="b"/>
              <a:pathLst>
                <a:path w="1609725" h="2604770">
                  <a:moveTo>
                    <a:pt x="1609365" y="0"/>
                  </a:moveTo>
                  <a:lnTo>
                    <a:pt x="0" y="0"/>
                  </a:lnTo>
                  <a:lnTo>
                    <a:pt x="0" y="2604409"/>
                  </a:lnTo>
                  <a:lnTo>
                    <a:pt x="1609365" y="2604409"/>
                  </a:lnTo>
                  <a:lnTo>
                    <a:pt x="1609365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947707" y="5026620"/>
              <a:ext cx="342900" cy="182880"/>
            </a:xfrm>
            <a:custGeom>
              <a:avLst/>
              <a:gdLst/>
              <a:ahLst/>
              <a:cxnLst/>
              <a:rect l="l" t="t" r="r" b="b"/>
              <a:pathLst>
                <a:path w="342900" h="182879">
                  <a:moveTo>
                    <a:pt x="34290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42900" y="18288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B8D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290607" y="5026620"/>
              <a:ext cx="342900" cy="182880"/>
            </a:xfrm>
            <a:custGeom>
              <a:avLst/>
              <a:gdLst/>
              <a:ahLst/>
              <a:cxnLst/>
              <a:rect l="l" t="t" r="r" b="b"/>
              <a:pathLst>
                <a:path w="342900" h="182879">
                  <a:moveTo>
                    <a:pt x="34290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42900" y="18288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941357" y="5020270"/>
              <a:ext cx="698500" cy="195580"/>
            </a:xfrm>
            <a:custGeom>
              <a:avLst/>
              <a:gdLst/>
              <a:ahLst/>
              <a:cxnLst/>
              <a:rect l="l" t="t" r="r" b="b"/>
              <a:pathLst>
                <a:path w="698500" h="195579">
                  <a:moveTo>
                    <a:pt x="349250" y="0"/>
                  </a:moveTo>
                  <a:lnTo>
                    <a:pt x="349250" y="195580"/>
                  </a:lnTo>
                </a:path>
                <a:path w="698500" h="195579">
                  <a:moveTo>
                    <a:pt x="6350" y="0"/>
                  </a:moveTo>
                  <a:lnTo>
                    <a:pt x="6350" y="195580"/>
                  </a:lnTo>
                </a:path>
                <a:path w="698500" h="195579">
                  <a:moveTo>
                    <a:pt x="692150" y="0"/>
                  </a:moveTo>
                  <a:lnTo>
                    <a:pt x="692150" y="195580"/>
                  </a:lnTo>
                </a:path>
                <a:path w="698500" h="195579">
                  <a:moveTo>
                    <a:pt x="0" y="6350"/>
                  </a:moveTo>
                  <a:lnTo>
                    <a:pt x="698500" y="6350"/>
                  </a:lnTo>
                </a:path>
                <a:path w="698500" h="195579">
                  <a:moveTo>
                    <a:pt x="0" y="189230"/>
                  </a:moveTo>
                  <a:lnTo>
                    <a:pt x="698500" y="1892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498342" y="4985495"/>
            <a:ext cx="1609725" cy="287020"/>
            <a:chOff x="6498342" y="4985495"/>
            <a:chExt cx="1609725" cy="287020"/>
          </a:xfrm>
        </p:grpSpPr>
        <p:sp>
          <p:nvSpPr>
            <p:cNvPr id="16" name="object 16" descr=""/>
            <p:cNvSpPr/>
            <p:nvPr/>
          </p:nvSpPr>
          <p:spPr>
            <a:xfrm>
              <a:off x="6498342" y="4985495"/>
              <a:ext cx="1609725" cy="287020"/>
            </a:xfrm>
            <a:custGeom>
              <a:avLst/>
              <a:gdLst/>
              <a:ahLst/>
              <a:cxnLst/>
              <a:rect l="l" t="t" r="r" b="b"/>
              <a:pathLst>
                <a:path w="1609725" h="287020">
                  <a:moveTo>
                    <a:pt x="1609365" y="0"/>
                  </a:moveTo>
                  <a:lnTo>
                    <a:pt x="0" y="0"/>
                  </a:lnTo>
                  <a:lnTo>
                    <a:pt x="0" y="286484"/>
                  </a:lnTo>
                  <a:lnTo>
                    <a:pt x="1609365" y="286484"/>
                  </a:lnTo>
                  <a:lnTo>
                    <a:pt x="160936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364940" y="5026620"/>
              <a:ext cx="342900" cy="182880"/>
            </a:xfrm>
            <a:custGeom>
              <a:avLst/>
              <a:gdLst/>
              <a:ahLst/>
              <a:cxnLst/>
              <a:rect l="l" t="t" r="r" b="b"/>
              <a:pathLst>
                <a:path w="342900" h="182879">
                  <a:moveTo>
                    <a:pt x="34290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42900" y="18288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B8D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707840" y="5026620"/>
              <a:ext cx="342900" cy="182880"/>
            </a:xfrm>
            <a:custGeom>
              <a:avLst/>
              <a:gdLst/>
              <a:ahLst/>
              <a:cxnLst/>
              <a:rect l="l" t="t" r="r" b="b"/>
              <a:pathLst>
                <a:path w="342900" h="182879">
                  <a:moveTo>
                    <a:pt x="34290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42900" y="18288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358590" y="5020270"/>
              <a:ext cx="698500" cy="195580"/>
            </a:xfrm>
            <a:custGeom>
              <a:avLst/>
              <a:gdLst/>
              <a:ahLst/>
              <a:cxnLst/>
              <a:rect l="l" t="t" r="r" b="b"/>
              <a:pathLst>
                <a:path w="698500" h="195579">
                  <a:moveTo>
                    <a:pt x="349250" y="0"/>
                  </a:moveTo>
                  <a:lnTo>
                    <a:pt x="349250" y="195580"/>
                  </a:lnTo>
                </a:path>
                <a:path w="698500" h="195579">
                  <a:moveTo>
                    <a:pt x="6350" y="0"/>
                  </a:moveTo>
                  <a:lnTo>
                    <a:pt x="6350" y="195580"/>
                  </a:lnTo>
                </a:path>
                <a:path w="698500" h="195579">
                  <a:moveTo>
                    <a:pt x="692150" y="0"/>
                  </a:moveTo>
                  <a:lnTo>
                    <a:pt x="692150" y="195580"/>
                  </a:lnTo>
                </a:path>
                <a:path w="698500" h="195579">
                  <a:moveTo>
                    <a:pt x="0" y="6350"/>
                  </a:moveTo>
                  <a:lnTo>
                    <a:pt x="698500" y="6350"/>
                  </a:lnTo>
                </a:path>
                <a:path w="698500" h="195579">
                  <a:moveTo>
                    <a:pt x="0" y="189230"/>
                  </a:moveTo>
                  <a:lnTo>
                    <a:pt x="698500" y="1892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8912391" y="5063626"/>
            <a:ext cx="1609725" cy="208915"/>
          </a:xfrm>
          <a:custGeom>
            <a:avLst/>
            <a:gdLst/>
            <a:ahLst/>
            <a:cxnLst/>
            <a:rect l="l" t="t" r="r" b="b"/>
            <a:pathLst>
              <a:path w="1609725" h="208914">
                <a:moveTo>
                  <a:pt x="1609366" y="0"/>
                </a:moveTo>
                <a:lnTo>
                  <a:pt x="0" y="0"/>
                </a:lnTo>
                <a:lnTo>
                  <a:pt x="0" y="208352"/>
                </a:lnTo>
                <a:lnTo>
                  <a:pt x="1609366" y="208352"/>
                </a:lnTo>
                <a:lnTo>
                  <a:pt x="160936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670241" y="3006143"/>
            <a:ext cx="1609725" cy="2266315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9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42%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45"/>
              </a:spcBef>
            </a:pPr>
            <a:endParaRPr sz="1800">
              <a:latin typeface="Arial"/>
              <a:cs typeface="Arial"/>
            </a:endParaRPr>
          </a:p>
          <a:p>
            <a:pPr marL="929005">
              <a:lnSpc>
                <a:spcPct val="100000"/>
              </a:lnSpc>
              <a:tabLst>
                <a:tab pos="1271905" algn="l"/>
              </a:tabLst>
            </a:pPr>
            <a:r>
              <a:rPr dirty="0" sz="800" spc="-25" b="1">
                <a:latin typeface="Arial"/>
                <a:cs typeface="Arial"/>
              </a:rPr>
              <a:t>39%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25" b="1">
                <a:latin typeface="Arial"/>
                <a:cs typeface="Arial"/>
              </a:rPr>
              <a:t>47%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084292" y="2667570"/>
            <a:ext cx="1609725" cy="260477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49%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39"/>
              </a:spcBef>
            </a:pPr>
            <a:endParaRPr sz="1800">
              <a:latin typeface="Arial"/>
              <a:cs typeface="Arial"/>
            </a:endParaRPr>
          </a:p>
          <a:p>
            <a:pPr marL="932180">
              <a:lnSpc>
                <a:spcPct val="100000"/>
              </a:lnSpc>
              <a:spcBef>
                <a:spcPts val="5"/>
              </a:spcBef>
              <a:tabLst>
                <a:tab pos="1275080" algn="l"/>
              </a:tabLst>
            </a:pPr>
            <a:r>
              <a:rPr dirty="0" sz="800" spc="-25" b="1">
                <a:latin typeface="Arial"/>
                <a:cs typeface="Arial"/>
              </a:rPr>
              <a:t>50%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25" b="1">
                <a:latin typeface="Arial"/>
                <a:cs typeface="Arial"/>
              </a:rPr>
              <a:t>48%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125129" y="4659883"/>
            <a:ext cx="356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Arial"/>
                <a:cs typeface="Arial"/>
              </a:rPr>
              <a:t>5%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539179" y="4736083"/>
            <a:ext cx="356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Arial"/>
                <a:cs typeface="Arial"/>
              </a:rPr>
              <a:t>4%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808175" y="5296916"/>
            <a:ext cx="133413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323850">
              <a:lnSpc>
                <a:spcPts val="2110"/>
              </a:lnSpc>
              <a:spcBef>
                <a:spcPts val="210"/>
              </a:spcBef>
            </a:pPr>
            <a:r>
              <a:rPr dirty="0" sz="1800" spc="-10">
                <a:latin typeface="Arial MT"/>
                <a:cs typeface="Arial MT"/>
              </a:rPr>
              <a:t>Mostly standardized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885674" y="5296916"/>
            <a:ext cx="200723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>
                <a:latin typeface="Arial MT"/>
                <a:cs typeface="Arial MT"/>
              </a:rPr>
              <a:t>Mix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standardized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independent projects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299724" y="5296916"/>
            <a:ext cx="200723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603250" marR="5080" indent="-590550">
              <a:lnSpc>
                <a:spcPts val="2110"/>
              </a:lnSpc>
              <a:spcBef>
                <a:spcPts val="210"/>
              </a:spcBef>
            </a:pPr>
            <a:r>
              <a:rPr dirty="0" sz="1800">
                <a:latin typeface="Arial MT"/>
                <a:cs typeface="Arial MT"/>
              </a:rPr>
              <a:t>Mostly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independent projects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643925" y="5296916"/>
            <a:ext cx="214693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635">
              <a:lnSpc>
                <a:spcPct val="99400"/>
              </a:lnSpc>
              <a:spcBef>
                <a:spcPts val="110"/>
              </a:spcBef>
            </a:pPr>
            <a:r>
              <a:rPr dirty="0" sz="1800">
                <a:latin typeface="Arial MT"/>
                <a:cs typeface="Arial MT"/>
              </a:rPr>
              <a:t>We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don’t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have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“AI </a:t>
            </a:r>
            <a:r>
              <a:rPr dirty="0" sz="1800">
                <a:latin typeface="Arial MT"/>
                <a:cs typeface="Arial MT"/>
              </a:rPr>
              <a:t>projects”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–</a:t>
            </a:r>
            <a:r>
              <a:rPr dirty="0" sz="1800" spc="-25">
                <a:latin typeface="Arial MT"/>
                <a:cs typeface="Arial MT"/>
              </a:rPr>
              <a:t> we </a:t>
            </a:r>
            <a:r>
              <a:rPr dirty="0" sz="1800">
                <a:latin typeface="Arial MT"/>
                <a:cs typeface="Arial MT"/>
              </a:rPr>
              <a:t>just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AI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04545" y="6237983"/>
            <a:ext cx="2968625" cy="195580"/>
            <a:chOff x="304545" y="6237983"/>
            <a:chExt cx="2968625" cy="195580"/>
          </a:xfrm>
        </p:grpSpPr>
        <p:sp>
          <p:nvSpPr>
            <p:cNvPr id="30" name="object 30" descr=""/>
            <p:cNvSpPr/>
            <p:nvPr/>
          </p:nvSpPr>
          <p:spPr>
            <a:xfrm>
              <a:off x="310895" y="6244333"/>
              <a:ext cx="1478280" cy="182880"/>
            </a:xfrm>
            <a:custGeom>
              <a:avLst/>
              <a:gdLst/>
              <a:ahLst/>
              <a:cxnLst/>
              <a:rect l="l" t="t" r="r" b="b"/>
              <a:pathLst>
                <a:path w="1478280" h="182879">
                  <a:moveTo>
                    <a:pt x="1477896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1477896" y="182879"/>
                  </a:lnTo>
                  <a:lnTo>
                    <a:pt x="1477896" y="0"/>
                  </a:lnTo>
                  <a:close/>
                </a:path>
              </a:pathLst>
            </a:custGeom>
            <a:solidFill>
              <a:srgbClr val="B8D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788792" y="6244333"/>
              <a:ext cx="1478280" cy="182880"/>
            </a:xfrm>
            <a:custGeom>
              <a:avLst/>
              <a:gdLst/>
              <a:ahLst/>
              <a:cxnLst/>
              <a:rect l="l" t="t" r="r" b="b"/>
              <a:pathLst>
                <a:path w="1478279" h="182879">
                  <a:moveTo>
                    <a:pt x="1477896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1477896" y="182879"/>
                  </a:lnTo>
                  <a:lnTo>
                    <a:pt x="1477896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04545" y="6237983"/>
              <a:ext cx="2968625" cy="195580"/>
            </a:xfrm>
            <a:custGeom>
              <a:avLst/>
              <a:gdLst/>
              <a:ahLst/>
              <a:cxnLst/>
              <a:rect l="l" t="t" r="r" b="b"/>
              <a:pathLst>
                <a:path w="2968625" h="195579">
                  <a:moveTo>
                    <a:pt x="1484246" y="0"/>
                  </a:moveTo>
                  <a:lnTo>
                    <a:pt x="1484246" y="195580"/>
                  </a:lnTo>
                </a:path>
                <a:path w="2968625" h="195579">
                  <a:moveTo>
                    <a:pt x="6350" y="0"/>
                  </a:moveTo>
                  <a:lnTo>
                    <a:pt x="6350" y="195580"/>
                  </a:lnTo>
                </a:path>
                <a:path w="2968625" h="195579">
                  <a:moveTo>
                    <a:pt x="2962142" y="0"/>
                  </a:moveTo>
                  <a:lnTo>
                    <a:pt x="2962142" y="195580"/>
                  </a:lnTo>
                </a:path>
                <a:path w="2968625" h="195579">
                  <a:moveTo>
                    <a:pt x="0" y="6350"/>
                  </a:moveTo>
                  <a:lnTo>
                    <a:pt x="2968492" y="6350"/>
                  </a:lnTo>
                </a:path>
                <a:path w="2968625" h="195579">
                  <a:moveTo>
                    <a:pt x="0" y="189230"/>
                  </a:moveTo>
                  <a:lnTo>
                    <a:pt x="2968492" y="1892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38656" y="6262116"/>
            <a:ext cx="12230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1,000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–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4,999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072920" y="6262116"/>
            <a:ext cx="9099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5,000+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498342" y="4985495"/>
            <a:ext cx="1609725" cy="28702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963930">
              <a:lnSpc>
                <a:spcPct val="100000"/>
              </a:lnSpc>
              <a:spcBef>
                <a:spcPts val="550"/>
              </a:spcBef>
              <a:tabLst>
                <a:tab pos="1306830" algn="l"/>
              </a:tabLst>
            </a:pPr>
            <a:r>
              <a:rPr dirty="0" sz="800" spc="-25" b="1">
                <a:latin typeface="Arial"/>
                <a:cs typeface="Arial"/>
              </a:rPr>
              <a:t>7%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25" b="1">
                <a:latin typeface="Arial"/>
                <a:cs typeface="Arial"/>
              </a:rPr>
              <a:t>3%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775825" y="5020270"/>
            <a:ext cx="698500" cy="195580"/>
            <a:chOff x="9775825" y="5020270"/>
            <a:chExt cx="698500" cy="195580"/>
          </a:xfrm>
        </p:grpSpPr>
        <p:sp>
          <p:nvSpPr>
            <p:cNvPr id="37" name="object 37" descr=""/>
            <p:cNvSpPr/>
            <p:nvPr/>
          </p:nvSpPr>
          <p:spPr>
            <a:xfrm>
              <a:off x="9782175" y="5026620"/>
              <a:ext cx="342900" cy="182880"/>
            </a:xfrm>
            <a:custGeom>
              <a:avLst/>
              <a:gdLst/>
              <a:ahLst/>
              <a:cxnLst/>
              <a:rect l="l" t="t" r="r" b="b"/>
              <a:pathLst>
                <a:path w="342900" h="182879">
                  <a:moveTo>
                    <a:pt x="34290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42900" y="18288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B8D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125075" y="5026620"/>
              <a:ext cx="342900" cy="182880"/>
            </a:xfrm>
            <a:custGeom>
              <a:avLst/>
              <a:gdLst/>
              <a:ahLst/>
              <a:cxnLst/>
              <a:rect l="l" t="t" r="r" b="b"/>
              <a:pathLst>
                <a:path w="342900" h="182879">
                  <a:moveTo>
                    <a:pt x="34290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42900" y="18288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775825" y="5020270"/>
              <a:ext cx="698500" cy="195580"/>
            </a:xfrm>
            <a:custGeom>
              <a:avLst/>
              <a:gdLst/>
              <a:ahLst/>
              <a:cxnLst/>
              <a:rect l="l" t="t" r="r" b="b"/>
              <a:pathLst>
                <a:path w="698500" h="195579">
                  <a:moveTo>
                    <a:pt x="349250" y="0"/>
                  </a:moveTo>
                  <a:lnTo>
                    <a:pt x="349250" y="195580"/>
                  </a:lnTo>
                </a:path>
                <a:path w="698500" h="195579">
                  <a:moveTo>
                    <a:pt x="6350" y="0"/>
                  </a:moveTo>
                  <a:lnTo>
                    <a:pt x="6350" y="195580"/>
                  </a:lnTo>
                </a:path>
                <a:path w="698500" h="195579">
                  <a:moveTo>
                    <a:pt x="692150" y="0"/>
                  </a:moveTo>
                  <a:lnTo>
                    <a:pt x="692150" y="195580"/>
                  </a:lnTo>
                </a:path>
                <a:path w="698500" h="195579">
                  <a:moveTo>
                    <a:pt x="0" y="6350"/>
                  </a:moveTo>
                  <a:lnTo>
                    <a:pt x="698500" y="6350"/>
                  </a:lnTo>
                </a:path>
                <a:path w="698500" h="195579">
                  <a:moveTo>
                    <a:pt x="0" y="189230"/>
                  </a:moveTo>
                  <a:lnTo>
                    <a:pt x="698500" y="1892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8912391" y="5063626"/>
            <a:ext cx="160972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67105">
              <a:lnSpc>
                <a:spcPts val="894"/>
              </a:lnSpc>
              <a:tabLst>
                <a:tab pos="1310005" algn="l"/>
              </a:tabLst>
            </a:pPr>
            <a:r>
              <a:rPr dirty="0" sz="800" spc="-25" b="1">
                <a:latin typeface="Arial"/>
                <a:cs typeface="Arial"/>
              </a:rPr>
              <a:t>4%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25" b="1">
                <a:latin typeface="Arial"/>
                <a:cs typeface="Arial"/>
              </a:rPr>
              <a:t>2%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31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58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/>
              <a:t>Nearly</a:t>
            </a:r>
            <a:r>
              <a:rPr dirty="0" spc="-50"/>
              <a:t> </a:t>
            </a:r>
            <a:r>
              <a:rPr dirty="0"/>
              <a:t>all</a:t>
            </a:r>
            <a:r>
              <a:rPr dirty="0" spc="-55"/>
              <a:t> </a:t>
            </a:r>
            <a:r>
              <a:rPr dirty="0"/>
              <a:t>businesses</a:t>
            </a:r>
            <a:r>
              <a:rPr dirty="0" spc="-50"/>
              <a:t> </a:t>
            </a:r>
            <a:r>
              <a:rPr dirty="0"/>
              <a:t>anticipate</a:t>
            </a:r>
            <a:r>
              <a:rPr dirty="0" spc="-50"/>
              <a:t> </a:t>
            </a:r>
            <a:r>
              <a:rPr dirty="0"/>
              <a:t>increasing</a:t>
            </a:r>
            <a:r>
              <a:rPr dirty="0" spc="-55"/>
              <a:t> </a:t>
            </a:r>
            <a:r>
              <a:rPr dirty="0"/>
              <a:t>their</a:t>
            </a:r>
            <a:r>
              <a:rPr dirty="0" spc="-45"/>
              <a:t> </a:t>
            </a:r>
            <a:r>
              <a:rPr dirty="0"/>
              <a:t>use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/>
              <a:t>AI</a:t>
            </a:r>
            <a:r>
              <a:rPr dirty="0" spc="-55"/>
              <a:t> </a:t>
            </a:r>
            <a:r>
              <a:rPr dirty="0"/>
              <a:t>over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next</a:t>
            </a:r>
            <a:r>
              <a:rPr dirty="0" spc="-50"/>
              <a:t> </a:t>
            </a:r>
            <a:r>
              <a:rPr dirty="0" spc="-10"/>
              <a:t>three </a:t>
            </a:r>
            <a:r>
              <a:rPr dirty="0"/>
              <a:t>years,</a:t>
            </a:r>
            <a:r>
              <a:rPr dirty="0" spc="-45"/>
              <a:t> </a:t>
            </a:r>
            <a:r>
              <a:rPr dirty="0" spc="-10"/>
              <a:t>six-in-</a:t>
            </a:r>
            <a:r>
              <a:rPr dirty="0"/>
              <a:t>ten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whom</a:t>
            </a:r>
            <a:r>
              <a:rPr dirty="0" spc="-40"/>
              <a:t> </a:t>
            </a:r>
            <a:r>
              <a:rPr dirty="0"/>
              <a:t>say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increase</a:t>
            </a:r>
            <a:r>
              <a:rPr dirty="0" spc="-40"/>
              <a:t> </a:t>
            </a:r>
            <a:r>
              <a:rPr dirty="0"/>
              <a:t>will</a:t>
            </a:r>
            <a:r>
              <a:rPr dirty="0" spc="-40"/>
              <a:t> </a:t>
            </a:r>
            <a:r>
              <a:rPr dirty="0"/>
              <a:t>be</a:t>
            </a:r>
            <a:r>
              <a:rPr dirty="0" spc="-45"/>
              <a:t> </a:t>
            </a:r>
            <a:r>
              <a:rPr dirty="0" spc="-10" i="1">
                <a:latin typeface="Arial"/>
                <a:cs typeface="Arial"/>
              </a:rPr>
              <a:t>significant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660895"/>
            <a:ext cx="4636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QF1a: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do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anticipate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company’s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usage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change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over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next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3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years?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55885" y="1450340"/>
            <a:ext cx="5879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Anticipated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Change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</a:t>
            </a:r>
            <a:r>
              <a:rPr dirty="0" sz="1800" spc="-8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Usage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Over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the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Next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3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Years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83036" y="1867556"/>
            <a:ext cx="3481704" cy="3070860"/>
            <a:chOff x="383036" y="1867556"/>
            <a:chExt cx="3481704" cy="3070860"/>
          </a:xfrm>
        </p:grpSpPr>
        <p:sp>
          <p:nvSpPr>
            <p:cNvPr id="6" name="object 6" descr=""/>
            <p:cNvSpPr/>
            <p:nvPr/>
          </p:nvSpPr>
          <p:spPr>
            <a:xfrm>
              <a:off x="403747" y="361175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196" y="0"/>
                  </a:moveTo>
                  <a:lnTo>
                    <a:pt x="119078" y="5793"/>
                  </a:lnTo>
                  <a:lnTo>
                    <a:pt x="80332" y="22144"/>
                  </a:lnTo>
                  <a:lnTo>
                    <a:pt x="47506" y="47506"/>
                  </a:lnTo>
                  <a:lnTo>
                    <a:pt x="22144" y="80333"/>
                  </a:lnTo>
                  <a:lnTo>
                    <a:pt x="5793" y="119078"/>
                  </a:lnTo>
                  <a:lnTo>
                    <a:pt x="0" y="162196"/>
                  </a:lnTo>
                  <a:lnTo>
                    <a:pt x="5793" y="205314"/>
                  </a:lnTo>
                  <a:lnTo>
                    <a:pt x="22144" y="244060"/>
                  </a:lnTo>
                  <a:lnTo>
                    <a:pt x="47506" y="276886"/>
                  </a:lnTo>
                  <a:lnTo>
                    <a:pt x="80332" y="302248"/>
                  </a:lnTo>
                  <a:lnTo>
                    <a:pt x="119078" y="318599"/>
                  </a:lnTo>
                  <a:lnTo>
                    <a:pt x="162196" y="324393"/>
                  </a:lnTo>
                  <a:lnTo>
                    <a:pt x="205314" y="318599"/>
                  </a:lnTo>
                  <a:lnTo>
                    <a:pt x="244060" y="302248"/>
                  </a:lnTo>
                  <a:lnTo>
                    <a:pt x="276886" y="276886"/>
                  </a:lnTo>
                  <a:lnTo>
                    <a:pt x="302248" y="244060"/>
                  </a:lnTo>
                  <a:lnTo>
                    <a:pt x="318599" y="205314"/>
                  </a:lnTo>
                  <a:lnTo>
                    <a:pt x="324393" y="162196"/>
                  </a:lnTo>
                  <a:lnTo>
                    <a:pt x="318599" y="119078"/>
                  </a:lnTo>
                  <a:lnTo>
                    <a:pt x="302248" y="80333"/>
                  </a:lnTo>
                  <a:lnTo>
                    <a:pt x="276886" y="47506"/>
                  </a:lnTo>
                  <a:lnTo>
                    <a:pt x="244060" y="22144"/>
                  </a:lnTo>
                  <a:lnTo>
                    <a:pt x="205314" y="5793"/>
                  </a:lnTo>
                  <a:lnTo>
                    <a:pt x="162196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036" y="1867556"/>
              <a:ext cx="3481673" cy="3070819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8676326" y="461398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59" y="302248"/>
                </a:lnTo>
                <a:lnTo>
                  <a:pt x="276886" y="276886"/>
                </a:lnTo>
                <a:lnTo>
                  <a:pt x="302247" y="244060"/>
                </a:lnTo>
                <a:lnTo>
                  <a:pt x="318598" y="205314"/>
                </a:lnTo>
                <a:lnTo>
                  <a:pt x="324392" y="162196"/>
                </a:lnTo>
                <a:lnTo>
                  <a:pt x="318598" y="119078"/>
                </a:lnTo>
                <a:lnTo>
                  <a:pt x="302247" y="80333"/>
                </a:lnTo>
                <a:lnTo>
                  <a:pt x="276886" y="47506"/>
                </a:lnTo>
                <a:lnTo>
                  <a:pt x="244059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130731" y="451881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162196" y="0"/>
                </a:moveTo>
                <a:lnTo>
                  <a:pt x="119078" y="5793"/>
                </a:lnTo>
                <a:lnTo>
                  <a:pt x="80332" y="22144"/>
                </a:lnTo>
                <a:lnTo>
                  <a:pt x="47506" y="47506"/>
                </a:lnTo>
                <a:lnTo>
                  <a:pt x="22144" y="80333"/>
                </a:lnTo>
                <a:lnTo>
                  <a:pt x="5793" y="119078"/>
                </a:lnTo>
                <a:lnTo>
                  <a:pt x="0" y="162196"/>
                </a:lnTo>
                <a:lnTo>
                  <a:pt x="5793" y="205314"/>
                </a:lnTo>
                <a:lnTo>
                  <a:pt x="22144" y="244060"/>
                </a:lnTo>
                <a:lnTo>
                  <a:pt x="47506" y="276886"/>
                </a:lnTo>
                <a:lnTo>
                  <a:pt x="80332" y="302248"/>
                </a:lnTo>
                <a:lnTo>
                  <a:pt x="119078" y="318599"/>
                </a:lnTo>
                <a:lnTo>
                  <a:pt x="162196" y="324393"/>
                </a:lnTo>
                <a:lnTo>
                  <a:pt x="205314" y="318599"/>
                </a:lnTo>
                <a:lnTo>
                  <a:pt x="244060" y="302248"/>
                </a:lnTo>
                <a:lnTo>
                  <a:pt x="276886" y="276886"/>
                </a:lnTo>
                <a:lnTo>
                  <a:pt x="302248" y="244060"/>
                </a:lnTo>
                <a:lnTo>
                  <a:pt x="318599" y="205314"/>
                </a:lnTo>
                <a:lnTo>
                  <a:pt x="324393" y="162196"/>
                </a:lnTo>
                <a:lnTo>
                  <a:pt x="318599" y="119078"/>
                </a:lnTo>
                <a:lnTo>
                  <a:pt x="302248" y="80333"/>
                </a:lnTo>
                <a:lnTo>
                  <a:pt x="276886" y="47506"/>
                </a:lnTo>
                <a:lnTo>
                  <a:pt x="244060" y="22144"/>
                </a:lnTo>
                <a:lnTo>
                  <a:pt x="205314" y="5793"/>
                </a:lnTo>
                <a:lnTo>
                  <a:pt x="162196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622893" y="4143870"/>
            <a:ext cx="670560" cy="356870"/>
          </a:xfrm>
          <a:custGeom>
            <a:avLst/>
            <a:gdLst/>
            <a:ahLst/>
            <a:cxnLst/>
            <a:rect l="l" t="t" r="r" b="b"/>
            <a:pathLst>
              <a:path w="670559" h="356870">
                <a:moveTo>
                  <a:pt x="324396" y="194322"/>
                </a:moveTo>
                <a:lnTo>
                  <a:pt x="318604" y="151206"/>
                </a:lnTo>
                <a:lnTo>
                  <a:pt x="302247" y="112458"/>
                </a:lnTo>
                <a:lnTo>
                  <a:pt x="276885" y="79641"/>
                </a:lnTo>
                <a:lnTo>
                  <a:pt x="244068" y="54279"/>
                </a:lnTo>
                <a:lnTo>
                  <a:pt x="205320" y="37922"/>
                </a:lnTo>
                <a:lnTo>
                  <a:pt x="162204" y="32131"/>
                </a:lnTo>
                <a:lnTo>
                  <a:pt x="119075" y="37922"/>
                </a:lnTo>
                <a:lnTo>
                  <a:pt x="80340" y="54279"/>
                </a:lnTo>
                <a:lnTo>
                  <a:pt x="47510" y="79641"/>
                </a:lnTo>
                <a:lnTo>
                  <a:pt x="22148" y="112458"/>
                </a:lnTo>
                <a:lnTo>
                  <a:pt x="5791" y="151206"/>
                </a:lnTo>
                <a:lnTo>
                  <a:pt x="0" y="194322"/>
                </a:lnTo>
                <a:lnTo>
                  <a:pt x="5791" y="237451"/>
                </a:lnTo>
                <a:lnTo>
                  <a:pt x="22148" y="276186"/>
                </a:lnTo>
                <a:lnTo>
                  <a:pt x="47510" y="309016"/>
                </a:lnTo>
                <a:lnTo>
                  <a:pt x="80340" y="334378"/>
                </a:lnTo>
                <a:lnTo>
                  <a:pt x="119075" y="350735"/>
                </a:lnTo>
                <a:lnTo>
                  <a:pt x="162204" y="356527"/>
                </a:lnTo>
                <a:lnTo>
                  <a:pt x="205320" y="350735"/>
                </a:lnTo>
                <a:lnTo>
                  <a:pt x="244068" y="334378"/>
                </a:lnTo>
                <a:lnTo>
                  <a:pt x="276885" y="309016"/>
                </a:lnTo>
                <a:lnTo>
                  <a:pt x="302247" y="276186"/>
                </a:lnTo>
                <a:lnTo>
                  <a:pt x="318604" y="237451"/>
                </a:lnTo>
                <a:lnTo>
                  <a:pt x="324396" y="194322"/>
                </a:lnTo>
                <a:close/>
              </a:path>
              <a:path w="670559" h="356870">
                <a:moveTo>
                  <a:pt x="670026" y="162191"/>
                </a:moveTo>
                <a:lnTo>
                  <a:pt x="664235" y="119075"/>
                </a:lnTo>
                <a:lnTo>
                  <a:pt x="647877" y="80327"/>
                </a:lnTo>
                <a:lnTo>
                  <a:pt x="622515" y="47498"/>
                </a:lnTo>
                <a:lnTo>
                  <a:pt x="589699" y="22136"/>
                </a:lnTo>
                <a:lnTo>
                  <a:pt x="550951" y="5791"/>
                </a:lnTo>
                <a:lnTo>
                  <a:pt x="507834" y="0"/>
                </a:lnTo>
                <a:lnTo>
                  <a:pt x="464718" y="5791"/>
                </a:lnTo>
                <a:lnTo>
                  <a:pt x="425970" y="22136"/>
                </a:lnTo>
                <a:lnTo>
                  <a:pt x="393141" y="47498"/>
                </a:lnTo>
                <a:lnTo>
                  <a:pt x="367779" y="80327"/>
                </a:lnTo>
                <a:lnTo>
                  <a:pt x="351434" y="119075"/>
                </a:lnTo>
                <a:lnTo>
                  <a:pt x="345630" y="162191"/>
                </a:lnTo>
                <a:lnTo>
                  <a:pt x="351434" y="205308"/>
                </a:lnTo>
                <a:lnTo>
                  <a:pt x="367779" y="244055"/>
                </a:lnTo>
                <a:lnTo>
                  <a:pt x="393141" y="276885"/>
                </a:lnTo>
                <a:lnTo>
                  <a:pt x="425970" y="302247"/>
                </a:lnTo>
                <a:lnTo>
                  <a:pt x="464718" y="318592"/>
                </a:lnTo>
                <a:lnTo>
                  <a:pt x="507834" y="324383"/>
                </a:lnTo>
                <a:lnTo>
                  <a:pt x="550951" y="318592"/>
                </a:lnTo>
                <a:lnTo>
                  <a:pt x="589699" y="302247"/>
                </a:lnTo>
                <a:lnTo>
                  <a:pt x="622515" y="276885"/>
                </a:lnTo>
                <a:lnTo>
                  <a:pt x="647877" y="244055"/>
                </a:lnTo>
                <a:lnTo>
                  <a:pt x="664235" y="205308"/>
                </a:lnTo>
                <a:lnTo>
                  <a:pt x="670026" y="16219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10962590" y="4505853"/>
            <a:ext cx="324485" cy="433070"/>
            <a:chOff x="10962590" y="4505853"/>
            <a:chExt cx="324485" cy="433070"/>
          </a:xfrm>
        </p:grpSpPr>
        <p:sp>
          <p:nvSpPr>
            <p:cNvPr id="12" name="object 12" descr=""/>
            <p:cNvSpPr/>
            <p:nvPr/>
          </p:nvSpPr>
          <p:spPr>
            <a:xfrm>
              <a:off x="10962590" y="455991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196" y="0"/>
                  </a:moveTo>
                  <a:lnTo>
                    <a:pt x="119078" y="5793"/>
                  </a:lnTo>
                  <a:lnTo>
                    <a:pt x="80333" y="22144"/>
                  </a:lnTo>
                  <a:lnTo>
                    <a:pt x="47506" y="47505"/>
                  </a:lnTo>
                  <a:lnTo>
                    <a:pt x="22144" y="80332"/>
                  </a:lnTo>
                  <a:lnTo>
                    <a:pt x="5793" y="119077"/>
                  </a:lnTo>
                  <a:lnTo>
                    <a:pt x="0" y="162195"/>
                  </a:lnTo>
                  <a:lnTo>
                    <a:pt x="5793" y="205313"/>
                  </a:lnTo>
                  <a:lnTo>
                    <a:pt x="22144" y="244058"/>
                  </a:lnTo>
                  <a:lnTo>
                    <a:pt x="47506" y="276885"/>
                  </a:lnTo>
                  <a:lnTo>
                    <a:pt x="80333" y="302246"/>
                  </a:lnTo>
                  <a:lnTo>
                    <a:pt x="119078" y="318597"/>
                  </a:lnTo>
                  <a:lnTo>
                    <a:pt x="162196" y="324391"/>
                  </a:lnTo>
                  <a:lnTo>
                    <a:pt x="205314" y="318597"/>
                  </a:lnTo>
                  <a:lnTo>
                    <a:pt x="244060" y="302246"/>
                  </a:lnTo>
                  <a:lnTo>
                    <a:pt x="276886" y="276885"/>
                  </a:lnTo>
                  <a:lnTo>
                    <a:pt x="302248" y="244058"/>
                  </a:lnTo>
                  <a:lnTo>
                    <a:pt x="318599" y="205313"/>
                  </a:lnTo>
                  <a:lnTo>
                    <a:pt x="324393" y="162195"/>
                  </a:lnTo>
                  <a:lnTo>
                    <a:pt x="318599" y="119077"/>
                  </a:lnTo>
                  <a:lnTo>
                    <a:pt x="302248" y="80332"/>
                  </a:lnTo>
                  <a:lnTo>
                    <a:pt x="276886" y="47505"/>
                  </a:lnTo>
                  <a:lnTo>
                    <a:pt x="244060" y="22144"/>
                  </a:lnTo>
                  <a:lnTo>
                    <a:pt x="205314" y="5793"/>
                  </a:lnTo>
                  <a:lnTo>
                    <a:pt x="1621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962590" y="4505853"/>
              <a:ext cx="162560" cy="433070"/>
            </a:xfrm>
            <a:custGeom>
              <a:avLst/>
              <a:gdLst/>
              <a:ahLst/>
              <a:cxnLst/>
              <a:rect l="l" t="t" r="r" b="b"/>
              <a:pathLst>
                <a:path w="162559" h="433070">
                  <a:moveTo>
                    <a:pt x="162198" y="0"/>
                  </a:moveTo>
                  <a:lnTo>
                    <a:pt x="0" y="0"/>
                  </a:lnTo>
                  <a:lnTo>
                    <a:pt x="0" y="432522"/>
                  </a:lnTo>
                  <a:lnTo>
                    <a:pt x="162198" y="432522"/>
                  </a:lnTo>
                  <a:lnTo>
                    <a:pt x="1621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99117" y="5060188"/>
            <a:ext cx="244919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9B75"/>
                </a:solidFill>
                <a:latin typeface="Arial MT"/>
                <a:cs typeface="Arial MT"/>
              </a:rPr>
              <a:t>Significant</a:t>
            </a:r>
            <a:r>
              <a:rPr dirty="0" sz="2200" spc="-10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009B75"/>
                </a:solidFill>
                <a:latin typeface="Arial MT"/>
                <a:cs typeface="Arial MT"/>
              </a:rPr>
              <a:t>increase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053353" y="5060188"/>
            <a:ext cx="23431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CF9C"/>
                </a:solidFill>
                <a:latin typeface="Arial MT"/>
                <a:cs typeface="Arial MT"/>
              </a:rPr>
              <a:t>Moderate</a:t>
            </a:r>
            <a:r>
              <a:rPr dirty="0" sz="2200" spc="-9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00CF9C"/>
                </a:solidFill>
                <a:latin typeface="Arial MT"/>
                <a:cs typeface="Arial MT"/>
              </a:rPr>
              <a:t>increase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350037" y="5060188"/>
            <a:ext cx="13779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797979"/>
                </a:solidFill>
                <a:latin typeface="Arial MT"/>
                <a:cs typeface="Arial MT"/>
              </a:rPr>
              <a:t>No</a:t>
            </a:r>
            <a:r>
              <a:rPr dirty="0" sz="2200" spc="-2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797979"/>
                </a:solidFill>
                <a:latin typeface="Arial MT"/>
                <a:cs typeface="Arial MT"/>
              </a:rPr>
              <a:t>change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513598" y="5060188"/>
            <a:ext cx="122237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404040"/>
                </a:solidFill>
                <a:latin typeface="Arial MT"/>
                <a:cs typeface="Arial MT"/>
              </a:rPr>
              <a:t>Decrease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625535" y="1966467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9B75"/>
                </a:solidFill>
                <a:latin typeface="Arial"/>
                <a:cs typeface="Arial"/>
              </a:rPr>
              <a:t>57%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33781" y="2914395"/>
            <a:ext cx="1042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00CF9C"/>
                </a:solidFill>
                <a:latin typeface="Arial"/>
                <a:cs typeface="Arial"/>
              </a:rPr>
              <a:t>39%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547170" y="2545320"/>
            <a:ext cx="3355975" cy="2393315"/>
            <a:chOff x="4547170" y="2545320"/>
            <a:chExt cx="3355975" cy="2393315"/>
          </a:xfrm>
        </p:grpSpPr>
        <p:sp>
          <p:nvSpPr>
            <p:cNvPr id="21" name="object 21" descr=""/>
            <p:cNvSpPr/>
            <p:nvPr/>
          </p:nvSpPr>
          <p:spPr>
            <a:xfrm>
              <a:off x="4547158" y="4231576"/>
              <a:ext cx="3220720" cy="707390"/>
            </a:xfrm>
            <a:custGeom>
              <a:avLst/>
              <a:gdLst/>
              <a:ahLst/>
              <a:cxnLst/>
              <a:rect l="l" t="t" r="r" b="b"/>
              <a:pathLst>
                <a:path w="3220720" h="707389">
                  <a:moveTo>
                    <a:pt x="324396" y="544614"/>
                  </a:moveTo>
                  <a:lnTo>
                    <a:pt x="318604" y="501497"/>
                  </a:lnTo>
                  <a:lnTo>
                    <a:pt x="302247" y="462749"/>
                  </a:lnTo>
                  <a:lnTo>
                    <a:pt x="276885" y="429920"/>
                  </a:lnTo>
                  <a:lnTo>
                    <a:pt x="244068" y="404558"/>
                  </a:lnTo>
                  <a:lnTo>
                    <a:pt x="205320" y="388213"/>
                  </a:lnTo>
                  <a:lnTo>
                    <a:pt x="162204" y="382409"/>
                  </a:lnTo>
                  <a:lnTo>
                    <a:pt x="119087" y="388213"/>
                  </a:lnTo>
                  <a:lnTo>
                    <a:pt x="80340" y="404558"/>
                  </a:lnTo>
                  <a:lnTo>
                    <a:pt x="47510" y="429920"/>
                  </a:lnTo>
                  <a:lnTo>
                    <a:pt x="22148" y="462749"/>
                  </a:lnTo>
                  <a:lnTo>
                    <a:pt x="5803" y="501497"/>
                  </a:lnTo>
                  <a:lnTo>
                    <a:pt x="0" y="544614"/>
                  </a:lnTo>
                  <a:lnTo>
                    <a:pt x="5803" y="587730"/>
                  </a:lnTo>
                  <a:lnTo>
                    <a:pt x="22148" y="626478"/>
                  </a:lnTo>
                  <a:lnTo>
                    <a:pt x="47510" y="659295"/>
                  </a:lnTo>
                  <a:lnTo>
                    <a:pt x="80340" y="684657"/>
                  </a:lnTo>
                  <a:lnTo>
                    <a:pt x="119087" y="701014"/>
                  </a:lnTo>
                  <a:lnTo>
                    <a:pt x="162204" y="706805"/>
                  </a:lnTo>
                  <a:lnTo>
                    <a:pt x="205320" y="701014"/>
                  </a:lnTo>
                  <a:lnTo>
                    <a:pt x="244068" y="684657"/>
                  </a:lnTo>
                  <a:lnTo>
                    <a:pt x="276885" y="659295"/>
                  </a:lnTo>
                  <a:lnTo>
                    <a:pt x="302247" y="626478"/>
                  </a:lnTo>
                  <a:lnTo>
                    <a:pt x="318604" y="587730"/>
                  </a:lnTo>
                  <a:lnTo>
                    <a:pt x="324396" y="544614"/>
                  </a:lnTo>
                  <a:close/>
                </a:path>
                <a:path w="3220720" h="707389">
                  <a:moveTo>
                    <a:pt x="345109" y="162191"/>
                  </a:moveTo>
                  <a:lnTo>
                    <a:pt x="339318" y="119075"/>
                  </a:lnTo>
                  <a:lnTo>
                    <a:pt x="322961" y="80327"/>
                  </a:lnTo>
                  <a:lnTo>
                    <a:pt x="297599" y="47498"/>
                  </a:lnTo>
                  <a:lnTo>
                    <a:pt x="264782" y="22136"/>
                  </a:lnTo>
                  <a:lnTo>
                    <a:pt x="226034" y="5791"/>
                  </a:lnTo>
                  <a:lnTo>
                    <a:pt x="182918" y="0"/>
                  </a:lnTo>
                  <a:lnTo>
                    <a:pt x="139788" y="5791"/>
                  </a:lnTo>
                  <a:lnTo>
                    <a:pt x="101053" y="22136"/>
                  </a:lnTo>
                  <a:lnTo>
                    <a:pt x="68224" y="47498"/>
                  </a:lnTo>
                  <a:lnTo>
                    <a:pt x="42862" y="80327"/>
                  </a:lnTo>
                  <a:lnTo>
                    <a:pt x="26504" y="119075"/>
                  </a:lnTo>
                  <a:lnTo>
                    <a:pt x="20713" y="162191"/>
                  </a:lnTo>
                  <a:lnTo>
                    <a:pt x="26504" y="205308"/>
                  </a:lnTo>
                  <a:lnTo>
                    <a:pt x="42862" y="244055"/>
                  </a:lnTo>
                  <a:lnTo>
                    <a:pt x="68224" y="276885"/>
                  </a:lnTo>
                  <a:lnTo>
                    <a:pt x="101053" y="302247"/>
                  </a:lnTo>
                  <a:lnTo>
                    <a:pt x="139788" y="318592"/>
                  </a:lnTo>
                  <a:lnTo>
                    <a:pt x="182918" y="324383"/>
                  </a:lnTo>
                  <a:lnTo>
                    <a:pt x="226034" y="318592"/>
                  </a:lnTo>
                  <a:lnTo>
                    <a:pt x="264782" y="302247"/>
                  </a:lnTo>
                  <a:lnTo>
                    <a:pt x="297599" y="276885"/>
                  </a:lnTo>
                  <a:lnTo>
                    <a:pt x="322961" y="244055"/>
                  </a:lnTo>
                  <a:lnTo>
                    <a:pt x="339318" y="205308"/>
                  </a:lnTo>
                  <a:lnTo>
                    <a:pt x="345109" y="162191"/>
                  </a:lnTo>
                  <a:close/>
                </a:path>
                <a:path w="3220720" h="707389">
                  <a:moveTo>
                    <a:pt x="1201712" y="474129"/>
                  </a:moveTo>
                  <a:lnTo>
                    <a:pt x="1195908" y="431012"/>
                  </a:lnTo>
                  <a:lnTo>
                    <a:pt x="1179563" y="392264"/>
                  </a:lnTo>
                  <a:lnTo>
                    <a:pt x="1154201" y="359435"/>
                  </a:lnTo>
                  <a:lnTo>
                    <a:pt x="1121371" y="334073"/>
                  </a:lnTo>
                  <a:lnTo>
                    <a:pt x="1082624" y="317728"/>
                  </a:lnTo>
                  <a:lnTo>
                    <a:pt x="1039507" y="311924"/>
                  </a:lnTo>
                  <a:lnTo>
                    <a:pt x="996391" y="317728"/>
                  </a:lnTo>
                  <a:lnTo>
                    <a:pt x="957643" y="334073"/>
                  </a:lnTo>
                  <a:lnTo>
                    <a:pt x="924814" y="359435"/>
                  </a:lnTo>
                  <a:lnTo>
                    <a:pt x="899452" y="392264"/>
                  </a:lnTo>
                  <a:lnTo>
                    <a:pt x="883107" y="431012"/>
                  </a:lnTo>
                  <a:lnTo>
                    <a:pt x="877316" y="474129"/>
                  </a:lnTo>
                  <a:lnTo>
                    <a:pt x="883107" y="517245"/>
                  </a:lnTo>
                  <a:lnTo>
                    <a:pt x="899452" y="555993"/>
                  </a:lnTo>
                  <a:lnTo>
                    <a:pt x="924814" y="588810"/>
                  </a:lnTo>
                  <a:lnTo>
                    <a:pt x="957643" y="614172"/>
                  </a:lnTo>
                  <a:lnTo>
                    <a:pt x="996391" y="630529"/>
                  </a:lnTo>
                  <a:lnTo>
                    <a:pt x="1039507" y="636320"/>
                  </a:lnTo>
                  <a:lnTo>
                    <a:pt x="1082624" y="630529"/>
                  </a:lnTo>
                  <a:lnTo>
                    <a:pt x="1121371" y="614172"/>
                  </a:lnTo>
                  <a:lnTo>
                    <a:pt x="1154201" y="588810"/>
                  </a:lnTo>
                  <a:lnTo>
                    <a:pt x="1179563" y="555993"/>
                  </a:lnTo>
                  <a:lnTo>
                    <a:pt x="1195908" y="517245"/>
                  </a:lnTo>
                  <a:lnTo>
                    <a:pt x="1201712" y="474129"/>
                  </a:lnTo>
                  <a:close/>
                </a:path>
                <a:path w="3220720" h="707389">
                  <a:moveTo>
                    <a:pt x="2049805" y="340207"/>
                  </a:moveTo>
                  <a:lnTo>
                    <a:pt x="2044001" y="297091"/>
                  </a:lnTo>
                  <a:lnTo>
                    <a:pt x="2027656" y="258343"/>
                  </a:lnTo>
                  <a:lnTo>
                    <a:pt x="2002294" y="225526"/>
                  </a:lnTo>
                  <a:lnTo>
                    <a:pt x="1969465" y="200164"/>
                  </a:lnTo>
                  <a:lnTo>
                    <a:pt x="1930717" y="183807"/>
                  </a:lnTo>
                  <a:lnTo>
                    <a:pt x="1887601" y="178015"/>
                  </a:lnTo>
                  <a:lnTo>
                    <a:pt x="1844484" y="183807"/>
                  </a:lnTo>
                  <a:lnTo>
                    <a:pt x="1805736" y="200164"/>
                  </a:lnTo>
                  <a:lnTo>
                    <a:pt x="1772920" y="225526"/>
                  </a:lnTo>
                  <a:lnTo>
                    <a:pt x="1747558" y="258343"/>
                  </a:lnTo>
                  <a:lnTo>
                    <a:pt x="1731200" y="297091"/>
                  </a:lnTo>
                  <a:lnTo>
                    <a:pt x="1725409" y="340207"/>
                  </a:lnTo>
                  <a:lnTo>
                    <a:pt x="1731200" y="383324"/>
                  </a:lnTo>
                  <a:lnTo>
                    <a:pt x="1747558" y="422071"/>
                  </a:lnTo>
                  <a:lnTo>
                    <a:pt x="1772920" y="454901"/>
                  </a:lnTo>
                  <a:lnTo>
                    <a:pt x="1805736" y="480263"/>
                  </a:lnTo>
                  <a:lnTo>
                    <a:pt x="1844484" y="496608"/>
                  </a:lnTo>
                  <a:lnTo>
                    <a:pt x="1887601" y="502412"/>
                  </a:lnTo>
                  <a:lnTo>
                    <a:pt x="1930717" y="496608"/>
                  </a:lnTo>
                  <a:lnTo>
                    <a:pt x="1969465" y="480263"/>
                  </a:lnTo>
                  <a:lnTo>
                    <a:pt x="2002294" y="454901"/>
                  </a:lnTo>
                  <a:lnTo>
                    <a:pt x="2027656" y="422071"/>
                  </a:lnTo>
                  <a:lnTo>
                    <a:pt x="2044001" y="383324"/>
                  </a:lnTo>
                  <a:lnTo>
                    <a:pt x="2049805" y="340207"/>
                  </a:lnTo>
                  <a:close/>
                </a:path>
                <a:path w="3220720" h="707389">
                  <a:moveTo>
                    <a:pt x="3220148" y="428675"/>
                  </a:moveTo>
                  <a:lnTo>
                    <a:pt x="3214357" y="385559"/>
                  </a:lnTo>
                  <a:lnTo>
                    <a:pt x="3197999" y="346811"/>
                  </a:lnTo>
                  <a:lnTo>
                    <a:pt x="3172637" y="313982"/>
                  </a:lnTo>
                  <a:lnTo>
                    <a:pt x="3139821" y="288620"/>
                  </a:lnTo>
                  <a:lnTo>
                    <a:pt x="3101073" y="272275"/>
                  </a:lnTo>
                  <a:lnTo>
                    <a:pt x="3057956" y="266471"/>
                  </a:lnTo>
                  <a:lnTo>
                    <a:pt x="3014840" y="272275"/>
                  </a:lnTo>
                  <a:lnTo>
                    <a:pt x="2976092" y="288620"/>
                  </a:lnTo>
                  <a:lnTo>
                    <a:pt x="2943263" y="313982"/>
                  </a:lnTo>
                  <a:lnTo>
                    <a:pt x="2917901" y="346811"/>
                  </a:lnTo>
                  <a:lnTo>
                    <a:pt x="2901556" y="385559"/>
                  </a:lnTo>
                  <a:lnTo>
                    <a:pt x="2895752" y="428675"/>
                  </a:lnTo>
                  <a:lnTo>
                    <a:pt x="2901556" y="471792"/>
                  </a:lnTo>
                  <a:lnTo>
                    <a:pt x="2917901" y="510540"/>
                  </a:lnTo>
                  <a:lnTo>
                    <a:pt x="2943263" y="543369"/>
                  </a:lnTo>
                  <a:lnTo>
                    <a:pt x="2976092" y="568731"/>
                  </a:lnTo>
                  <a:lnTo>
                    <a:pt x="3014840" y="585076"/>
                  </a:lnTo>
                  <a:lnTo>
                    <a:pt x="3057956" y="590867"/>
                  </a:lnTo>
                  <a:lnTo>
                    <a:pt x="3101073" y="585076"/>
                  </a:lnTo>
                  <a:lnTo>
                    <a:pt x="3139821" y="568731"/>
                  </a:lnTo>
                  <a:lnTo>
                    <a:pt x="3172637" y="543369"/>
                  </a:lnTo>
                  <a:lnTo>
                    <a:pt x="3197999" y="510540"/>
                  </a:lnTo>
                  <a:lnTo>
                    <a:pt x="3214357" y="471792"/>
                  </a:lnTo>
                  <a:lnTo>
                    <a:pt x="3220148" y="428675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0676" y="2545320"/>
              <a:ext cx="2996637" cy="236710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578298" y="408580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162196" y="0"/>
                  </a:moveTo>
                  <a:lnTo>
                    <a:pt x="119078" y="5793"/>
                  </a:lnTo>
                  <a:lnTo>
                    <a:pt x="80332" y="22144"/>
                  </a:lnTo>
                  <a:lnTo>
                    <a:pt x="47506" y="47505"/>
                  </a:lnTo>
                  <a:lnTo>
                    <a:pt x="22144" y="80332"/>
                  </a:lnTo>
                  <a:lnTo>
                    <a:pt x="5793" y="119077"/>
                  </a:lnTo>
                  <a:lnTo>
                    <a:pt x="0" y="162195"/>
                  </a:lnTo>
                  <a:lnTo>
                    <a:pt x="5793" y="205313"/>
                  </a:lnTo>
                  <a:lnTo>
                    <a:pt x="22144" y="244058"/>
                  </a:lnTo>
                  <a:lnTo>
                    <a:pt x="47506" y="276885"/>
                  </a:lnTo>
                  <a:lnTo>
                    <a:pt x="80332" y="302246"/>
                  </a:lnTo>
                  <a:lnTo>
                    <a:pt x="119078" y="318597"/>
                  </a:lnTo>
                  <a:lnTo>
                    <a:pt x="162196" y="324391"/>
                  </a:lnTo>
                  <a:lnTo>
                    <a:pt x="205314" y="318597"/>
                  </a:lnTo>
                  <a:lnTo>
                    <a:pt x="244059" y="302246"/>
                  </a:lnTo>
                  <a:lnTo>
                    <a:pt x="276886" y="276885"/>
                  </a:lnTo>
                  <a:lnTo>
                    <a:pt x="302247" y="244058"/>
                  </a:lnTo>
                  <a:lnTo>
                    <a:pt x="318598" y="205313"/>
                  </a:lnTo>
                  <a:lnTo>
                    <a:pt x="324392" y="162195"/>
                  </a:lnTo>
                  <a:lnTo>
                    <a:pt x="318598" y="119077"/>
                  </a:lnTo>
                  <a:lnTo>
                    <a:pt x="302247" y="80332"/>
                  </a:lnTo>
                  <a:lnTo>
                    <a:pt x="276886" y="47505"/>
                  </a:lnTo>
                  <a:lnTo>
                    <a:pt x="244059" y="22144"/>
                  </a:lnTo>
                  <a:lnTo>
                    <a:pt x="205314" y="5793"/>
                  </a:lnTo>
                  <a:lnTo>
                    <a:pt x="162196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9165769" y="3520947"/>
            <a:ext cx="7600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A6A6A6"/>
                </a:solidFill>
                <a:latin typeface="Arial"/>
                <a:cs typeface="Arial"/>
              </a:rPr>
              <a:t>4%</a:t>
            </a:r>
            <a:endParaRPr sz="4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991016" y="3746500"/>
            <a:ext cx="10572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404040"/>
                </a:solidFill>
                <a:latin typeface="Arial"/>
                <a:cs typeface="Arial"/>
              </a:rPr>
              <a:t>&lt;1%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300914" y="5480966"/>
            <a:ext cx="1645920" cy="341630"/>
            <a:chOff x="1300914" y="5480966"/>
            <a:chExt cx="1645920" cy="341630"/>
          </a:xfrm>
        </p:grpSpPr>
        <p:sp>
          <p:nvSpPr>
            <p:cNvPr id="27" name="object 27" descr=""/>
            <p:cNvSpPr/>
            <p:nvPr/>
          </p:nvSpPr>
          <p:spPr>
            <a:xfrm>
              <a:off x="2123874" y="5480966"/>
              <a:ext cx="0" cy="335280"/>
            </a:xfrm>
            <a:custGeom>
              <a:avLst/>
              <a:gdLst/>
              <a:ahLst/>
              <a:cxnLst/>
              <a:rect l="l" t="t" r="r" b="b"/>
              <a:pathLst>
                <a:path w="0" h="335279">
                  <a:moveTo>
                    <a:pt x="0" y="0"/>
                  </a:moveTo>
                  <a:lnTo>
                    <a:pt x="0" y="33528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00914" y="5816246"/>
              <a:ext cx="1645920" cy="0"/>
            </a:xfrm>
            <a:custGeom>
              <a:avLst/>
              <a:gdLst/>
              <a:ahLst/>
              <a:cxnLst/>
              <a:rect l="l" t="t" r="r" b="b"/>
              <a:pathLst>
                <a:path w="1645920" h="0">
                  <a:moveTo>
                    <a:pt x="0" y="0"/>
                  </a:moveTo>
                  <a:lnTo>
                    <a:pt x="164592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1300914" y="5480966"/>
            <a:ext cx="822960" cy="335280"/>
          </a:xfrm>
          <a:prstGeom prst="rect">
            <a:avLst/>
          </a:prstGeom>
          <a:solidFill>
            <a:srgbClr val="B8DFFF"/>
          </a:solidFill>
        </p:spPr>
        <p:txBody>
          <a:bodyPr wrap="square" lIns="0" tIns="46990" rIns="0" bIns="0" rtlCol="0" vert="horz">
            <a:spAutoFit/>
          </a:bodyPr>
          <a:lstStyle/>
          <a:p>
            <a:pPr marL="96520">
              <a:lnSpc>
                <a:spcPts val="925"/>
              </a:lnSpc>
              <a:spcBef>
                <a:spcPts val="370"/>
              </a:spcBef>
            </a:pPr>
            <a:r>
              <a:rPr dirty="0" sz="800" b="1">
                <a:latin typeface="Arial"/>
                <a:cs typeface="Arial"/>
              </a:rPr>
              <a:t>1,000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–</a:t>
            </a:r>
            <a:r>
              <a:rPr dirty="0" sz="800" spc="-10" b="1">
                <a:latin typeface="Arial"/>
                <a:cs typeface="Arial"/>
              </a:rPr>
              <a:t> 4,999</a:t>
            </a:r>
            <a:endParaRPr sz="800">
              <a:latin typeface="Arial"/>
              <a:cs typeface="Arial"/>
            </a:endParaRPr>
          </a:p>
          <a:p>
            <a:pPr marL="140970">
              <a:lnSpc>
                <a:spcPts val="92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123874" y="5480966"/>
            <a:ext cx="822960" cy="335280"/>
          </a:xfrm>
          <a:prstGeom prst="rect">
            <a:avLst/>
          </a:prstGeom>
          <a:solidFill>
            <a:srgbClr val="FFCCFF"/>
          </a:solidFill>
        </p:spPr>
        <p:txBody>
          <a:bodyPr wrap="square" lIns="0" tIns="46990" rIns="0" bIns="0" rtlCol="0" vert="horz">
            <a:spAutoFit/>
          </a:bodyPr>
          <a:lstStyle/>
          <a:p>
            <a:pPr algn="ctr" marL="1270">
              <a:lnSpc>
                <a:spcPts val="925"/>
              </a:lnSpc>
              <a:spcBef>
                <a:spcPts val="370"/>
              </a:spcBef>
            </a:pPr>
            <a:r>
              <a:rPr dirty="0" sz="800" spc="-10" b="1">
                <a:latin typeface="Arial"/>
                <a:cs typeface="Arial"/>
              </a:rPr>
              <a:t>5,000+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25"/>
              </a:lnSpc>
            </a:pP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97299" y="5850635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53%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420259" y="5850635"/>
            <a:ext cx="2311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62%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32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95277" y="3394786"/>
            <a:ext cx="1090930" cy="1090295"/>
            <a:chOff x="595277" y="3394786"/>
            <a:chExt cx="1090930" cy="1090295"/>
          </a:xfrm>
        </p:grpSpPr>
        <p:sp>
          <p:nvSpPr>
            <p:cNvPr id="3" name="object 3" descr=""/>
            <p:cNvSpPr/>
            <p:nvPr/>
          </p:nvSpPr>
          <p:spPr>
            <a:xfrm>
              <a:off x="653028" y="3401137"/>
              <a:ext cx="1026794" cy="1077595"/>
            </a:xfrm>
            <a:custGeom>
              <a:avLst/>
              <a:gdLst/>
              <a:ahLst/>
              <a:cxnLst/>
              <a:rect l="l" t="t" r="r" b="b"/>
              <a:pathLst>
                <a:path w="1026794" h="1077595">
                  <a:moveTo>
                    <a:pt x="487506" y="0"/>
                  </a:moveTo>
                  <a:lnTo>
                    <a:pt x="487506" y="538784"/>
                  </a:lnTo>
                  <a:lnTo>
                    <a:pt x="0" y="768187"/>
                  </a:lnTo>
                  <a:lnTo>
                    <a:pt x="22263" y="810530"/>
                  </a:lnTo>
                  <a:lnTo>
                    <a:pt x="47890" y="850306"/>
                  </a:lnTo>
                  <a:lnTo>
                    <a:pt x="76657" y="887371"/>
                  </a:lnTo>
                  <a:lnTo>
                    <a:pt x="108337" y="921583"/>
                  </a:lnTo>
                  <a:lnTo>
                    <a:pt x="142706" y="952799"/>
                  </a:lnTo>
                  <a:lnTo>
                    <a:pt x="179540" y="980877"/>
                  </a:lnTo>
                  <a:lnTo>
                    <a:pt x="218614" y="1005674"/>
                  </a:lnTo>
                  <a:lnTo>
                    <a:pt x="259703" y="1027047"/>
                  </a:lnTo>
                  <a:lnTo>
                    <a:pt x="302582" y="1044854"/>
                  </a:lnTo>
                  <a:lnTo>
                    <a:pt x="347026" y="1058952"/>
                  </a:lnTo>
                  <a:lnTo>
                    <a:pt x="392812" y="1069199"/>
                  </a:lnTo>
                  <a:lnTo>
                    <a:pt x="439713" y="1075452"/>
                  </a:lnTo>
                  <a:lnTo>
                    <a:pt x="487506" y="1077568"/>
                  </a:lnTo>
                  <a:lnTo>
                    <a:pt x="536546" y="1075366"/>
                  </a:lnTo>
                  <a:lnTo>
                    <a:pt x="584353" y="1068887"/>
                  </a:lnTo>
                  <a:lnTo>
                    <a:pt x="630736" y="1058322"/>
                  </a:lnTo>
                  <a:lnTo>
                    <a:pt x="675505" y="1043860"/>
                  </a:lnTo>
                  <a:lnTo>
                    <a:pt x="718470" y="1025692"/>
                  </a:lnTo>
                  <a:lnTo>
                    <a:pt x="759440" y="1004008"/>
                  </a:lnTo>
                  <a:lnTo>
                    <a:pt x="798226" y="978998"/>
                  </a:lnTo>
                  <a:lnTo>
                    <a:pt x="834637" y="950853"/>
                  </a:lnTo>
                  <a:lnTo>
                    <a:pt x="868483" y="919762"/>
                  </a:lnTo>
                  <a:lnTo>
                    <a:pt x="899574" y="885916"/>
                  </a:lnTo>
                  <a:lnTo>
                    <a:pt x="927720" y="849505"/>
                  </a:lnTo>
                  <a:lnTo>
                    <a:pt x="952730" y="810719"/>
                  </a:lnTo>
                  <a:lnTo>
                    <a:pt x="974414" y="769748"/>
                  </a:lnTo>
                  <a:lnTo>
                    <a:pt x="992582" y="726783"/>
                  </a:lnTo>
                  <a:lnTo>
                    <a:pt x="1007043" y="682014"/>
                  </a:lnTo>
                  <a:lnTo>
                    <a:pt x="1017609" y="635631"/>
                  </a:lnTo>
                  <a:lnTo>
                    <a:pt x="1024087" y="587825"/>
                  </a:lnTo>
                  <a:lnTo>
                    <a:pt x="1026289" y="538784"/>
                  </a:lnTo>
                  <a:lnTo>
                    <a:pt x="1024087" y="489744"/>
                  </a:lnTo>
                  <a:lnTo>
                    <a:pt x="1017609" y="441937"/>
                  </a:lnTo>
                  <a:lnTo>
                    <a:pt x="1007043" y="395554"/>
                  </a:lnTo>
                  <a:lnTo>
                    <a:pt x="992582" y="350785"/>
                  </a:lnTo>
                  <a:lnTo>
                    <a:pt x="974414" y="307820"/>
                  </a:lnTo>
                  <a:lnTo>
                    <a:pt x="952730" y="266849"/>
                  </a:lnTo>
                  <a:lnTo>
                    <a:pt x="927720" y="228063"/>
                  </a:lnTo>
                  <a:lnTo>
                    <a:pt x="899574" y="191652"/>
                  </a:lnTo>
                  <a:lnTo>
                    <a:pt x="868483" y="157806"/>
                  </a:lnTo>
                  <a:lnTo>
                    <a:pt x="834637" y="126715"/>
                  </a:lnTo>
                  <a:lnTo>
                    <a:pt x="798226" y="98569"/>
                  </a:lnTo>
                  <a:lnTo>
                    <a:pt x="759440" y="73559"/>
                  </a:lnTo>
                  <a:lnTo>
                    <a:pt x="718470" y="51875"/>
                  </a:lnTo>
                  <a:lnTo>
                    <a:pt x="675505" y="33707"/>
                  </a:lnTo>
                  <a:lnTo>
                    <a:pt x="630736" y="19245"/>
                  </a:lnTo>
                  <a:lnTo>
                    <a:pt x="584353" y="8680"/>
                  </a:lnTo>
                  <a:lnTo>
                    <a:pt x="536546" y="2201"/>
                  </a:lnTo>
                  <a:lnTo>
                    <a:pt x="487506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01627" y="3401136"/>
              <a:ext cx="1078230" cy="1077595"/>
            </a:xfrm>
            <a:custGeom>
              <a:avLst/>
              <a:gdLst/>
              <a:ahLst/>
              <a:cxnLst/>
              <a:rect l="l" t="t" r="r" b="b"/>
              <a:pathLst>
                <a:path w="1078230" h="1077595">
                  <a:moveTo>
                    <a:pt x="538907" y="0"/>
                  </a:moveTo>
                  <a:lnTo>
                    <a:pt x="587947" y="2202"/>
                  </a:lnTo>
                  <a:lnTo>
                    <a:pt x="635754" y="8681"/>
                  </a:lnTo>
                  <a:lnTo>
                    <a:pt x="682137" y="19246"/>
                  </a:lnTo>
                  <a:lnTo>
                    <a:pt x="726906" y="33708"/>
                  </a:lnTo>
                  <a:lnTo>
                    <a:pt x="769871" y="51876"/>
                  </a:lnTo>
                  <a:lnTo>
                    <a:pt x="810842" y="73560"/>
                  </a:lnTo>
                  <a:lnTo>
                    <a:pt x="849628" y="98570"/>
                  </a:lnTo>
                  <a:lnTo>
                    <a:pt x="886039" y="126715"/>
                  </a:lnTo>
                  <a:lnTo>
                    <a:pt x="919885" y="157806"/>
                  </a:lnTo>
                  <a:lnTo>
                    <a:pt x="950976" y="191652"/>
                  </a:lnTo>
                  <a:lnTo>
                    <a:pt x="979121" y="228063"/>
                  </a:lnTo>
                  <a:lnTo>
                    <a:pt x="1004131" y="266849"/>
                  </a:lnTo>
                  <a:lnTo>
                    <a:pt x="1025815" y="307820"/>
                  </a:lnTo>
                  <a:lnTo>
                    <a:pt x="1043983" y="350785"/>
                  </a:lnTo>
                  <a:lnTo>
                    <a:pt x="1058445" y="395554"/>
                  </a:lnTo>
                  <a:lnTo>
                    <a:pt x="1069011" y="441937"/>
                  </a:lnTo>
                  <a:lnTo>
                    <a:pt x="1075489" y="489744"/>
                  </a:lnTo>
                  <a:lnTo>
                    <a:pt x="1077691" y="538784"/>
                  </a:lnTo>
                  <a:lnTo>
                    <a:pt x="1075489" y="587824"/>
                  </a:lnTo>
                  <a:lnTo>
                    <a:pt x="1069011" y="635631"/>
                  </a:lnTo>
                  <a:lnTo>
                    <a:pt x="1058445" y="682014"/>
                  </a:lnTo>
                  <a:lnTo>
                    <a:pt x="1043983" y="726783"/>
                  </a:lnTo>
                  <a:lnTo>
                    <a:pt x="1025815" y="769748"/>
                  </a:lnTo>
                  <a:lnTo>
                    <a:pt x="1004131" y="810719"/>
                  </a:lnTo>
                  <a:lnTo>
                    <a:pt x="979121" y="849505"/>
                  </a:lnTo>
                  <a:lnTo>
                    <a:pt x="950976" y="885916"/>
                  </a:lnTo>
                  <a:lnTo>
                    <a:pt x="919885" y="919762"/>
                  </a:lnTo>
                  <a:lnTo>
                    <a:pt x="886039" y="950853"/>
                  </a:lnTo>
                  <a:lnTo>
                    <a:pt x="849628" y="978998"/>
                  </a:lnTo>
                  <a:lnTo>
                    <a:pt x="810842" y="1004008"/>
                  </a:lnTo>
                  <a:lnTo>
                    <a:pt x="769871" y="1025692"/>
                  </a:lnTo>
                  <a:lnTo>
                    <a:pt x="726906" y="1043860"/>
                  </a:lnTo>
                  <a:lnTo>
                    <a:pt x="682137" y="1058322"/>
                  </a:lnTo>
                  <a:lnTo>
                    <a:pt x="635754" y="1068887"/>
                  </a:lnTo>
                  <a:lnTo>
                    <a:pt x="587947" y="1075366"/>
                  </a:lnTo>
                  <a:lnTo>
                    <a:pt x="538907" y="1077568"/>
                  </a:lnTo>
                  <a:lnTo>
                    <a:pt x="491114" y="1075452"/>
                  </a:lnTo>
                  <a:lnTo>
                    <a:pt x="444213" y="1069199"/>
                  </a:lnTo>
                  <a:lnTo>
                    <a:pt x="398428" y="1058953"/>
                  </a:lnTo>
                  <a:lnTo>
                    <a:pt x="353983" y="1044854"/>
                  </a:lnTo>
                  <a:lnTo>
                    <a:pt x="311104" y="1027047"/>
                  </a:lnTo>
                  <a:lnTo>
                    <a:pt x="270015" y="1005674"/>
                  </a:lnTo>
                  <a:lnTo>
                    <a:pt x="230941" y="980877"/>
                  </a:lnTo>
                  <a:lnTo>
                    <a:pt x="194107" y="952799"/>
                  </a:lnTo>
                  <a:lnTo>
                    <a:pt x="159738" y="921583"/>
                  </a:lnTo>
                  <a:lnTo>
                    <a:pt x="128058" y="887371"/>
                  </a:lnTo>
                  <a:lnTo>
                    <a:pt x="99292" y="850306"/>
                  </a:lnTo>
                  <a:lnTo>
                    <a:pt x="73665" y="810530"/>
                  </a:lnTo>
                  <a:lnTo>
                    <a:pt x="51401" y="768187"/>
                  </a:lnTo>
                  <a:lnTo>
                    <a:pt x="538907" y="538784"/>
                  </a:lnTo>
                  <a:lnTo>
                    <a:pt x="538907" y="0"/>
                  </a:lnTo>
                  <a:close/>
                </a:path>
                <a:path w="1078230" h="1077595">
                  <a:moveTo>
                    <a:pt x="51401" y="768187"/>
                  </a:moveTo>
                  <a:lnTo>
                    <a:pt x="32513" y="722876"/>
                  </a:lnTo>
                  <a:lnTo>
                    <a:pt x="18020" y="676861"/>
                  </a:lnTo>
                  <a:lnTo>
                    <a:pt x="7830" y="630394"/>
                  </a:lnTo>
                  <a:lnTo>
                    <a:pt x="1854" y="583728"/>
                  </a:lnTo>
                  <a:lnTo>
                    <a:pt x="0" y="537117"/>
                  </a:lnTo>
                  <a:lnTo>
                    <a:pt x="2175" y="490813"/>
                  </a:lnTo>
                  <a:lnTo>
                    <a:pt x="8291" y="445069"/>
                  </a:lnTo>
                  <a:lnTo>
                    <a:pt x="18255" y="400140"/>
                  </a:lnTo>
                  <a:lnTo>
                    <a:pt x="31975" y="356277"/>
                  </a:lnTo>
                  <a:lnTo>
                    <a:pt x="49362" y="313734"/>
                  </a:lnTo>
                  <a:lnTo>
                    <a:pt x="70324" y="272764"/>
                  </a:lnTo>
                  <a:lnTo>
                    <a:pt x="94770" y="233620"/>
                  </a:lnTo>
                  <a:lnTo>
                    <a:pt x="122609" y="196556"/>
                  </a:lnTo>
                  <a:lnTo>
                    <a:pt x="153749" y="161823"/>
                  </a:lnTo>
                  <a:lnTo>
                    <a:pt x="188100" y="129676"/>
                  </a:lnTo>
                  <a:lnTo>
                    <a:pt x="225570" y="100367"/>
                  </a:lnTo>
                  <a:lnTo>
                    <a:pt x="266068" y="74150"/>
                  </a:lnTo>
                  <a:lnTo>
                    <a:pt x="309504" y="51277"/>
                  </a:lnTo>
                  <a:lnTo>
                    <a:pt x="353304" y="32977"/>
                  </a:lnTo>
                  <a:lnTo>
                    <a:pt x="398414" y="18639"/>
                  </a:lnTo>
                  <a:lnTo>
                    <a:pt x="444563" y="8324"/>
                  </a:lnTo>
                  <a:lnTo>
                    <a:pt x="491483" y="2091"/>
                  </a:lnTo>
                  <a:lnTo>
                    <a:pt x="538907" y="0"/>
                  </a:lnTo>
                  <a:lnTo>
                    <a:pt x="538907" y="538784"/>
                  </a:lnTo>
                  <a:lnTo>
                    <a:pt x="51401" y="768187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2245570" y="3394786"/>
            <a:ext cx="1090295" cy="1090295"/>
            <a:chOff x="2245570" y="3394786"/>
            <a:chExt cx="1090295" cy="1090295"/>
          </a:xfrm>
        </p:grpSpPr>
        <p:sp>
          <p:nvSpPr>
            <p:cNvPr id="6" name="object 6" descr=""/>
            <p:cNvSpPr/>
            <p:nvPr/>
          </p:nvSpPr>
          <p:spPr>
            <a:xfrm>
              <a:off x="2354812" y="3401137"/>
              <a:ext cx="974725" cy="1077595"/>
            </a:xfrm>
            <a:custGeom>
              <a:avLst/>
              <a:gdLst/>
              <a:ahLst/>
              <a:cxnLst/>
              <a:rect l="l" t="t" r="r" b="b"/>
              <a:pathLst>
                <a:path w="974725" h="1077595">
                  <a:moveTo>
                    <a:pt x="435885" y="0"/>
                  </a:moveTo>
                  <a:lnTo>
                    <a:pt x="435885" y="538784"/>
                  </a:lnTo>
                  <a:lnTo>
                    <a:pt x="0" y="855473"/>
                  </a:lnTo>
                  <a:lnTo>
                    <a:pt x="32182" y="895597"/>
                  </a:lnTo>
                  <a:lnTo>
                    <a:pt x="67702" y="932150"/>
                  </a:lnTo>
                  <a:lnTo>
                    <a:pt x="106260" y="964978"/>
                  </a:lnTo>
                  <a:lnTo>
                    <a:pt x="147554" y="993927"/>
                  </a:lnTo>
                  <a:lnTo>
                    <a:pt x="191282" y="1018844"/>
                  </a:lnTo>
                  <a:lnTo>
                    <a:pt x="237143" y="1039575"/>
                  </a:lnTo>
                  <a:lnTo>
                    <a:pt x="284835" y="1055966"/>
                  </a:lnTo>
                  <a:lnTo>
                    <a:pt x="334057" y="1067865"/>
                  </a:lnTo>
                  <a:lnTo>
                    <a:pt x="384508" y="1075116"/>
                  </a:lnTo>
                  <a:lnTo>
                    <a:pt x="435885" y="1077568"/>
                  </a:lnTo>
                  <a:lnTo>
                    <a:pt x="484925" y="1075366"/>
                  </a:lnTo>
                  <a:lnTo>
                    <a:pt x="532732" y="1068887"/>
                  </a:lnTo>
                  <a:lnTo>
                    <a:pt x="579115" y="1058322"/>
                  </a:lnTo>
                  <a:lnTo>
                    <a:pt x="623884" y="1043860"/>
                  </a:lnTo>
                  <a:lnTo>
                    <a:pt x="666849" y="1025692"/>
                  </a:lnTo>
                  <a:lnTo>
                    <a:pt x="707820" y="1004008"/>
                  </a:lnTo>
                  <a:lnTo>
                    <a:pt x="746606" y="978998"/>
                  </a:lnTo>
                  <a:lnTo>
                    <a:pt x="783017" y="950853"/>
                  </a:lnTo>
                  <a:lnTo>
                    <a:pt x="816863" y="919762"/>
                  </a:lnTo>
                  <a:lnTo>
                    <a:pt x="847954" y="885916"/>
                  </a:lnTo>
                  <a:lnTo>
                    <a:pt x="876099" y="849505"/>
                  </a:lnTo>
                  <a:lnTo>
                    <a:pt x="901109" y="810719"/>
                  </a:lnTo>
                  <a:lnTo>
                    <a:pt x="922793" y="769748"/>
                  </a:lnTo>
                  <a:lnTo>
                    <a:pt x="940961" y="726783"/>
                  </a:lnTo>
                  <a:lnTo>
                    <a:pt x="955423" y="682014"/>
                  </a:lnTo>
                  <a:lnTo>
                    <a:pt x="965988" y="635631"/>
                  </a:lnTo>
                  <a:lnTo>
                    <a:pt x="972467" y="587825"/>
                  </a:lnTo>
                  <a:lnTo>
                    <a:pt x="974669" y="538784"/>
                  </a:lnTo>
                  <a:lnTo>
                    <a:pt x="972467" y="489744"/>
                  </a:lnTo>
                  <a:lnTo>
                    <a:pt x="965988" y="441937"/>
                  </a:lnTo>
                  <a:lnTo>
                    <a:pt x="955423" y="395554"/>
                  </a:lnTo>
                  <a:lnTo>
                    <a:pt x="940961" y="350785"/>
                  </a:lnTo>
                  <a:lnTo>
                    <a:pt x="922793" y="307820"/>
                  </a:lnTo>
                  <a:lnTo>
                    <a:pt x="901109" y="266849"/>
                  </a:lnTo>
                  <a:lnTo>
                    <a:pt x="876099" y="228063"/>
                  </a:lnTo>
                  <a:lnTo>
                    <a:pt x="847954" y="191652"/>
                  </a:lnTo>
                  <a:lnTo>
                    <a:pt x="816863" y="157806"/>
                  </a:lnTo>
                  <a:lnTo>
                    <a:pt x="783017" y="126715"/>
                  </a:lnTo>
                  <a:lnTo>
                    <a:pt x="746606" y="98569"/>
                  </a:lnTo>
                  <a:lnTo>
                    <a:pt x="707820" y="73559"/>
                  </a:lnTo>
                  <a:lnTo>
                    <a:pt x="666849" y="51875"/>
                  </a:lnTo>
                  <a:lnTo>
                    <a:pt x="623884" y="33707"/>
                  </a:lnTo>
                  <a:lnTo>
                    <a:pt x="579115" y="19245"/>
                  </a:lnTo>
                  <a:lnTo>
                    <a:pt x="532732" y="8680"/>
                  </a:lnTo>
                  <a:lnTo>
                    <a:pt x="484925" y="2201"/>
                  </a:lnTo>
                  <a:lnTo>
                    <a:pt x="435885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51920" y="3401136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38778" y="0"/>
                  </a:moveTo>
                  <a:lnTo>
                    <a:pt x="587818" y="2202"/>
                  </a:lnTo>
                  <a:lnTo>
                    <a:pt x="635625" y="8681"/>
                  </a:lnTo>
                  <a:lnTo>
                    <a:pt x="682008" y="19246"/>
                  </a:lnTo>
                  <a:lnTo>
                    <a:pt x="726777" y="33708"/>
                  </a:lnTo>
                  <a:lnTo>
                    <a:pt x="769742" y="51876"/>
                  </a:lnTo>
                  <a:lnTo>
                    <a:pt x="810712" y="73560"/>
                  </a:lnTo>
                  <a:lnTo>
                    <a:pt x="849498" y="98570"/>
                  </a:lnTo>
                  <a:lnTo>
                    <a:pt x="885909" y="126715"/>
                  </a:lnTo>
                  <a:lnTo>
                    <a:pt x="919756" y="157806"/>
                  </a:lnTo>
                  <a:lnTo>
                    <a:pt x="950847" y="191652"/>
                  </a:lnTo>
                  <a:lnTo>
                    <a:pt x="978992" y="228063"/>
                  </a:lnTo>
                  <a:lnTo>
                    <a:pt x="1004002" y="266849"/>
                  </a:lnTo>
                  <a:lnTo>
                    <a:pt x="1025686" y="307820"/>
                  </a:lnTo>
                  <a:lnTo>
                    <a:pt x="1043854" y="350785"/>
                  </a:lnTo>
                  <a:lnTo>
                    <a:pt x="1058316" y="395554"/>
                  </a:lnTo>
                  <a:lnTo>
                    <a:pt x="1068881" y="441937"/>
                  </a:lnTo>
                  <a:lnTo>
                    <a:pt x="1075360" y="489744"/>
                  </a:lnTo>
                  <a:lnTo>
                    <a:pt x="1077562" y="538784"/>
                  </a:lnTo>
                  <a:lnTo>
                    <a:pt x="1075360" y="587824"/>
                  </a:lnTo>
                  <a:lnTo>
                    <a:pt x="1068881" y="635631"/>
                  </a:lnTo>
                  <a:lnTo>
                    <a:pt x="1058316" y="682014"/>
                  </a:lnTo>
                  <a:lnTo>
                    <a:pt x="1043854" y="726783"/>
                  </a:lnTo>
                  <a:lnTo>
                    <a:pt x="1025686" y="769748"/>
                  </a:lnTo>
                  <a:lnTo>
                    <a:pt x="1004002" y="810719"/>
                  </a:lnTo>
                  <a:lnTo>
                    <a:pt x="978992" y="849505"/>
                  </a:lnTo>
                  <a:lnTo>
                    <a:pt x="950847" y="885916"/>
                  </a:lnTo>
                  <a:lnTo>
                    <a:pt x="919756" y="919762"/>
                  </a:lnTo>
                  <a:lnTo>
                    <a:pt x="885909" y="950853"/>
                  </a:lnTo>
                  <a:lnTo>
                    <a:pt x="849498" y="978998"/>
                  </a:lnTo>
                  <a:lnTo>
                    <a:pt x="810712" y="1004008"/>
                  </a:lnTo>
                  <a:lnTo>
                    <a:pt x="769742" y="1025692"/>
                  </a:lnTo>
                  <a:lnTo>
                    <a:pt x="726777" y="1043860"/>
                  </a:lnTo>
                  <a:lnTo>
                    <a:pt x="682008" y="1058322"/>
                  </a:lnTo>
                  <a:lnTo>
                    <a:pt x="635625" y="1068887"/>
                  </a:lnTo>
                  <a:lnTo>
                    <a:pt x="587818" y="1075366"/>
                  </a:lnTo>
                  <a:lnTo>
                    <a:pt x="538778" y="1077568"/>
                  </a:lnTo>
                  <a:lnTo>
                    <a:pt x="487401" y="1075117"/>
                  </a:lnTo>
                  <a:lnTo>
                    <a:pt x="436950" y="1067865"/>
                  </a:lnTo>
                  <a:lnTo>
                    <a:pt x="387728" y="1055967"/>
                  </a:lnTo>
                  <a:lnTo>
                    <a:pt x="340036" y="1039575"/>
                  </a:lnTo>
                  <a:lnTo>
                    <a:pt x="294175" y="1018844"/>
                  </a:lnTo>
                  <a:lnTo>
                    <a:pt x="250447" y="993927"/>
                  </a:lnTo>
                  <a:lnTo>
                    <a:pt x="209153" y="964978"/>
                  </a:lnTo>
                  <a:lnTo>
                    <a:pt x="170595" y="932150"/>
                  </a:lnTo>
                  <a:lnTo>
                    <a:pt x="135074" y="895598"/>
                  </a:lnTo>
                  <a:lnTo>
                    <a:pt x="102892" y="855473"/>
                  </a:lnTo>
                  <a:lnTo>
                    <a:pt x="538778" y="538784"/>
                  </a:lnTo>
                  <a:lnTo>
                    <a:pt x="538778" y="0"/>
                  </a:lnTo>
                  <a:close/>
                </a:path>
                <a:path w="1077595" h="1077595">
                  <a:moveTo>
                    <a:pt x="102892" y="855473"/>
                  </a:moveTo>
                  <a:lnTo>
                    <a:pt x="75848" y="814504"/>
                  </a:lnTo>
                  <a:lnTo>
                    <a:pt x="52989" y="772020"/>
                  </a:lnTo>
                  <a:lnTo>
                    <a:pt x="34274" y="728285"/>
                  </a:lnTo>
                  <a:lnTo>
                    <a:pt x="19659" y="683565"/>
                  </a:lnTo>
                  <a:lnTo>
                    <a:pt x="9103" y="638127"/>
                  </a:lnTo>
                  <a:lnTo>
                    <a:pt x="2564" y="592236"/>
                  </a:lnTo>
                  <a:lnTo>
                    <a:pt x="0" y="546157"/>
                  </a:lnTo>
                  <a:lnTo>
                    <a:pt x="1368" y="500156"/>
                  </a:lnTo>
                  <a:lnTo>
                    <a:pt x="6627" y="454499"/>
                  </a:lnTo>
                  <a:lnTo>
                    <a:pt x="15734" y="409452"/>
                  </a:lnTo>
                  <a:lnTo>
                    <a:pt x="28648" y="365280"/>
                  </a:lnTo>
                  <a:lnTo>
                    <a:pt x="45326" y="322248"/>
                  </a:lnTo>
                  <a:lnTo>
                    <a:pt x="65726" y="280624"/>
                  </a:lnTo>
                  <a:lnTo>
                    <a:pt x="89806" y="240671"/>
                  </a:lnTo>
                  <a:lnTo>
                    <a:pt x="117525" y="202657"/>
                  </a:lnTo>
                  <a:lnTo>
                    <a:pt x="148839" y="166846"/>
                  </a:lnTo>
                  <a:lnTo>
                    <a:pt x="183708" y="133505"/>
                  </a:lnTo>
                  <a:lnTo>
                    <a:pt x="222088" y="102898"/>
                  </a:lnTo>
                  <a:lnTo>
                    <a:pt x="262643" y="76140"/>
                  </a:lnTo>
                  <a:lnTo>
                    <a:pt x="305224" y="53251"/>
                  </a:lnTo>
                  <a:lnTo>
                    <a:pt x="349552" y="34321"/>
                  </a:lnTo>
                  <a:lnTo>
                    <a:pt x="395349" y="19441"/>
                  </a:lnTo>
                  <a:lnTo>
                    <a:pt x="442337" y="8700"/>
                  </a:lnTo>
                  <a:lnTo>
                    <a:pt x="490240" y="2190"/>
                  </a:lnTo>
                  <a:lnTo>
                    <a:pt x="538777" y="0"/>
                  </a:lnTo>
                  <a:lnTo>
                    <a:pt x="538778" y="538784"/>
                  </a:lnTo>
                  <a:lnTo>
                    <a:pt x="102892" y="855473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3895731" y="3394786"/>
            <a:ext cx="1090295" cy="1090295"/>
            <a:chOff x="3895731" y="3394786"/>
            <a:chExt cx="1090295" cy="1090295"/>
          </a:xfrm>
        </p:grpSpPr>
        <p:sp>
          <p:nvSpPr>
            <p:cNvPr id="9" name="object 9" descr=""/>
            <p:cNvSpPr/>
            <p:nvPr/>
          </p:nvSpPr>
          <p:spPr>
            <a:xfrm>
              <a:off x="4004975" y="3401137"/>
              <a:ext cx="974725" cy="1077595"/>
            </a:xfrm>
            <a:custGeom>
              <a:avLst/>
              <a:gdLst/>
              <a:ahLst/>
              <a:cxnLst/>
              <a:rect l="l" t="t" r="r" b="b"/>
              <a:pathLst>
                <a:path w="974725" h="1077595">
                  <a:moveTo>
                    <a:pt x="435885" y="0"/>
                  </a:moveTo>
                  <a:lnTo>
                    <a:pt x="435885" y="538784"/>
                  </a:lnTo>
                  <a:lnTo>
                    <a:pt x="0" y="855473"/>
                  </a:lnTo>
                  <a:lnTo>
                    <a:pt x="32182" y="895597"/>
                  </a:lnTo>
                  <a:lnTo>
                    <a:pt x="67702" y="932150"/>
                  </a:lnTo>
                  <a:lnTo>
                    <a:pt x="106260" y="964978"/>
                  </a:lnTo>
                  <a:lnTo>
                    <a:pt x="147554" y="993927"/>
                  </a:lnTo>
                  <a:lnTo>
                    <a:pt x="191282" y="1018844"/>
                  </a:lnTo>
                  <a:lnTo>
                    <a:pt x="237143" y="1039575"/>
                  </a:lnTo>
                  <a:lnTo>
                    <a:pt x="284835" y="1055966"/>
                  </a:lnTo>
                  <a:lnTo>
                    <a:pt x="334057" y="1067865"/>
                  </a:lnTo>
                  <a:lnTo>
                    <a:pt x="384508" y="1075116"/>
                  </a:lnTo>
                  <a:lnTo>
                    <a:pt x="435885" y="1077568"/>
                  </a:lnTo>
                  <a:lnTo>
                    <a:pt x="484925" y="1075366"/>
                  </a:lnTo>
                  <a:lnTo>
                    <a:pt x="532732" y="1068887"/>
                  </a:lnTo>
                  <a:lnTo>
                    <a:pt x="579115" y="1058322"/>
                  </a:lnTo>
                  <a:lnTo>
                    <a:pt x="623884" y="1043860"/>
                  </a:lnTo>
                  <a:lnTo>
                    <a:pt x="666849" y="1025692"/>
                  </a:lnTo>
                  <a:lnTo>
                    <a:pt x="707820" y="1004008"/>
                  </a:lnTo>
                  <a:lnTo>
                    <a:pt x="746606" y="978998"/>
                  </a:lnTo>
                  <a:lnTo>
                    <a:pt x="783017" y="950853"/>
                  </a:lnTo>
                  <a:lnTo>
                    <a:pt x="816863" y="919762"/>
                  </a:lnTo>
                  <a:lnTo>
                    <a:pt x="847954" y="885916"/>
                  </a:lnTo>
                  <a:lnTo>
                    <a:pt x="876099" y="849505"/>
                  </a:lnTo>
                  <a:lnTo>
                    <a:pt x="901109" y="810719"/>
                  </a:lnTo>
                  <a:lnTo>
                    <a:pt x="922793" y="769748"/>
                  </a:lnTo>
                  <a:lnTo>
                    <a:pt x="940961" y="726783"/>
                  </a:lnTo>
                  <a:lnTo>
                    <a:pt x="955423" y="682014"/>
                  </a:lnTo>
                  <a:lnTo>
                    <a:pt x="965988" y="635631"/>
                  </a:lnTo>
                  <a:lnTo>
                    <a:pt x="972467" y="587825"/>
                  </a:lnTo>
                  <a:lnTo>
                    <a:pt x="974669" y="538784"/>
                  </a:lnTo>
                  <a:lnTo>
                    <a:pt x="972467" y="489744"/>
                  </a:lnTo>
                  <a:lnTo>
                    <a:pt x="965988" y="441937"/>
                  </a:lnTo>
                  <a:lnTo>
                    <a:pt x="955423" y="395554"/>
                  </a:lnTo>
                  <a:lnTo>
                    <a:pt x="940961" y="350785"/>
                  </a:lnTo>
                  <a:lnTo>
                    <a:pt x="922793" y="307820"/>
                  </a:lnTo>
                  <a:lnTo>
                    <a:pt x="901109" y="266849"/>
                  </a:lnTo>
                  <a:lnTo>
                    <a:pt x="876099" y="228063"/>
                  </a:lnTo>
                  <a:lnTo>
                    <a:pt x="847954" y="191652"/>
                  </a:lnTo>
                  <a:lnTo>
                    <a:pt x="816863" y="157806"/>
                  </a:lnTo>
                  <a:lnTo>
                    <a:pt x="783017" y="126715"/>
                  </a:lnTo>
                  <a:lnTo>
                    <a:pt x="746606" y="98569"/>
                  </a:lnTo>
                  <a:lnTo>
                    <a:pt x="707820" y="73559"/>
                  </a:lnTo>
                  <a:lnTo>
                    <a:pt x="666849" y="51875"/>
                  </a:lnTo>
                  <a:lnTo>
                    <a:pt x="623884" y="33707"/>
                  </a:lnTo>
                  <a:lnTo>
                    <a:pt x="579115" y="19245"/>
                  </a:lnTo>
                  <a:lnTo>
                    <a:pt x="532732" y="8680"/>
                  </a:lnTo>
                  <a:lnTo>
                    <a:pt x="484925" y="2201"/>
                  </a:lnTo>
                  <a:lnTo>
                    <a:pt x="435885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902081" y="3401136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38778" y="0"/>
                  </a:moveTo>
                  <a:lnTo>
                    <a:pt x="587818" y="2202"/>
                  </a:lnTo>
                  <a:lnTo>
                    <a:pt x="635625" y="8681"/>
                  </a:lnTo>
                  <a:lnTo>
                    <a:pt x="682008" y="19246"/>
                  </a:lnTo>
                  <a:lnTo>
                    <a:pt x="726777" y="33708"/>
                  </a:lnTo>
                  <a:lnTo>
                    <a:pt x="769742" y="51876"/>
                  </a:lnTo>
                  <a:lnTo>
                    <a:pt x="810712" y="73560"/>
                  </a:lnTo>
                  <a:lnTo>
                    <a:pt x="849498" y="98570"/>
                  </a:lnTo>
                  <a:lnTo>
                    <a:pt x="885909" y="126715"/>
                  </a:lnTo>
                  <a:lnTo>
                    <a:pt x="919756" y="157806"/>
                  </a:lnTo>
                  <a:lnTo>
                    <a:pt x="950847" y="191652"/>
                  </a:lnTo>
                  <a:lnTo>
                    <a:pt x="978992" y="228063"/>
                  </a:lnTo>
                  <a:lnTo>
                    <a:pt x="1004002" y="266849"/>
                  </a:lnTo>
                  <a:lnTo>
                    <a:pt x="1025686" y="307820"/>
                  </a:lnTo>
                  <a:lnTo>
                    <a:pt x="1043854" y="350785"/>
                  </a:lnTo>
                  <a:lnTo>
                    <a:pt x="1058316" y="395554"/>
                  </a:lnTo>
                  <a:lnTo>
                    <a:pt x="1068881" y="441937"/>
                  </a:lnTo>
                  <a:lnTo>
                    <a:pt x="1075360" y="489744"/>
                  </a:lnTo>
                  <a:lnTo>
                    <a:pt x="1077562" y="538784"/>
                  </a:lnTo>
                  <a:lnTo>
                    <a:pt x="1075360" y="587824"/>
                  </a:lnTo>
                  <a:lnTo>
                    <a:pt x="1068881" y="635631"/>
                  </a:lnTo>
                  <a:lnTo>
                    <a:pt x="1058316" y="682014"/>
                  </a:lnTo>
                  <a:lnTo>
                    <a:pt x="1043854" y="726783"/>
                  </a:lnTo>
                  <a:lnTo>
                    <a:pt x="1025686" y="769748"/>
                  </a:lnTo>
                  <a:lnTo>
                    <a:pt x="1004002" y="810719"/>
                  </a:lnTo>
                  <a:lnTo>
                    <a:pt x="978992" y="849505"/>
                  </a:lnTo>
                  <a:lnTo>
                    <a:pt x="950847" y="885916"/>
                  </a:lnTo>
                  <a:lnTo>
                    <a:pt x="919756" y="919762"/>
                  </a:lnTo>
                  <a:lnTo>
                    <a:pt x="885909" y="950853"/>
                  </a:lnTo>
                  <a:lnTo>
                    <a:pt x="849498" y="978998"/>
                  </a:lnTo>
                  <a:lnTo>
                    <a:pt x="810712" y="1004008"/>
                  </a:lnTo>
                  <a:lnTo>
                    <a:pt x="769742" y="1025692"/>
                  </a:lnTo>
                  <a:lnTo>
                    <a:pt x="726777" y="1043860"/>
                  </a:lnTo>
                  <a:lnTo>
                    <a:pt x="682008" y="1058322"/>
                  </a:lnTo>
                  <a:lnTo>
                    <a:pt x="635625" y="1068887"/>
                  </a:lnTo>
                  <a:lnTo>
                    <a:pt x="587818" y="1075366"/>
                  </a:lnTo>
                  <a:lnTo>
                    <a:pt x="538778" y="1077568"/>
                  </a:lnTo>
                  <a:lnTo>
                    <a:pt x="487401" y="1075117"/>
                  </a:lnTo>
                  <a:lnTo>
                    <a:pt x="436950" y="1067865"/>
                  </a:lnTo>
                  <a:lnTo>
                    <a:pt x="387728" y="1055967"/>
                  </a:lnTo>
                  <a:lnTo>
                    <a:pt x="340036" y="1039575"/>
                  </a:lnTo>
                  <a:lnTo>
                    <a:pt x="294175" y="1018844"/>
                  </a:lnTo>
                  <a:lnTo>
                    <a:pt x="250447" y="993927"/>
                  </a:lnTo>
                  <a:lnTo>
                    <a:pt x="209153" y="964978"/>
                  </a:lnTo>
                  <a:lnTo>
                    <a:pt x="170595" y="932150"/>
                  </a:lnTo>
                  <a:lnTo>
                    <a:pt x="135074" y="895598"/>
                  </a:lnTo>
                  <a:lnTo>
                    <a:pt x="102892" y="855473"/>
                  </a:lnTo>
                  <a:lnTo>
                    <a:pt x="538778" y="538784"/>
                  </a:lnTo>
                  <a:lnTo>
                    <a:pt x="538778" y="0"/>
                  </a:lnTo>
                  <a:close/>
                </a:path>
                <a:path w="1077595" h="1077595">
                  <a:moveTo>
                    <a:pt x="102892" y="855473"/>
                  </a:moveTo>
                  <a:lnTo>
                    <a:pt x="75848" y="814504"/>
                  </a:lnTo>
                  <a:lnTo>
                    <a:pt x="52989" y="772020"/>
                  </a:lnTo>
                  <a:lnTo>
                    <a:pt x="34274" y="728285"/>
                  </a:lnTo>
                  <a:lnTo>
                    <a:pt x="19659" y="683565"/>
                  </a:lnTo>
                  <a:lnTo>
                    <a:pt x="9103" y="638127"/>
                  </a:lnTo>
                  <a:lnTo>
                    <a:pt x="2564" y="592236"/>
                  </a:lnTo>
                  <a:lnTo>
                    <a:pt x="0" y="546157"/>
                  </a:lnTo>
                  <a:lnTo>
                    <a:pt x="1368" y="500156"/>
                  </a:lnTo>
                  <a:lnTo>
                    <a:pt x="6627" y="454499"/>
                  </a:lnTo>
                  <a:lnTo>
                    <a:pt x="15734" y="409452"/>
                  </a:lnTo>
                  <a:lnTo>
                    <a:pt x="28648" y="365280"/>
                  </a:lnTo>
                  <a:lnTo>
                    <a:pt x="45326" y="322248"/>
                  </a:lnTo>
                  <a:lnTo>
                    <a:pt x="65726" y="280624"/>
                  </a:lnTo>
                  <a:lnTo>
                    <a:pt x="89806" y="240671"/>
                  </a:lnTo>
                  <a:lnTo>
                    <a:pt x="117525" y="202657"/>
                  </a:lnTo>
                  <a:lnTo>
                    <a:pt x="148839" y="166846"/>
                  </a:lnTo>
                  <a:lnTo>
                    <a:pt x="183708" y="133505"/>
                  </a:lnTo>
                  <a:lnTo>
                    <a:pt x="222088" y="102898"/>
                  </a:lnTo>
                  <a:lnTo>
                    <a:pt x="262643" y="76140"/>
                  </a:lnTo>
                  <a:lnTo>
                    <a:pt x="305224" y="53251"/>
                  </a:lnTo>
                  <a:lnTo>
                    <a:pt x="349552" y="34321"/>
                  </a:lnTo>
                  <a:lnTo>
                    <a:pt x="395349" y="19441"/>
                  </a:lnTo>
                  <a:lnTo>
                    <a:pt x="442337" y="8700"/>
                  </a:lnTo>
                  <a:lnTo>
                    <a:pt x="490240" y="2190"/>
                  </a:lnTo>
                  <a:lnTo>
                    <a:pt x="538777" y="0"/>
                  </a:lnTo>
                  <a:lnTo>
                    <a:pt x="538778" y="538784"/>
                  </a:lnTo>
                  <a:lnTo>
                    <a:pt x="102892" y="855473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5545837" y="3394787"/>
            <a:ext cx="1090930" cy="1090295"/>
            <a:chOff x="5545837" y="3394787"/>
            <a:chExt cx="1090930" cy="1090295"/>
          </a:xfrm>
        </p:grpSpPr>
        <p:sp>
          <p:nvSpPr>
            <p:cNvPr id="12" name="object 12" descr=""/>
            <p:cNvSpPr/>
            <p:nvPr/>
          </p:nvSpPr>
          <p:spPr>
            <a:xfrm>
              <a:off x="5957033" y="3401137"/>
              <a:ext cx="673100" cy="1077595"/>
            </a:xfrm>
            <a:custGeom>
              <a:avLst/>
              <a:gdLst/>
              <a:ahLst/>
              <a:cxnLst/>
              <a:rect l="l" t="t" r="r" b="b"/>
              <a:pathLst>
                <a:path w="673100" h="1077595">
                  <a:moveTo>
                    <a:pt x="133990" y="0"/>
                  </a:moveTo>
                  <a:lnTo>
                    <a:pt x="133990" y="538784"/>
                  </a:lnTo>
                  <a:lnTo>
                    <a:pt x="0" y="1060641"/>
                  </a:lnTo>
                  <a:lnTo>
                    <a:pt x="33048" y="1068028"/>
                  </a:lnTo>
                  <a:lnTo>
                    <a:pt x="66462" y="1073319"/>
                  </a:lnTo>
                  <a:lnTo>
                    <a:pt x="100142" y="1076504"/>
                  </a:lnTo>
                  <a:lnTo>
                    <a:pt x="133990" y="1077568"/>
                  </a:lnTo>
                  <a:lnTo>
                    <a:pt x="183030" y="1075366"/>
                  </a:lnTo>
                  <a:lnTo>
                    <a:pt x="230837" y="1068887"/>
                  </a:lnTo>
                  <a:lnTo>
                    <a:pt x="277220" y="1058322"/>
                  </a:lnTo>
                  <a:lnTo>
                    <a:pt x="321989" y="1043860"/>
                  </a:lnTo>
                  <a:lnTo>
                    <a:pt x="364954" y="1025692"/>
                  </a:lnTo>
                  <a:lnTo>
                    <a:pt x="405924" y="1004008"/>
                  </a:lnTo>
                  <a:lnTo>
                    <a:pt x="444710" y="978998"/>
                  </a:lnTo>
                  <a:lnTo>
                    <a:pt x="481121" y="950853"/>
                  </a:lnTo>
                  <a:lnTo>
                    <a:pt x="514967" y="919762"/>
                  </a:lnTo>
                  <a:lnTo>
                    <a:pt x="546058" y="885916"/>
                  </a:lnTo>
                  <a:lnTo>
                    <a:pt x="574204" y="849505"/>
                  </a:lnTo>
                  <a:lnTo>
                    <a:pt x="599213" y="810719"/>
                  </a:lnTo>
                  <a:lnTo>
                    <a:pt x="620897" y="769748"/>
                  </a:lnTo>
                  <a:lnTo>
                    <a:pt x="639065" y="726783"/>
                  </a:lnTo>
                  <a:lnTo>
                    <a:pt x="653527" y="682014"/>
                  </a:lnTo>
                  <a:lnTo>
                    <a:pt x="664093" y="635631"/>
                  </a:lnTo>
                  <a:lnTo>
                    <a:pt x="670571" y="587825"/>
                  </a:lnTo>
                  <a:lnTo>
                    <a:pt x="672773" y="538784"/>
                  </a:lnTo>
                  <a:lnTo>
                    <a:pt x="670571" y="489744"/>
                  </a:lnTo>
                  <a:lnTo>
                    <a:pt x="664093" y="441937"/>
                  </a:lnTo>
                  <a:lnTo>
                    <a:pt x="653527" y="395554"/>
                  </a:lnTo>
                  <a:lnTo>
                    <a:pt x="639065" y="350785"/>
                  </a:lnTo>
                  <a:lnTo>
                    <a:pt x="620897" y="307820"/>
                  </a:lnTo>
                  <a:lnTo>
                    <a:pt x="599213" y="266849"/>
                  </a:lnTo>
                  <a:lnTo>
                    <a:pt x="574204" y="228063"/>
                  </a:lnTo>
                  <a:lnTo>
                    <a:pt x="546058" y="191652"/>
                  </a:lnTo>
                  <a:lnTo>
                    <a:pt x="514967" y="157806"/>
                  </a:lnTo>
                  <a:lnTo>
                    <a:pt x="481121" y="126715"/>
                  </a:lnTo>
                  <a:lnTo>
                    <a:pt x="444710" y="98569"/>
                  </a:lnTo>
                  <a:lnTo>
                    <a:pt x="405924" y="73559"/>
                  </a:lnTo>
                  <a:lnTo>
                    <a:pt x="364954" y="51875"/>
                  </a:lnTo>
                  <a:lnTo>
                    <a:pt x="321989" y="33707"/>
                  </a:lnTo>
                  <a:lnTo>
                    <a:pt x="277220" y="19245"/>
                  </a:lnTo>
                  <a:lnTo>
                    <a:pt x="230837" y="8680"/>
                  </a:lnTo>
                  <a:lnTo>
                    <a:pt x="183030" y="2201"/>
                  </a:lnTo>
                  <a:lnTo>
                    <a:pt x="133990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552187" y="3401137"/>
              <a:ext cx="1078230" cy="1077595"/>
            </a:xfrm>
            <a:custGeom>
              <a:avLst/>
              <a:gdLst/>
              <a:ahLst/>
              <a:cxnLst/>
              <a:rect l="l" t="t" r="r" b="b"/>
              <a:pathLst>
                <a:path w="1078229" h="1077595">
                  <a:moveTo>
                    <a:pt x="538835" y="0"/>
                  </a:moveTo>
                  <a:lnTo>
                    <a:pt x="587876" y="2202"/>
                  </a:lnTo>
                  <a:lnTo>
                    <a:pt x="635682" y="8680"/>
                  </a:lnTo>
                  <a:lnTo>
                    <a:pt x="682065" y="19246"/>
                  </a:lnTo>
                  <a:lnTo>
                    <a:pt x="726834" y="33707"/>
                  </a:lnTo>
                  <a:lnTo>
                    <a:pt x="769799" y="51876"/>
                  </a:lnTo>
                  <a:lnTo>
                    <a:pt x="810770" y="73560"/>
                  </a:lnTo>
                  <a:lnTo>
                    <a:pt x="849556" y="98569"/>
                  </a:lnTo>
                  <a:lnTo>
                    <a:pt x="885967" y="126715"/>
                  </a:lnTo>
                  <a:lnTo>
                    <a:pt x="919813" y="157806"/>
                  </a:lnTo>
                  <a:lnTo>
                    <a:pt x="950904" y="191652"/>
                  </a:lnTo>
                  <a:lnTo>
                    <a:pt x="979050" y="228063"/>
                  </a:lnTo>
                  <a:lnTo>
                    <a:pt x="1004059" y="266849"/>
                  </a:lnTo>
                  <a:lnTo>
                    <a:pt x="1025744" y="307820"/>
                  </a:lnTo>
                  <a:lnTo>
                    <a:pt x="1043912" y="350785"/>
                  </a:lnTo>
                  <a:lnTo>
                    <a:pt x="1058373" y="395554"/>
                  </a:lnTo>
                  <a:lnTo>
                    <a:pt x="1068939" y="441937"/>
                  </a:lnTo>
                  <a:lnTo>
                    <a:pt x="1075417" y="489743"/>
                  </a:lnTo>
                  <a:lnTo>
                    <a:pt x="1077619" y="538784"/>
                  </a:lnTo>
                  <a:lnTo>
                    <a:pt x="1075417" y="587824"/>
                  </a:lnTo>
                  <a:lnTo>
                    <a:pt x="1068939" y="635631"/>
                  </a:lnTo>
                  <a:lnTo>
                    <a:pt x="1058373" y="682014"/>
                  </a:lnTo>
                  <a:lnTo>
                    <a:pt x="1043912" y="726783"/>
                  </a:lnTo>
                  <a:lnTo>
                    <a:pt x="1025744" y="769748"/>
                  </a:lnTo>
                  <a:lnTo>
                    <a:pt x="1004059" y="810718"/>
                  </a:lnTo>
                  <a:lnTo>
                    <a:pt x="979050" y="849504"/>
                  </a:lnTo>
                  <a:lnTo>
                    <a:pt x="950904" y="885915"/>
                  </a:lnTo>
                  <a:lnTo>
                    <a:pt x="919813" y="919762"/>
                  </a:lnTo>
                  <a:lnTo>
                    <a:pt x="885967" y="950853"/>
                  </a:lnTo>
                  <a:lnTo>
                    <a:pt x="849556" y="978998"/>
                  </a:lnTo>
                  <a:lnTo>
                    <a:pt x="810770" y="1004008"/>
                  </a:lnTo>
                  <a:lnTo>
                    <a:pt x="769799" y="1025692"/>
                  </a:lnTo>
                  <a:lnTo>
                    <a:pt x="726834" y="1043860"/>
                  </a:lnTo>
                  <a:lnTo>
                    <a:pt x="682065" y="1058322"/>
                  </a:lnTo>
                  <a:lnTo>
                    <a:pt x="635682" y="1068887"/>
                  </a:lnTo>
                  <a:lnTo>
                    <a:pt x="587876" y="1075366"/>
                  </a:lnTo>
                  <a:lnTo>
                    <a:pt x="538835" y="1077568"/>
                  </a:lnTo>
                  <a:lnTo>
                    <a:pt x="504988" y="1076504"/>
                  </a:lnTo>
                  <a:lnTo>
                    <a:pt x="471308" y="1073319"/>
                  </a:lnTo>
                  <a:lnTo>
                    <a:pt x="437894" y="1068028"/>
                  </a:lnTo>
                  <a:lnTo>
                    <a:pt x="404845" y="1060641"/>
                  </a:lnTo>
                  <a:lnTo>
                    <a:pt x="538835" y="538784"/>
                  </a:lnTo>
                  <a:lnTo>
                    <a:pt x="538835" y="0"/>
                  </a:lnTo>
                  <a:close/>
                </a:path>
                <a:path w="1078229" h="1077595">
                  <a:moveTo>
                    <a:pt x="404845" y="1060641"/>
                  </a:moveTo>
                  <a:lnTo>
                    <a:pt x="357893" y="1046312"/>
                  </a:lnTo>
                  <a:lnTo>
                    <a:pt x="313199" y="1028148"/>
                  </a:lnTo>
                  <a:lnTo>
                    <a:pt x="270901" y="1006380"/>
                  </a:lnTo>
                  <a:lnTo>
                    <a:pt x="231135" y="981239"/>
                  </a:lnTo>
                  <a:lnTo>
                    <a:pt x="194038" y="952956"/>
                  </a:lnTo>
                  <a:lnTo>
                    <a:pt x="159747" y="921765"/>
                  </a:lnTo>
                  <a:lnTo>
                    <a:pt x="128400" y="887895"/>
                  </a:lnTo>
                  <a:lnTo>
                    <a:pt x="100132" y="851578"/>
                  </a:lnTo>
                  <a:lnTo>
                    <a:pt x="75081" y="813047"/>
                  </a:lnTo>
                  <a:lnTo>
                    <a:pt x="53384" y="772532"/>
                  </a:lnTo>
                  <a:lnTo>
                    <a:pt x="35178" y="730265"/>
                  </a:lnTo>
                  <a:lnTo>
                    <a:pt x="20600" y="686478"/>
                  </a:lnTo>
                  <a:lnTo>
                    <a:pt x="9786" y="641402"/>
                  </a:lnTo>
                  <a:lnTo>
                    <a:pt x="2873" y="595269"/>
                  </a:lnTo>
                  <a:lnTo>
                    <a:pt x="0" y="548310"/>
                  </a:lnTo>
                  <a:lnTo>
                    <a:pt x="1301" y="500757"/>
                  </a:lnTo>
                  <a:lnTo>
                    <a:pt x="6915" y="452841"/>
                  </a:lnTo>
                  <a:lnTo>
                    <a:pt x="16978" y="404793"/>
                  </a:lnTo>
                  <a:lnTo>
                    <a:pt x="31223" y="358131"/>
                  </a:lnTo>
                  <a:lnTo>
                    <a:pt x="49345" y="313549"/>
                  </a:lnTo>
                  <a:lnTo>
                    <a:pt x="71128" y="271215"/>
                  </a:lnTo>
                  <a:lnTo>
                    <a:pt x="96353" y="231298"/>
                  </a:lnTo>
                  <a:lnTo>
                    <a:pt x="124803" y="193967"/>
                  </a:lnTo>
                  <a:lnTo>
                    <a:pt x="156261" y="159391"/>
                  </a:lnTo>
                  <a:lnTo>
                    <a:pt x="190508" y="127738"/>
                  </a:lnTo>
                  <a:lnTo>
                    <a:pt x="227329" y="99177"/>
                  </a:lnTo>
                  <a:lnTo>
                    <a:pt x="266505" y="73877"/>
                  </a:lnTo>
                  <a:lnTo>
                    <a:pt x="307818" y="52006"/>
                  </a:lnTo>
                  <a:lnTo>
                    <a:pt x="351051" y="33734"/>
                  </a:lnTo>
                  <a:lnTo>
                    <a:pt x="395987" y="19228"/>
                  </a:lnTo>
                  <a:lnTo>
                    <a:pt x="442408" y="8658"/>
                  </a:lnTo>
                  <a:lnTo>
                    <a:pt x="490097" y="2192"/>
                  </a:lnTo>
                  <a:lnTo>
                    <a:pt x="538835" y="0"/>
                  </a:lnTo>
                  <a:lnTo>
                    <a:pt x="538835" y="538784"/>
                  </a:lnTo>
                  <a:lnTo>
                    <a:pt x="404845" y="106064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7196385" y="3394787"/>
            <a:ext cx="1090295" cy="1090295"/>
            <a:chOff x="7196385" y="3394787"/>
            <a:chExt cx="1090295" cy="1090295"/>
          </a:xfrm>
        </p:grpSpPr>
        <p:sp>
          <p:nvSpPr>
            <p:cNvPr id="15" name="object 15" descr=""/>
            <p:cNvSpPr/>
            <p:nvPr/>
          </p:nvSpPr>
          <p:spPr>
            <a:xfrm>
              <a:off x="7741186" y="3401137"/>
              <a:ext cx="539115" cy="1051560"/>
            </a:xfrm>
            <a:custGeom>
              <a:avLst/>
              <a:gdLst/>
              <a:ahLst/>
              <a:cxnLst/>
              <a:rect l="l" t="t" r="r" b="b"/>
              <a:pathLst>
                <a:path w="539115" h="1051560">
                  <a:moveTo>
                    <a:pt x="0" y="0"/>
                  </a:moveTo>
                  <a:lnTo>
                    <a:pt x="0" y="538784"/>
                  </a:lnTo>
                  <a:lnTo>
                    <a:pt x="166493" y="1051198"/>
                  </a:lnTo>
                  <a:lnTo>
                    <a:pt x="212936" y="1033719"/>
                  </a:lnTo>
                  <a:lnTo>
                    <a:pt x="257013" y="1012351"/>
                  </a:lnTo>
                  <a:lnTo>
                    <a:pt x="298552" y="987333"/>
                  </a:lnTo>
                  <a:lnTo>
                    <a:pt x="337380" y="958899"/>
                  </a:lnTo>
                  <a:lnTo>
                    <a:pt x="373326" y="927287"/>
                  </a:lnTo>
                  <a:lnTo>
                    <a:pt x="406218" y="892733"/>
                  </a:lnTo>
                  <a:lnTo>
                    <a:pt x="435884" y="855473"/>
                  </a:lnTo>
                  <a:lnTo>
                    <a:pt x="462153" y="815745"/>
                  </a:lnTo>
                  <a:lnTo>
                    <a:pt x="484851" y="773785"/>
                  </a:lnTo>
                  <a:lnTo>
                    <a:pt x="503808" y="729830"/>
                  </a:lnTo>
                  <a:lnTo>
                    <a:pt x="518852" y="684115"/>
                  </a:lnTo>
                  <a:lnTo>
                    <a:pt x="529810" y="636879"/>
                  </a:lnTo>
                  <a:lnTo>
                    <a:pt x="536511" y="588356"/>
                  </a:lnTo>
                  <a:lnTo>
                    <a:pt x="538783" y="538784"/>
                  </a:lnTo>
                  <a:lnTo>
                    <a:pt x="536581" y="489744"/>
                  </a:lnTo>
                  <a:lnTo>
                    <a:pt x="530103" y="441937"/>
                  </a:lnTo>
                  <a:lnTo>
                    <a:pt x="519537" y="395554"/>
                  </a:lnTo>
                  <a:lnTo>
                    <a:pt x="505075" y="350785"/>
                  </a:lnTo>
                  <a:lnTo>
                    <a:pt x="486907" y="307820"/>
                  </a:lnTo>
                  <a:lnTo>
                    <a:pt x="465223" y="266849"/>
                  </a:lnTo>
                  <a:lnTo>
                    <a:pt x="440213" y="228063"/>
                  </a:lnTo>
                  <a:lnTo>
                    <a:pt x="412068" y="191652"/>
                  </a:lnTo>
                  <a:lnTo>
                    <a:pt x="380977" y="157806"/>
                  </a:lnTo>
                  <a:lnTo>
                    <a:pt x="347131" y="126715"/>
                  </a:lnTo>
                  <a:lnTo>
                    <a:pt x="310720" y="98569"/>
                  </a:lnTo>
                  <a:lnTo>
                    <a:pt x="271934" y="73559"/>
                  </a:lnTo>
                  <a:lnTo>
                    <a:pt x="230964" y="51875"/>
                  </a:lnTo>
                  <a:lnTo>
                    <a:pt x="187999" y="33707"/>
                  </a:lnTo>
                  <a:lnTo>
                    <a:pt x="143230" y="19245"/>
                  </a:lnTo>
                  <a:lnTo>
                    <a:pt x="96847" y="8680"/>
                  </a:lnTo>
                  <a:lnTo>
                    <a:pt x="49040" y="2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202735" y="3401137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38450" y="0"/>
                  </a:moveTo>
                  <a:lnTo>
                    <a:pt x="587490" y="2201"/>
                  </a:lnTo>
                  <a:lnTo>
                    <a:pt x="635297" y="8680"/>
                  </a:lnTo>
                  <a:lnTo>
                    <a:pt x="681680" y="19245"/>
                  </a:lnTo>
                  <a:lnTo>
                    <a:pt x="726449" y="33707"/>
                  </a:lnTo>
                  <a:lnTo>
                    <a:pt x="769414" y="51875"/>
                  </a:lnTo>
                  <a:lnTo>
                    <a:pt x="810385" y="73559"/>
                  </a:lnTo>
                  <a:lnTo>
                    <a:pt x="849171" y="98569"/>
                  </a:lnTo>
                  <a:lnTo>
                    <a:pt x="885582" y="126715"/>
                  </a:lnTo>
                  <a:lnTo>
                    <a:pt x="919428" y="157806"/>
                  </a:lnTo>
                  <a:lnTo>
                    <a:pt x="950519" y="191652"/>
                  </a:lnTo>
                  <a:lnTo>
                    <a:pt x="978664" y="228063"/>
                  </a:lnTo>
                  <a:lnTo>
                    <a:pt x="1003674" y="266849"/>
                  </a:lnTo>
                  <a:lnTo>
                    <a:pt x="1025358" y="307819"/>
                  </a:lnTo>
                  <a:lnTo>
                    <a:pt x="1043526" y="350784"/>
                  </a:lnTo>
                  <a:lnTo>
                    <a:pt x="1057988" y="395553"/>
                  </a:lnTo>
                  <a:lnTo>
                    <a:pt x="1068554" y="441936"/>
                  </a:lnTo>
                  <a:lnTo>
                    <a:pt x="1075032" y="489743"/>
                  </a:lnTo>
                  <a:lnTo>
                    <a:pt x="1077234" y="538784"/>
                  </a:lnTo>
                  <a:lnTo>
                    <a:pt x="1074962" y="588355"/>
                  </a:lnTo>
                  <a:lnTo>
                    <a:pt x="1068261" y="636878"/>
                  </a:lnTo>
                  <a:lnTo>
                    <a:pt x="1057303" y="684115"/>
                  </a:lnTo>
                  <a:lnTo>
                    <a:pt x="1042259" y="729829"/>
                  </a:lnTo>
                  <a:lnTo>
                    <a:pt x="1023302" y="773785"/>
                  </a:lnTo>
                  <a:lnTo>
                    <a:pt x="1000604" y="815745"/>
                  </a:lnTo>
                  <a:lnTo>
                    <a:pt x="974335" y="855473"/>
                  </a:lnTo>
                  <a:lnTo>
                    <a:pt x="944669" y="892732"/>
                  </a:lnTo>
                  <a:lnTo>
                    <a:pt x="911777" y="927286"/>
                  </a:lnTo>
                  <a:lnTo>
                    <a:pt x="875831" y="958898"/>
                  </a:lnTo>
                  <a:lnTo>
                    <a:pt x="837003" y="987332"/>
                  </a:lnTo>
                  <a:lnTo>
                    <a:pt x="795464" y="1012351"/>
                  </a:lnTo>
                  <a:lnTo>
                    <a:pt x="751387" y="1033718"/>
                  </a:lnTo>
                  <a:lnTo>
                    <a:pt x="704943" y="1051198"/>
                  </a:lnTo>
                  <a:lnTo>
                    <a:pt x="538450" y="538784"/>
                  </a:lnTo>
                  <a:lnTo>
                    <a:pt x="538450" y="0"/>
                  </a:lnTo>
                  <a:close/>
                </a:path>
                <a:path w="1077595" h="1077595">
                  <a:moveTo>
                    <a:pt x="704944" y="1051198"/>
                  </a:moveTo>
                  <a:lnTo>
                    <a:pt x="657623" y="1064258"/>
                  </a:lnTo>
                  <a:lnTo>
                    <a:pt x="610154" y="1072869"/>
                  </a:lnTo>
                  <a:lnTo>
                    <a:pt x="562777" y="1077154"/>
                  </a:lnTo>
                  <a:lnTo>
                    <a:pt x="515730" y="1077235"/>
                  </a:lnTo>
                  <a:lnTo>
                    <a:pt x="469254" y="1073233"/>
                  </a:lnTo>
                  <a:lnTo>
                    <a:pt x="423588" y="1065271"/>
                  </a:lnTo>
                  <a:lnTo>
                    <a:pt x="378971" y="1053470"/>
                  </a:lnTo>
                  <a:lnTo>
                    <a:pt x="335645" y="1037954"/>
                  </a:lnTo>
                  <a:lnTo>
                    <a:pt x="293848" y="1018844"/>
                  </a:lnTo>
                  <a:lnTo>
                    <a:pt x="253819" y="996262"/>
                  </a:lnTo>
                  <a:lnTo>
                    <a:pt x="215800" y="970330"/>
                  </a:lnTo>
                  <a:lnTo>
                    <a:pt x="180028" y="941171"/>
                  </a:lnTo>
                  <a:lnTo>
                    <a:pt x="146745" y="908906"/>
                  </a:lnTo>
                  <a:lnTo>
                    <a:pt x="116189" y="873659"/>
                  </a:lnTo>
                  <a:lnTo>
                    <a:pt x="88601" y="835550"/>
                  </a:lnTo>
                  <a:lnTo>
                    <a:pt x="64220" y="794702"/>
                  </a:lnTo>
                  <a:lnTo>
                    <a:pt x="43285" y="751237"/>
                  </a:lnTo>
                  <a:lnTo>
                    <a:pt x="26037" y="705277"/>
                  </a:lnTo>
                  <a:lnTo>
                    <a:pt x="12976" y="657956"/>
                  </a:lnTo>
                  <a:lnTo>
                    <a:pt x="4365" y="610487"/>
                  </a:lnTo>
                  <a:lnTo>
                    <a:pt x="80" y="563110"/>
                  </a:lnTo>
                  <a:lnTo>
                    <a:pt x="0" y="516063"/>
                  </a:lnTo>
                  <a:lnTo>
                    <a:pt x="4001" y="469587"/>
                  </a:lnTo>
                  <a:lnTo>
                    <a:pt x="11964" y="423921"/>
                  </a:lnTo>
                  <a:lnTo>
                    <a:pt x="23764" y="379304"/>
                  </a:lnTo>
                  <a:lnTo>
                    <a:pt x="39280" y="335978"/>
                  </a:lnTo>
                  <a:lnTo>
                    <a:pt x="58391" y="294181"/>
                  </a:lnTo>
                  <a:lnTo>
                    <a:pt x="80972" y="254152"/>
                  </a:lnTo>
                  <a:lnTo>
                    <a:pt x="106904" y="216133"/>
                  </a:lnTo>
                  <a:lnTo>
                    <a:pt x="136063" y="180361"/>
                  </a:lnTo>
                  <a:lnTo>
                    <a:pt x="168328" y="147078"/>
                  </a:lnTo>
                  <a:lnTo>
                    <a:pt x="203576" y="116522"/>
                  </a:lnTo>
                  <a:lnTo>
                    <a:pt x="241685" y="88934"/>
                  </a:lnTo>
                  <a:lnTo>
                    <a:pt x="282533" y="64553"/>
                  </a:lnTo>
                  <a:lnTo>
                    <a:pt x="325997" y="43618"/>
                  </a:lnTo>
                  <a:lnTo>
                    <a:pt x="371957" y="26369"/>
                  </a:lnTo>
                  <a:lnTo>
                    <a:pt x="412706" y="14879"/>
                  </a:lnTo>
                  <a:lnTo>
                    <a:pt x="454166" y="6633"/>
                  </a:lnTo>
                  <a:lnTo>
                    <a:pt x="496146" y="1663"/>
                  </a:lnTo>
                  <a:lnTo>
                    <a:pt x="538451" y="0"/>
                  </a:lnTo>
                  <a:lnTo>
                    <a:pt x="538450" y="538784"/>
                  </a:lnTo>
                  <a:lnTo>
                    <a:pt x="704944" y="1051198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8846480" y="3394787"/>
            <a:ext cx="1090295" cy="1090295"/>
            <a:chOff x="8846480" y="3394787"/>
            <a:chExt cx="1090295" cy="1090295"/>
          </a:xfrm>
        </p:grpSpPr>
        <p:sp>
          <p:nvSpPr>
            <p:cNvPr id="18" name="object 18" descr=""/>
            <p:cNvSpPr/>
            <p:nvPr/>
          </p:nvSpPr>
          <p:spPr>
            <a:xfrm>
              <a:off x="9391350" y="3401137"/>
              <a:ext cx="393065" cy="539115"/>
            </a:xfrm>
            <a:custGeom>
              <a:avLst/>
              <a:gdLst/>
              <a:ahLst/>
              <a:cxnLst/>
              <a:rect l="l" t="t" r="r" b="b"/>
              <a:pathLst>
                <a:path w="393065" h="539114">
                  <a:moveTo>
                    <a:pt x="0" y="0"/>
                  </a:moveTo>
                  <a:lnTo>
                    <a:pt x="0" y="538784"/>
                  </a:lnTo>
                  <a:lnTo>
                    <a:pt x="392756" y="169961"/>
                  </a:lnTo>
                  <a:lnTo>
                    <a:pt x="357363" y="135570"/>
                  </a:lnTo>
                  <a:lnTo>
                    <a:pt x="319261" y="104776"/>
                  </a:lnTo>
                  <a:lnTo>
                    <a:pt x="278728" y="77698"/>
                  </a:lnTo>
                  <a:lnTo>
                    <a:pt x="236041" y="54457"/>
                  </a:lnTo>
                  <a:lnTo>
                    <a:pt x="191477" y="35172"/>
                  </a:lnTo>
                  <a:lnTo>
                    <a:pt x="145314" y="19964"/>
                  </a:lnTo>
                  <a:lnTo>
                    <a:pt x="97828" y="8953"/>
                  </a:lnTo>
                  <a:lnTo>
                    <a:pt x="49298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852830" y="3401137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38518" y="0"/>
                  </a:moveTo>
                  <a:lnTo>
                    <a:pt x="587816" y="2258"/>
                  </a:lnTo>
                  <a:lnTo>
                    <a:pt x="636347" y="8953"/>
                  </a:lnTo>
                  <a:lnTo>
                    <a:pt x="683833" y="19964"/>
                  </a:lnTo>
                  <a:lnTo>
                    <a:pt x="729996" y="35172"/>
                  </a:lnTo>
                  <a:lnTo>
                    <a:pt x="774560" y="54456"/>
                  </a:lnTo>
                  <a:lnTo>
                    <a:pt x="817247" y="77697"/>
                  </a:lnTo>
                  <a:lnTo>
                    <a:pt x="857780" y="104775"/>
                  </a:lnTo>
                  <a:lnTo>
                    <a:pt x="895882" y="135570"/>
                  </a:lnTo>
                  <a:lnTo>
                    <a:pt x="931275" y="169961"/>
                  </a:lnTo>
                  <a:lnTo>
                    <a:pt x="538518" y="538784"/>
                  </a:lnTo>
                  <a:lnTo>
                    <a:pt x="538518" y="0"/>
                  </a:lnTo>
                  <a:close/>
                </a:path>
                <a:path w="1077595" h="1077595">
                  <a:moveTo>
                    <a:pt x="931274" y="169960"/>
                  </a:moveTo>
                  <a:lnTo>
                    <a:pt x="963240" y="207217"/>
                  </a:lnTo>
                  <a:lnTo>
                    <a:pt x="991243" y="246501"/>
                  </a:lnTo>
                  <a:lnTo>
                    <a:pt x="1015292" y="287545"/>
                  </a:lnTo>
                  <a:lnTo>
                    <a:pt x="1035397" y="330080"/>
                  </a:lnTo>
                  <a:lnTo>
                    <a:pt x="1051564" y="373837"/>
                  </a:lnTo>
                  <a:lnTo>
                    <a:pt x="1063803" y="418547"/>
                  </a:lnTo>
                  <a:lnTo>
                    <a:pt x="1072123" y="463942"/>
                  </a:lnTo>
                  <a:lnTo>
                    <a:pt x="1076531" y="509751"/>
                  </a:lnTo>
                  <a:lnTo>
                    <a:pt x="1077036" y="555707"/>
                  </a:lnTo>
                  <a:lnTo>
                    <a:pt x="1073646" y="601541"/>
                  </a:lnTo>
                  <a:lnTo>
                    <a:pt x="1066370" y="646983"/>
                  </a:lnTo>
                  <a:lnTo>
                    <a:pt x="1055217" y="691765"/>
                  </a:lnTo>
                  <a:lnTo>
                    <a:pt x="1040195" y="735619"/>
                  </a:lnTo>
                  <a:lnTo>
                    <a:pt x="1021312" y="778274"/>
                  </a:lnTo>
                  <a:lnTo>
                    <a:pt x="998576" y="819463"/>
                  </a:lnTo>
                  <a:lnTo>
                    <a:pt x="971997" y="858916"/>
                  </a:lnTo>
                  <a:lnTo>
                    <a:pt x="941582" y="896365"/>
                  </a:lnTo>
                  <a:lnTo>
                    <a:pt x="907341" y="931540"/>
                  </a:lnTo>
                  <a:lnTo>
                    <a:pt x="870085" y="963506"/>
                  </a:lnTo>
                  <a:lnTo>
                    <a:pt x="830800" y="991509"/>
                  </a:lnTo>
                  <a:lnTo>
                    <a:pt x="789756" y="1015558"/>
                  </a:lnTo>
                  <a:lnTo>
                    <a:pt x="747221" y="1035663"/>
                  </a:lnTo>
                  <a:lnTo>
                    <a:pt x="703464" y="1051830"/>
                  </a:lnTo>
                  <a:lnTo>
                    <a:pt x="658754" y="1064069"/>
                  </a:lnTo>
                  <a:lnTo>
                    <a:pt x="613360" y="1072389"/>
                  </a:lnTo>
                  <a:lnTo>
                    <a:pt x="567550" y="1076797"/>
                  </a:lnTo>
                  <a:lnTo>
                    <a:pt x="521594" y="1077302"/>
                  </a:lnTo>
                  <a:lnTo>
                    <a:pt x="475760" y="1073912"/>
                  </a:lnTo>
                  <a:lnTo>
                    <a:pt x="430318" y="1066636"/>
                  </a:lnTo>
                  <a:lnTo>
                    <a:pt x="385536" y="1055483"/>
                  </a:lnTo>
                  <a:lnTo>
                    <a:pt x="341683" y="1040461"/>
                  </a:lnTo>
                  <a:lnTo>
                    <a:pt x="299027" y="1021577"/>
                  </a:lnTo>
                  <a:lnTo>
                    <a:pt x="257838" y="998842"/>
                  </a:lnTo>
                  <a:lnTo>
                    <a:pt x="218385" y="972263"/>
                  </a:lnTo>
                  <a:lnTo>
                    <a:pt x="180937" y="941848"/>
                  </a:lnTo>
                  <a:lnTo>
                    <a:pt x="145761" y="907607"/>
                  </a:lnTo>
                  <a:lnTo>
                    <a:pt x="113796" y="870350"/>
                  </a:lnTo>
                  <a:lnTo>
                    <a:pt x="85792" y="831066"/>
                  </a:lnTo>
                  <a:lnTo>
                    <a:pt x="61743" y="790022"/>
                  </a:lnTo>
                  <a:lnTo>
                    <a:pt x="41639" y="747487"/>
                  </a:lnTo>
                  <a:lnTo>
                    <a:pt x="25471" y="703730"/>
                  </a:lnTo>
                  <a:lnTo>
                    <a:pt x="13232" y="659020"/>
                  </a:lnTo>
                  <a:lnTo>
                    <a:pt x="4912" y="613625"/>
                  </a:lnTo>
                  <a:lnTo>
                    <a:pt x="504" y="567816"/>
                  </a:lnTo>
                  <a:lnTo>
                    <a:pt x="0" y="521860"/>
                  </a:lnTo>
                  <a:lnTo>
                    <a:pt x="3389" y="476026"/>
                  </a:lnTo>
                  <a:lnTo>
                    <a:pt x="10665" y="430584"/>
                  </a:lnTo>
                  <a:lnTo>
                    <a:pt x="21818" y="385802"/>
                  </a:lnTo>
                  <a:lnTo>
                    <a:pt x="36840" y="341948"/>
                  </a:lnTo>
                  <a:lnTo>
                    <a:pt x="55724" y="299293"/>
                  </a:lnTo>
                  <a:lnTo>
                    <a:pt x="78459" y="258104"/>
                  </a:lnTo>
                  <a:lnTo>
                    <a:pt x="105038" y="218651"/>
                  </a:lnTo>
                  <a:lnTo>
                    <a:pt x="135453" y="181202"/>
                  </a:lnTo>
                  <a:lnTo>
                    <a:pt x="169695" y="146027"/>
                  </a:lnTo>
                  <a:lnTo>
                    <a:pt x="208603" y="112819"/>
                  </a:lnTo>
                  <a:lnTo>
                    <a:pt x="250196" y="83634"/>
                  </a:lnTo>
                  <a:lnTo>
                    <a:pt x="294159" y="58598"/>
                  </a:lnTo>
                  <a:lnTo>
                    <a:pt x="340178" y="37835"/>
                  </a:lnTo>
                  <a:lnTo>
                    <a:pt x="387938" y="21469"/>
                  </a:lnTo>
                  <a:lnTo>
                    <a:pt x="437124" y="9624"/>
                  </a:lnTo>
                  <a:lnTo>
                    <a:pt x="487422" y="2426"/>
                  </a:lnTo>
                  <a:lnTo>
                    <a:pt x="538518" y="0"/>
                  </a:lnTo>
                  <a:lnTo>
                    <a:pt x="538518" y="538784"/>
                  </a:lnTo>
                  <a:lnTo>
                    <a:pt x="931274" y="16996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0496562" y="3391612"/>
            <a:ext cx="1090295" cy="1093470"/>
            <a:chOff x="10496562" y="3391612"/>
            <a:chExt cx="1090295" cy="1093470"/>
          </a:xfrm>
        </p:grpSpPr>
        <p:sp>
          <p:nvSpPr>
            <p:cNvPr id="21" name="object 21" descr=""/>
            <p:cNvSpPr/>
            <p:nvPr/>
          </p:nvSpPr>
          <p:spPr>
            <a:xfrm>
              <a:off x="11041514" y="3401137"/>
              <a:ext cx="34290" cy="539115"/>
            </a:xfrm>
            <a:custGeom>
              <a:avLst/>
              <a:gdLst/>
              <a:ahLst/>
              <a:cxnLst/>
              <a:rect l="l" t="t" r="r" b="b"/>
              <a:pathLst>
                <a:path w="34290" h="539114">
                  <a:moveTo>
                    <a:pt x="0" y="0"/>
                  </a:moveTo>
                  <a:lnTo>
                    <a:pt x="0" y="538784"/>
                  </a:lnTo>
                  <a:lnTo>
                    <a:pt x="33830" y="1062"/>
                  </a:lnTo>
                  <a:lnTo>
                    <a:pt x="16923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1041514" y="3401137"/>
              <a:ext cx="34290" cy="539115"/>
            </a:xfrm>
            <a:custGeom>
              <a:avLst/>
              <a:gdLst/>
              <a:ahLst/>
              <a:cxnLst/>
              <a:rect l="l" t="t" r="r" b="b"/>
              <a:pathLst>
                <a:path w="34290" h="539114">
                  <a:moveTo>
                    <a:pt x="0" y="0"/>
                  </a:moveTo>
                  <a:lnTo>
                    <a:pt x="8463" y="66"/>
                  </a:lnTo>
                  <a:lnTo>
                    <a:pt x="16923" y="265"/>
                  </a:lnTo>
                  <a:lnTo>
                    <a:pt x="25379" y="598"/>
                  </a:lnTo>
                  <a:lnTo>
                    <a:pt x="33830" y="1063"/>
                  </a:lnTo>
                  <a:lnTo>
                    <a:pt x="0" y="53878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502912" y="3401137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572433" y="1063"/>
                  </a:moveTo>
                  <a:lnTo>
                    <a:pt x="621238" y="6339"/>
                  </a:lnTo>
                  <a:lnTo>
                    <a:pt x="668544" y="15807"/>
                  </a:lnTo>
                  <a:lnTo>
                    <a:pt x="714172" y="29264"/>
                  </a:lnTo>
                  <a:lnTo>
                    <a:pt x="757944" y="46508"/>
                  </a:lnTo>
                  <a:lnTo>
                    <a:pt x="799684" y="67338"/>
                  </a:lnTo>
                  <a:lnTo>
                    <a:pt x="839212" y="91552"/>
                  </a:lnTo>
                  <a:lnTo>
                    <a:pt x="876351" y="118948"/>
                  </a:lnTo>
                  <a:lnTo>
                    <a:pt x="910923" y="149324"/>
                  </a:lnTo>
                  <a:lnTo>
                    <a:pt x="942750" y="182479"/>
                  </a:lnTo>
                  <a:lnTo>
                    <a:pt x="971654" y="218211"/>
                  </a:lnTo>
                  <a:lnTo>
                    <a:pt x="997458" y="256317"/>
                  </a:lnTo>
                  <a:lnTo>
                    <a:pt x="1019983" y="296597"/>
                  </a:lnTo>
                  <a:lnTo>
                    <a:pt x="1039052" y="338848"/>
                  </a:lnTo>
                  <a:lnTo>
                    <a:pt x="1054486" y="382869"/>
                  </a:lnTo>
                  <a:lnTo>
                    <a:pt x="1066108" y="428458"/>
                  </a:lnTo>
                  <a:lnTo>
                    <a:pt x="1073741" y="475413"/>
                  </a:lnTo>
                  <a:lnTo>
                    <a:pt x="1077205" y="523532"/>
                  </a:lnTo>
                  <a:lnTo>
                    <a:pt x="1076323" y="572614"/>
                  </a:lnTo>
                  <a:lnTo>
                    <a:pt x="1071046" y="621419"/>
                  </a:lnTo>
                  <a:lnTo>
                    <a:pt x="1061578" y="668725"/>
                  </a:lnTo>
                  <a:lnTo>
                    <a:pt x="1048122" y="714353"/>
                  </a:lnTo>
                  <a:lnTo>
                    <a:pt x="1030877" y="758126"/>
                  </a:lnTo>
                  <a:lnTo>
                    <a:pt x="1010047" y="799865"/>
                  </a:lnTo>
                  <a:lnTo>
                    <a:pt x="985833" y="839393"/>
                  </a:lnTo>
                  <a:lnTo>
                    <a:pt x="958437" y="876532"/>
                  </a:lnTo>
                  <a:lnTo>
                    <a:pt x="928061" y="911104"/>
                  </a:lnTo>
                  <a:lnTo>
                    <a:pt x="894906" y="942932"/>
                  </a:lnTo>
                  <a:lnTo>
                    <a:pt x="859175" y="971836"/>
                  </a:lnTo>
                  <a:lnTo>
                    <a:pt x="821068" y="997640"/>
                  </a:lnTo>
                  <a:lnTo>
                    <a:pt x="780788" y="1020165"/>
                  </a:lnTo>
                  <a:lnTo>
                    <a:pt x="738537" y="1039234"/>
                  </a:lnTo>
                  <a:lnTo>
                    <a:pt x="694516" y="1054668"/>
                  </a:lnTo>
                  <a:lnTo>
                    <a:pt x="648928" y="1066290"/>
                  </a:lnTo>
                  <a:lnTo>
                    <a:pt x="601973" y="1073922"/>
                  </a:lnTo>
                  <a:lnTo>
                    <a:pt x="553853" y="1077387"/>
                  </a:lnTo>
                  <a:lnTo>
                    <a:pt x="504772" y="1076505"/>
                  </a:lnTo>
                  <a:lnTo>
                    <a:pt x="455966" y="1071228"/>
                  </a:lnTo>
                  <a:lnTo>
                    <a:pt x="408661" y="1061760"/>
                  </a:lnTo>
                  <a:lnTo>
                    <a:pt x="363033" y="1048303"/>
                  </a:lnTo>
                  <a:lnTo>
                    <a:pt x="319260" y="1031059"/>
                  </a:lnTo>
                  <a:lnTo>
                    <a:pt x="277521" y="1010229"/>
                  </a:lnTo>
                  <a:lnTo>
                    <a:pt x="237992" y="986015"/>
                  </a:lnTo>
                  <a:lnTo>
                    <a:pt x="200853" y="958619"/>
                  </a:lnTo>
                  <a:lnTo>
                    <a:pt x="166281" y="928243"/>
                  </a:lnTo>
                  <a:lnTo>
                    <a:pt x="134454" y="895088"/>
                  </a:lnTo>
                  <a:lnTo>
                    <a:pt x="105550" y="859356"/>
                  </a:lnTo>
                  <a:lnTo>
                    <a:pt x="79746" y="821250"/>
                  </a:lnTo>
                  <a:lnTo>
                    <a:pt x="57221" y="780970"/>
                  </a:lnTo>
                  <a:lnTo>
                    <a:pt x="38152" y="738719"/>
                  </a:lnTo>
                  <a:lnTo>
                    <a:pt x="22718" y="694698"/>
                  </a:lnTo>
                  <a:lnTo>
                    <a:pt x="11096" y="649109"/>
                  </a:lnTo>
                  <a:lnTo>
                    <a:pt x="3464" y="602154"/>
                  </a:lnTo>
                  <a:lnTo>
                    <a:pt x="0" y="554035"/>
                  </a:lnTo>
                  <a:lnTo>
                    <a:pt x="881" y="504953"/>
                  </a:lnTo>
                  <a:lnTo>
                    <a:pt x="5844" y="458251"/>
                  </a:lnTo>
                  <a:lnTo>
                    <a:pt x="14661" y="412874"/>
                  </a:lnTo>
                  <a:lnTo>
                    <a:pt x="27162" y="368985"/>
                  </a:lnTo>
                  <a:lnTo>
                    <a:pt x="43171" y="326747"/>
                  </a:lnTo>
                  <a:lnTo>
                    <a:pt x="62515" y="286324"/>
                  </a:lnTo>
                  <a:lnTo>
                    <a:pt x="85022" y="247877"/>
                  </a:lnTo>
                  <a:lnTo>
                    <a:pt x="110517" y="211570"/>
                  </a:lnTo>
                  <a:lnTo>
                    <a:pt x="138827" y="177566"/>
                  </a:lnTo>
                  <a:lnTo>
                    <a:pt x="169779" y="146027"/>
                  </a:lnTo>
                  <a:lnTo>
                    <a:pt x="203199" y="117116"/>
                  </a:lnTo>
                  <a:lnTo>
                    <a:pt x="238914" y="90997"/>
                  </a:lnTo>
                  <a:lnTo>
                    <a:pt x="276750" y="67832"/>
                  </a:lnTo>
                  <a:lnTo>
                    <a:pt x="316534" y="47784"/>
                  </a:lnTo>
                  <a:lnTo>
                    <a:pt x="358093" y="31016"/>
                  </a:lnTo>
                  <a:lnTo>
                    <a:pt x="401252" y="17691"/>
                  </a:lnTo>
                  <a:lnTo>
                    <a:pt x="445839" y="7971"/>
                  </a:lnTo>
                  <a:lnTo>
                    <a:pt x="491680" y="2019"/>
                  </a:lnTo>
                  <a:lnTo>
                    <a:pt x="538602" y="0"/>
                  </a:lnTo>
                  <a:lnTo>
                    <a:pt x="538602" y="538784"/>
                  </a:lnTo>
                  <a:lnTo>
                    <a:pt x="572433" y="1063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310896" y="3262680"/>
            <a:ext cx="11570335" cy="1336675"/>
          </a:xfrm>
          <a:custGeom>
            <a:avLst/>
            <a:gdLst/>
            <a:ahLst/>
            <a:cxnLst/>
            <a:rect l="l" t="t" r="r" b="b"/>
            <a:pathLst>
              <a:path w="11570335" h="1336675">
                <a:moveTo>
                  <a:pt x="11570208" y="0"/>
                </a:moveTo>
                <a:lnTo>
                  <a:pt x="11570208" y="0"/>
                </a:lnTo>
                <a:lnTo>
                  <a:pt x="0" y="0"/>
                </a:lnTo>
                <a:lnTo>
                  <a:pt x="0" y="1336230"/>
                </a:lnTo>
                <a:lnTo>
                  <a:pt x="11570208" y="1336230"/>
                </a:lnTo>
                <a:lnTo>
                  <a:pt x="11570208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5" name="object 25" descr=""/>
          <p:cNvGraphicFramePr>
            <a:graphicFrameLocks noGrp="1"/>
          </p:cNvGraphicFramePr>
          <p:nvPr/>
        </p:nvGraphicFramePr>
        <p:xfrm>
          <a:off x="304545" y="1920087"/>
          <a:ext cx="11659235" cy="422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135"/>
                <a:gridCol w="826135"/>
                <a:gridCol w="826134"/>
                <a:gridCol w="826135"/>
                <a:gridCol w="826135"/>
                <a:gridCol w="826135"/>
                <a:gridCol w="826135"/>
                <a:gridCol w="826134"/>
                <a:gridCol w="826134"/>
                <a:gridCol w="826134"/>
                <a:gridCol w="826134"/>
                <a:gridCol w="826134"/>
                <a:gridCol w="826134"/>
                <a:gridCol w="826134"/>
              </a:tblGrid>
              <a:tr h="13360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6040"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68%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65%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65%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54%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45%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13%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>
                        <a:alpha val="5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2450"/>
                        </a:spcBef>
                      </a:pPr>
                      <a:r>
                        <a:rPr dirty="0" sz="4500" spc="-25">
                          <a:solidFill>
                            <a:srgbClr val="00684E"/>
                          </a:solidFill>
                          <a:latin typeface="Arial MT"/>
                          <a:cs typeface="Arial MT"/>
                        </a:rPr>
                        <a:t>1%</a:t>
                      </a:r>
                      <a:endParaRPr sz="4500">
                        <a:latin typeface="Arial MT"/>
                        <a:cs typeface="Arial MT"/>
                      </a:endParaRPr>
                    </a:p>
                  </a:txBody>
                  <a:tcPr marL="0" marR="0" marB="0" marT="311150">
                    <a:lnL w="1905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80160">
                <a:tc gridSpan="2">
                  <a:txBody>
                    <a:bodyPr/>
                    <a:lstStyle/>
                    <a:p>
                      <a:pPr algn="ctr" marL="120650" marR="1117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license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purchase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AI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software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our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operations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algn="ctr" marL="106680" marR="9906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(e.g.,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Salesforce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Einstein,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HubSpot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AI,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etc.)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07950" marR="996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develop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integrate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our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products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services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15570" marR="107950" indent="6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allow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to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use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general</a:t>
                      </a:r>
                      <a:r>
                        <a:rPr dirty="0" sz="10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purpose</a:t>
                      </a:r>
                      <a:r>
                        <a:rPr dirty="0" sz="10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AI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tools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only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through</a:t>
                      </a:r>
                      <a:r>
                        <a:rPr dirty="0" sz="10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gated</a:t>
                      </a:r>
                      <a:r>
                        <a:rPr dirty="0" sz="10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license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(e.g.,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ChatGPT,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Gemini, Copilot)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07950" marR="996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develop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integrate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our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internal processes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33985" marR="127635" indent="6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allow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to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use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general</a:t>
                      </a:r>
                      <a:r>
                        <a:rPr dirty="0" sz="10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purpose</a:t>
                      </a:r>
                      <a:r>
                        <a:rPr dirty="0" sz="10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AI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tools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own,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without</a:t>
                      </a:r>
                      <a:r>
                        <a:rPr dirty="0" sz="10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company license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ctr" marL="147955" marR="14160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(e.g.,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ChatGPT,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Gemini, Copilot)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05410" marR="977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have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specific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policies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however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we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know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are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using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are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generally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ok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it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90500" marR="1822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experimenting,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 b="1">
                          <a:latin typeface="Arial"/>
                          <a:cs typeface="Arial"/>
                        </a:rPr>
                        <a:t>AI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formally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67%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71%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64%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66%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63%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67%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57%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51%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44%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45%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16%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8%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R w="1905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1905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&lt;1%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algn="just"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Businesses</a:t>
            </a:r>
            <a:r>
              <a:rPr dirty="0" spc="-50"/>
              <a:t> </a:t>
            </a:r>
            <a:r>
              <a:rPr dirty="0"/>
              <a:t>deploy</a:t>
            </a:r>
            <a:r>
              <a:rPr dirty="0" spc="-45"/>
              <a:t> </a:t>
            </a:r>
            <a:r>
              <a:rPr dirty="0"/>
              <a:t>AI</a:t>
            </a:r>
            <a:r>
              <a:rPr dirty="0" spc="-50"/>
              <a:t> </a:t>
            </a:r>
            <a:r>
              <a:rPr dirty="0"/>
              <a:t>in</a:t>
            </a:r>
            <a:r>
              <a:rPr dirty="0" spc="-45"/>
              <a:t> </a:t>
            </a:r>
            <a:r>
              <a:rPr dirty="0"/>
              <a:t>a</a:t>
            </a:r>
            <a:r>
              <a:rPr dirty="0" spc="-50"/>
              <a:t> </a:t>
            </a:r>
            <a:r>
              <a:rPr dirty="0"/>
              <a:t>variety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ways,</a:t>
            </a:r>
            <a:r>
              <a:rPr dirty="0" spc="-50"/>
              <a:t> </a:t>
            </a:r>
            <a:r>
              <a:rPr dirty="0"/>
              <a:t>most</a:t>
            </a:r>
            <a:r>
              <a:rPr dirty="0" spc="-45"/>
              <a:t> </a:t>
            </a:r>
            <a:r>
              <a:rPr dirty="0"/>
              <a:t>commonly</a:t>
            </a:r>
            <a:r>
              <a:rPr dirty="0" spc="-45"/>
              <a:t> </a:t>
            </a:r>
            <a:r>
              <a:rPr dirty="0"/>
              <a:t>through</a:t>
            </a:r>
            <a:r>
              <a:rPr dirty="0" spc="-50"/>
              <a:t> </a:t>
            </a:r>
            <a:r>
              <a:rPr dirty="0" spc="-10"/>
              <a:t>licenses </a:t>
            </a:r>
            <a:r>
              <a:rPr dirty="0"/>
              <a:t>or</a:t>
            </a:r>
            <a:r>
              <a:rPr dirty="0" spc="-40"/>
              <a:t> </a:t>
            </a:r>
            <a:r>
              <a:rPr dirty="0"/>
              <a:t>purchase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AI</a:t>
            </a:r>
            <a:r>
              <a:rPr dirty="0" spc="-45"/>
              <a:t> </a:t>
            </a:r>
            <a:r>
              <a:rPr dirty="0"/>
              <a:t>software</a:t>
            </a:r>
            <a:r>
              <a:rPr dirty="0" spc="-35"/>
              <a:t> </a:t>
            </a:r>
            <a:r>
              <a:rPr dirty="0"/>
              <a:t>for</a:t>
            </a:r>
            <a:r>
              <a:rPr dirty="0" spc="-35"/>
              <a:t> </a:t>
            </a:r>
            <a:r>
              <a:rPr dirty="0"/>
              <a:t>operations;</a:t>
            </a:r>
            <a:r>
              <a:rPr dirty="0" spc="-35"/>
              <a:t> </a:t>
            </a:r>
            <a:r>
              <a:rPr dirty="0" spc="-10"/>
              <a:t>two-</a:t>
            </a:r>
            <a:r>
              <a:rPr dirty="0"/>
              <a:t>thirds</a:t>
            </a:r>
            <a:r>
              <a:rPr dirty="0" spc="-40"/>
              <a:t> </a:t>
            </a:r>
            <a:r>
              <a:rPr dirty="0"/>
              <a:t>say</a:t>
            </a:r>
            <a:r>
              <a:rPr dirty="0" spc="-35"/>
              <a:t> </a:t>
            </a:r>
            <a:r>
              <a:rPr dirty="0"/>
              <a:t>they</a:t>
            </a:r>
            <a:r>
              <a:rPr dirty="0" spc="-35"/>
              <a:t> </a:t>
            </a:r>
            <a:r>
              <a:rPr dirty="0"/>
              <a:t>are</a:t>
            </a:r>
            <a:r>
              <a:rPr dirty="0" spc="-40"/>
              <a:t> </a:t>
            </a:r>
            <a:r>
              <a:rPr dirty="0" spc="-10"/>
              <a:t>integrating </a:t>
            </a:r>
            <a:r>
              <a:rPr dirty="0"/>
              <a:t>AI</a:t>
            </a:r>
            <a:r>
              <a:rPr dirty="0" spc="-45"/>
              <a:t> </a:t>
            </a:r>
            <a:r>
              <a:rPr dirty="0"/>
              <a:t>directly</a:t>
            </a:r>
            <a:r>
              <a:rPr dirty="0" spc="-35"/>
              <a:t> </a:t>
            </a:r>
            <a:r>
              <a:rPr dirty="0"/>
              <a:t>into</a:t>
            </a:r>
            <a:r>
              <a:rPr dirty="0" spc="-40"/>
              <a:t> </a:t>
            </a:r>
            <a:r>
              <a:rPr dirty="0"/>
              <a:t>their</a:t>
            </a:r>
            <a:r>
              <a:rPr dirty="0" spc="-35"/>
              <a:t> </a:t>
            </a:r>
            <a:r>
              <a:rPr dirty="0"/>
              <a:t>products</a:t>
            </a:r>
            <a:r>
              <a:rPr dirty="0" spc="-35"/>
              <a:t> </a:t>
            </a:r>
            <a:r>
              <a:rPr dirty="0"/>
              <a:t>or</a:t>
            </a:r>
            <a:r>
              <a:rPr dirty="0" spc="-35"/>
              <a:t> </a:t>
            </a:r>
            <a:r>
              <a:rPr dirty="0" spc="-10"/>
              <a:t>services</a:t>
            </a:r>
          </a:p>
        </p:txBody>
      </p:sp>
      <p:sp>
        <p:nvSpPr>
          <p:cNvPr id="27" name="object 27" descr=""/>
          <p:cNvSpPr txBox="1"/>
          <p:nvPr/>
        </p:nvSpPr>
        <p:spPr>
          <a:xfrm>
            <a:off x="2792849" y="6523735"/>
            <a:ext cx="705548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QA3: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mentioned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least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one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purpose.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Which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ways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does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deploy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AI?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Please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select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apply.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168" y="2036064"/>
            <a:ext cx="1100328" cy="1100327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7232" y="2036064"/>
            <a:ext cx="1100328" cy="110032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9247" y="2036064"/>
            <a:ext cx="1100327" cy="1100327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93280" y="2036064"/>
            <a:ext cx="1100327" cy="1100327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41264" y="2036064"/>
            <a:ext cx="1100328" cy="1100327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48343" y="2036064"/>
            <a:ext cx="1100327" cy="110032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00359" y="2036064"/>
            <a:ext cx="1100327" cy="1100327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4277803" y="1450340"/>
            <a:ext cx="3636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How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Large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Businesses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Deploy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10895" y="6244333"/>
            <a:ext cx="1478280" cy="182880"/>
          </a:xfrm>
          <a:prstGeom prst="rect">
            <a:avLst/>
          </a:prstGeom>
          <a:solidFill>
            <a:srgbClr val="B8DFFF"/>
          </a:solidFill>
          <a:ln w="12700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dirty="0" sz="800" b="1">
                <a:latin typeface="Arial"/>
                <a:cs typeface="Arial"/>
              </a:rPr>
              <a:t>1,000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–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4,999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788791" y="6244333"/>
            <a:ext cx="1478280" cy="182880"/>
          </a:xfrm>
          <a:prstGeom prst="rect">
            <a:avLst/>
          </a:prstGeom>
          <a:solidFill>
            <a:srgbClr val="FFCCFF"/>
          </a:solidFill>
          <a:ln w="12700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96545">
              <a:lnSpc>
                <a:spcPct val="100000"/>
              </a:lnSpc>
              <a:spcBef>
                <a:spcPts val="240"/>
              </a:spcBef>
            </a:pPr>
            <a:r>
              <a:rPr dirty="0" sz="800" b="1">
                <a:latin typeface="Arial"/>
                <a:cs typeface="Arial"/>
              </a:rPr>
              <a:t>5,000+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Employees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33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58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/>
              <a:t>More</a:t>
            </a:r>
            <a:r>
              <a:rPr dirty="0" spc="-45"/>
              <a:t> </a:t>
            </a:r>
            <a:r>
              <a:rPr dirty="0"/>
              <a:t>than</a:t>
            </a:r>
            <a:r>
              <a:rPr dirty="0" spc="-50"/>
              <a:t> </a:t>
            </a:r>
            <a:r>
              <a:rPr dirty="0" spc="-10"/>
              <a:t>nine-in-</a:t>
            </a:r>
            <a:r>
              <a:rPr dirty="0"/>
              <a:t>ten</a:t>
            </a:r>
            <a:r>
              <a:rPr dirty="0" spc="-50"/>
              <a:t> </a:t>
            </a:r>
            <a:r>
              <a:rPr dirty="0"/>
              <a:t>business</a:t>
            </a:r>
            <a:r>
              <a:rPr dirty="0" spc="-45"/>
              <a:t> </a:t>
            </a:r>
            <a:r>
              <a:rPr dirty="0"/>
              <a:t>leaders</a:t>
            </a:r>
            <a:r>
              <a:rPr dirty="0" spc="-45"/>
              <a:t> </a:t>
            </a:r>
            <a:r>
              <a:rPr dirty="0"/>
              <a:t>say</a:t>
            </a:r>
            <a:r>
              <a:rPr dirty="0" spc="-45"/>
              <a:t> </a:t>
            </a:r>
            <a:r>
              <a:rPr dirty="0"/>
              <a:t>global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geopolitical</a:t>
            </a:r>
            <a:r>
              <a:rPr dirty="0" spc="-50"/>
              <a:t> </a:t>
            </a:r>
            <a:r>
              <a:rPr dirty="0" spc="-10"/>
              <a:t>factors </a:t>
            </a:r>
            <a:r>
              <a:rPr dirty="0"/>
              <a:t>have</a:t>
            </a:r>
            <a:r>
              <a:rPr dirty="0" spc="-40"/>
              <a:t> </a:t>
            </a:r>
            <a:r>
              <a:rPr dirty="0"/>
              <a:t>increased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importance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keeping</a:t>
            </a:r>
            <a:r>
              <a:rPr dirty="0" spc="-40"/>
              <a:t> </a:t>
            </a:r>
            <a:r>
              <a:rPr dirty="0"/>
              <a:t>their</a:t>
            </a:r>
            <a:r>
              <a:rPr dirty="0" spc="-35"/>
              <a:t> </a:t>
            </a:r>
            <a:r>
              <a:rPr dirty="0"/>
              <a:t>data</a:t>
            </a:r>
            <a:r>
              <a:rPr dirty="0" spc="-40"/>
              <a:t> </a:t>
            </a:r>
            <a:r>
              <a:rPr dirty="0"/>
              <a:t>in</a:t>
            </a:r>
            <a:r>
              <a:rPr dirty="0" spc="-40"/>
              <a:t> </a:t>
            </a:r>
            <a:r>
              <a:rPr dirty="0" spc="-10"/>
              <a:t>Canada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523735"/>
            <a:ext cx="708088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QE9: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have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global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geopolitical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factors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(e.g.,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international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regulations,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trade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tensions,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cross-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border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policies,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etc.)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influenced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the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importance</a:t>
            </a:r>
            <a:r>
              <a:rPr dirty="0" sz="900" spc="-3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sovereignty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organization’s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strategy?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04403" y="1450340"/>
            <a:ext cx="9782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How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Global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&amp;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Geopolitical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Factors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Have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Influenced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the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Importance</a:t>
            </a:r>
            <a:r>
              <a:rPr dirty="0" sz="1800" spc="-2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1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Data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Sovereignty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09600" y="2390375"/>
            <a:ext cx="2286000" cy="2298700"/>
          </a:xfrm>
          <a:custGeom>
            <a:avLst/>
            <a:gdLst/>
            <a:ahLst/>
            <a:cxnLst/>
            <a:rect l="l" t="t" r="r" b="b"/>
            <a:pathLst>
              <a:path w="2286000" h="2298700">
                <a:moveTo>
                  <a:pt x="1143000" y="0"/>
                </a:moveTo>
                <a:lnTo>
                  <a:pt x="0" y="1143000"/>
                </a:lnTo>
                <a:lnTo>
                  <a:pt x="571500" y="1143000"/>
                </a:lnTo>
                <a:lnTo>
                  <a:pt x="571500" y="2298700"/>
                </a:lnTo>
                <a:lnTo>
                  <a:pt x="1714500" y="2298700"/>
                </a:lnTo>
                <a:lnTo>
                  <a:pt x="1714500" y="1143000"/>
                </a:lnTo>
                <a:lnTo>
                  <a:pt x="2286000" y="1143000"/>
                </a:lnTo>
                <a:lnTo>
                  <a:pt x="1143000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23673" y="3773818"/>
            <a:ext cx="2514600" cy="2063750"/>
          </a:xfrm>
          <a:prstGeom prst="rect">
            <a:avLst/>
          </a:prstGeom>
        </p:spPr>
        <p:txBody>
          <a:bodyPr wrap="square" lIns="0" tIns="247015" rIns="0" bIns="0" rtlCol="0" vert="horz">
            <a:spAutoFit/>
          </a:bodyPr>
          <a:lstStyle/>
          <a:p>
            <a:pPr algn="ctr" marR="49530">
              <a:lnSpc>
                <a:spcPct val="100000"/>
              </a:lnSpc>
              <a:spcBef>
                <a:spcPts val="1945"/>
              </a:spcBef>
            </a:pPr>
            <a:r>
              <a:rPr dirty="0" sz="4000" spc="-25" b="1">
                <a:solidFill>
                  <a:srgbClr val="FFFFFF"/>
                </a:solidFill>
                <a:latin typeface="Arial"/>
                <a:cs typeface="Arial"/>
              </a:rPr>
              <a:t>52%</a:t>
            </a:r>
            <a:endParaRPr sz="4000">
              <a:latin typeface="Arial"/>
              <a:cs typeface="Arial"/>
            </a:endParaRPr>
          </a:p>
          <a:p>
            <a:pPr algn="ctr" marL="12065" marR="5080">
              <a:lnSpc>
                <a:spcPct val="98900"/>
              </a:lnSpc>
              <a:spcBef>
                <a:spcPts val="860"/>
              </a:spcBef>
            </a:pPr>
            <a:r>
              <a:rPr dirty="0" sz="1800" b="1">
                <a:solidFill>
                  <a:srgbClr val="009B75"/>
                </a:solidFill>
                <a:latin typeface="Arial"/>
                <a:cs typeface="Arial"/>
              </a:rPr>
              <a:t>Significantly</a:t>
            </a:r>
            <a:r>
              <a:rPr dirty="0" sz="1800" spc="-105" b="1">
                <a:solidFill>
                  <a:srgbClr val="009B75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9B75"/>
                </a:solidFill>
                <a:latin typeface="Arial"/>
                <a:cs typeface="Arial"/>
              </a:rPr>
              <a:t>increased </a:t>
            </a:r>
            <a:r>
              <a:rPr dirty="0" sz="1800">
                <a:solidFill>
                  <a:srgbClr val="009B75"/>
                </a:solidFill>
                <a:latin typeface="Arial MT"/>
                <a:cs typeface="Arial MT"/>
              </a:rPr>
              <a:t>the</a:t>
            </a:r>
            <a:r>
              <a:rPr dirty="0" sz="1800" spc="-4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75"/>
                </a:solidFill>
                <a:latin typeface="Arial MT"/>
                <a:cs typeface="Arial MT"/>
              </a:rPr>
              <a:t>importance</a:t>
            </a:r>
            <a:r>
              <a:rPr dirty="0" sz="1800" spc="-35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009B75"/>
                </a:solidFill>
                <a:latin typeface="Arial MT"/>
                <a:cs typeface="Arial MT"/>
              </a:rPr>
              <a:t>of </a:t>
            </a:r>
            <a:r>
              <a:rPr dirty="0" sz="1800">
                <a:solidFill>
                  <a:srgbClr val="009B75"/>
                </a:solidFill>
                <a:latin typeface="Arial MT"/>
                <a:cs typeface="Arial MT"/>
              </a:rPr>
              <a:t>keeping</a:t>
            </a:r>
            <a:r>
              <a:rPr dirty="0" sz="1800" spc="-25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75"/>
                </a:solidFill>
                <a:latin typeface="Arial MT"/>
                <a:cs typeface="Arial MT"/>
              </a:rPr>
              <a:t>our</a:t>
            </a:r>
            <a:r>
              <a:rPr dirty="0" sz="1800" spc="-25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9B75"/>
                </a:solidFill>
                <a:latin typeface="Arial MT"/>
                <a:cs typeface="Arial MT"/>
              </a:rPr>
              <a:t>data</a:t>
            </a:r>
            <a:r>
              <a:rPr dirty="0" sz="1800" spc="-20">
                <a:solidFill>
                  <a:srgbClr val="009B75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009B75"/>
                </a:solidFill>
                <a:latin typeface="Arial MT"/>
                <a:cs typeface="Arial MT"/>
              </a:rPr>
              <a:t>in </a:t>
            </a:r>
            <a:r>
              <a:rPr dirty="0" sz="1800" spc="-10">
                <a:solidFill>
                  <a:srgbClr val="009B75"/>
                </a:solidFill>
                <a:latin typeface="Arial MT"/>
                <a:cs typeface="Arial MT"/>
              </a:rPr>
              <a:t>Canada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505200" y="3428998"/>
            <a:ext cx="2286000" cy="1260475"/>
          </a:xfrm>
          <a:custGeom>
            <a:avLst/>
            <a:gdLst/>
            <a:ahLst/>
            <a:cxnLst/>
            <a:rect l="l" t="t" r="r" b="b"/>
            <a:pathLst>
              <a:path w="2286000" h="1260475">
                <a:moveTo>
                  <a:pt x="1143000" y="0"/>
                </a:moveTo>
                <a:lnTo>
                  <a:pt x="0" y="630038"/>
                </a:lnTo>
                <a:lnTo>
                  <a:pt x="571500" y="630038"/>
                </a:lnTo>
                <a:lnTo>
                  <a:pt x="571500" y="1260074"/>
                </a:lnTo>
                <a:lnTo>
                  <a:pt x="1714500" y="1260074"/>
                </a:lnTo>
                <a:lnTo>
                  <a:pt x="1714500" y="630038"/>
                </a:lnTo>
                <a:lnTo>
                  <a:pt x="2286000" y="630038"/>
                </a:lnTo>
                <a:lnTo>
                  <a:pt x="1143000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498848" y="3773818"/>
            <a:ext cx="2299335" cy="2063750"/>
          </a:xfrm>
          <a:prstGeom prst="rect">
            <a:avLst/>
          </a:prstGeom>
        </p:spPr>
        <p:txBody>
          <a:bodyPr wrap="square" lIns="0" tIns="2470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45"/>
              </a:spcBef>
            </a:pPr>
            <a:r>
              <a:rPr dirty="0" sz="4000" spc="-25" b="1">
                <a:solidFill>
                  <a:srgbClr val="FFFFFF"/>
                </a:solidFill>
                <a:latin typeface="Arial"/>
                <a:cs typeface="Arial"/>
              </a:rPr>
              <a:t>42%</a:t>
            </a:r>
            <a:endParaRPr sz="4000">
              <a:latin typeface="Arial"/>
              <a:cs typeface="Arial"/>
            </a:endParaRPr>
          </a:p>
          <a:p>
            <a:pPr algn="ctr" marL="12700" marR="5080">
              <a:lnSpc>
                <a:spcPct val="98900"/>
              </a:lnSpc>
              <a:spcBef>
                <a:spcPts val="860"/>
              </a:spcBef>
            </a:pPr>
            <a:r>
              <a:rPr dirty="0" sz="1800" b="1">
                <a:solidFill>
                  <a:srgbClr val="00CF9C"/>
                </a:solidFill>
                <a:latin typeface="Arial"/>
                <a:cs typeface="Arial"/>
              </a:rPr>
              <a:t>Somewhat</a:t>
            </a:r>
            <a:r>
              <a:rPr dirty="0" sz="1800" spc="-35" b="1">
                <a:solidFill>
                  <a:srgbClr val="00CF9C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CF9C"/>
                </a:solidFill>
                <a:latin typeface="Arial"/>
                <a:cs typeface="Arial"/>
              </a:rPr>
              <a:t>increased </a:t>
            </a:r>
            <a:r>
              <a:rPr dirty="0" sz="1800">
                <a:solidFill>
                  <a:srgbClr val="00CF9C"/>
                </a:solidFill>
                <a:latin typeface="Arial MT"/>
                <a:cs typeface="Arial MT"/>
              </a:rPr>
              <a:t>the</a:t>
            </a:r>
            <a:r>
              <a:rPr dirty="0" sz="1800" spc="-4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CF9C"/>
                </a:solidFill>
                <a:latin typeface="Arial MT"/>
                <a:cs typeface="Arial MT"/>
              </a:rPr>
              <a:t>importance</a:t>
            </a:r>
            <a:r>
              <a:rPr dirty="0" sz="1800" spc="-3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00CF9C"/>
                </a:solidFill>
                <a:latin typeface="Arial MT"/>
                <a:cs typeface="Arial MT"/>
              </a:rPr>
              <a:t>of </a:t>
            </a:r>
            <a:r>
              <a:rPr dirty="0" sz="1800">
                <a:solidFill>
                  <a:srgbClr val="00CF9C"/>
                </a:solidFill>
                <a:latin typeface="Arial MT"/>
                <a:cs typeface="Arial MT"/>
              </a:rPr>
              <a:t>keeping</a:t>
            </a:r>
            <a:r>
              <a:rPr dirty="0" sz="1800" spc="-2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CF9C"/>
                </a:solidFill>
                <a:latin typeface="Arial MT"/>
                <a:cs typeface="Arial MT"/>
              </a:rPr>
              <a:t>our</a:t>
            </a:r>
            <a:r>
              <a:rPr dirty="0" sz="1800" spc="-25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0CF9C"/>
                </a:solidFill>
                <a:latin typeface="Arial MT"/>
                <a:cs typeface="Arial MT"/>
              </a:rPr>
              <a:t>data</a:t>
            </a:r>
            <a:r>
              <a:rPr dirty="0" sz="1800" spc="-20">
                <a:solidFill>
                  <a:srgbClr val="00CF9C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00CF9C"/>
                </a:solidFill>
                <a:latin typeface="Arial MT"/>
                <a:cs typeface="Arial MT"/>
              </a:rPr>
              <a:t>in </a:t>
            </a:r>
            <a:r>
              <a:rPr dirty="0" sz="1800" spc="-10">
                <a:solidFill>
                  <a:srgbClr val="00CF9C"/>
                </a:solidFill>
                <a:latin typeface="Arial MT"/>
                <a:cs typeface="Arial MT"/>
              </a:rPr>
              <a:t>Canada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976863" y="4546600"/>
            <a:ext cx="1137285" cy="244475"/>
          </a:xfrm>
          <a:custGeom>
            <a:avLst/>
            <a:gdLst/>
            <a:ahLst/>
            <a:cxnLst/>
            <a:rect l="l" t="t" r="r" b="b"/>
            <a:pathLst>
              <a:path w="1137284" h="244475">
                <a:moveTo>
                  <a:pt x="1137285" y="0"/>
                </a:moveTo>
                <a:lnTo>
                  <a:pt x="0" y="0"/>
                </a:lnTo>
                <a:lnTo>
                  <a:pt x="0" y="244073"/>
                </a:lnTo>
                <a:lnTo>
                  <a:pt x="1137285" y="244073"/>
                </a:lnTo>
                <a:lnTo>
                  <a:pt x="1137285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9296400" y="4687276"/>
            <a:ext cx="2286000" cy="1262380"/>
          </a:xfrm>
          <a:custGeom>
            <a:avLst/>
            <a:gdLst/>
            <a:ahLst/>
            <a:cxnLst/>
            <a:rect l="l" t="t" r="r" b="b"/>
            <a:pathLst>
              <a:path w="2286000" h="1262379">
                <a:moveTo>
                  <a:pt x="1714500" y="0"/>
                </a:moveTo>
                <a:lnTo>
                  <a:pt x="571500" y="0"/>
                </a:lnTo>
                <a:lnTo>
                  <a:pt x="571500" y="630935"/>
                </a:lnTo>
                <a:lnTo>
                  <a:pt x="0" y="630935"/>
                </a:lnTo>
                <a:lnTo>
                  <a:pt x="1143000" y="1261872"/>
                </a:lnTo>
                <a:lnTo>
                  <a:pt x="2286000" y="630935"/>
                </a:lnTo>
                <a:lnTo>
                  <a:pt x="1714500" y="630935"/>
                </a:lnTo>
                <a:lnTo>
                  <a:pt x="171450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302748" y="3797300"/>
            <a:ext cx="2273935" cy="15443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635">
              <a:lnSpc>
                <a:spcPct val="99400"/>
              </a:lnSpc>
              <a:spcBef>
                <a:spcPts val="110"/>
              </a:spcBef>
            </a:pPr>
            <a:r>
              <a:rPr dirty="0" sz="1800" b="1">
                <a:solidFill>
                  <a:srgbClr val="404040"/>
                </a:solidFill>
                <a:latin typeface="Arial"/>
                <a:cs typeface="Arial"/>
              </a:rPr>
              <a:t>Decreased</a:t>
            </a:r>
            <a:r>
              <a:rPr dirty="0" sz="1800" spc="-4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Arial MT"/>
                <a:cs typeface="Arial MT"/>
              </a:rPr>
              <a:t>the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importance</a:t>
            </a:r>
            <a:r>
              <a:rPr dirty="0" sz="1800" spc="-3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dirty="0" sz="1800" spc="-3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keeping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our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dirty="0" sz="1800" spc="-1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dirty="0" sz="1800" spc="-1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Canada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dirty="0" sz="4000" spc="-25" b="1">
                <a:solidFill>
                  <a:srgbClr val="FFFFFF"/>
                </a:solidFill>
                <a:latin typeface="Arial"/>
                <a:cs typeface="Arial"/>
              </a:rPr>
              <a:t>&lt;1%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46901" y="4830571"/>
            <a:ext cx="1194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7F7F7F"/>
                </a:solidFill>
                <a:latin typeface="Arial"/>
                <a:cs typeface="Arial"/>
              </a:rPr>
              <a:t>No</a:t>
            </a:r>
            <a:r>
              <a:rPr dirty="0" sz="1800" spc="-25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7F7F7F"/>
                </a:solidFill>
                <a:latin typeface="Arial"/>
                <a:cs typeface="Arial"/>
              </a:rPr>
              <a:t>change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163595" y="3862323"/>
            <a:ext cx="7600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 b="1">
                <a:solidFill>
                  <a:srgbClr val="A6A6A6"/>
                </a:solidFill>
                <a:latin typeface="Arial"/>
                <a:cs typeface="Arial"/>
              </a:rPr>
              <a:t>6%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34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58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pc="-10"/>
              <a:t>Eight-in-</a:t>
            </a:r>
            <a:r>
              <a:rPr dirty="0"/>
              <a:t>ten</a:t>
            </a:r>
            <a:r>
              <a:rPr dirty="0" spc="-40"/>
              <a:t> </a:t>
            </a:r>
            <a:r>
              <a:rPr dirty="0"/>
              <a:t>say</a:t>
            </a:r>
            <a:r>
              <a:rPr dirty="0" spc="-35"/>
              <a:t> </a:t>
            </a:r>
            <a:r>
              <a:rPr dirty="0"/>
              <a:t>they</a:t>
            </a:r>
            <a:r>
              <a:rPr dirty="0" spc="-30"/>
              <a:t> </a:t>
            </a:r>
            <a:r>
              <a:rPr dirty="0"/>
              <a:t>project</a:t>
            </a:r>
            <a:r>
              <a:rPr dirty="0" spc="-35"/>
              <a:t> </a:t>
            </a:r>
            <a:r>
              <a:rPr dirty="0"/>
              <a:t>AI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be</a:t>
            </a:r>
            <a:r>
              <a:rPr dirty="0" spc="-35"/>
              <a:t> </a:t>
            </a:r>
            <a:r>
              <a:rPr dirty="0"/>
              <a:t>fully</a:t>
            </a:r>
            <a:r>
              <a:rPr dirty="0" spc="-30"/>
              <a:t> </a:t>
            </a:r>
            <a:r>
              <a:rPr dirty="0"/>
              <a:t>integrated</a:t>
            </a:r>
            <a:r>
              <a:rPr dirty="0" spc="-40"/>
              <a:t> </a:t>
            </a:r>
            <a:r>
              <a:rPr dirty="0"/>
              <a:t>into</a:t>
            </a:r>
            <a:r>
              <a:rPr dirty="0" spc="-40"/>
              <a:t> </a:t>
            </a:r>
            <a:r>
              <a:rPr dirty="0"/>
              <a:t>their</a:t>
            </a:r>
            <a:r>
              <a:rPr dirty="0" spc="-30"/>
              <a:t> </a:t>
            </a:r>
            <a:r>
              <a:rPr dirty="0" spc="-10"/>
              <a:t>operations </a:t>
            </a:r>
            <a:r>
              <a:rPr dirty="0"/>
              <a:t>within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next</a:t>
            </a:r>
            <a:r>
              <a:rPr dirty="0" spc="-35"/>
              <a:t> </a:t>
            </a:r>
            <a:r>
              <a:rPr dirty="0"/>
              <a:t>two</a:t>
            </a:r>
            <a:r>
              <a:rPr dirty="0" spc="-40"/>
              <a:t> </a:t>
            </a:r>
            <a:r>
              <a:rPr dirty="0"/>
              <a:t>years;</a:t>
            </a:r>
            <a:r>
              <a:rPr dirty="0" spc="-30"/>
              <a:t> </a:t>
            </a:r>
            <a:r>
              <a:rPr dirty="0"/>
              <a:t>just</a:t>
            </a:r>
            <a:r>
              <a:rPr dirty="0" spc="-35"/>
              <a:t> </a:t>
            </a:r>
            <a:r>
              <a:rPr dirty="0"/>
              <a:t>2%</a:t>
            </a:r>
            <a:r>
              <a:rPr dirty="0" spc="-30"/>
              <a:t> </a:t>
            </a:r>
            <a:r>
              <a:rPr dirty="0"/>
              <a:t>do</a:t>
            </a:r>
            <a:r>
              <a:rPr dirty="0" spc="-40"/>
              <a:t> </a:t>
            </a:r>
            <a:r>
              <a:rPr dirty="0"/>
              <a:t>not</a:t>
            </a:r>
            <a:r>
              <a:rPr dirty="0" spc="-30"/>
              <a:t> </a:t>
            </a:r>
            <a:r>
              <a:rPr dirty="0"/>
              <a:t>have</a:t>
            </a:r>
            <a:r>
              <a:rPr dirty="0" spc="-35"/>
              <a:t> </a:t>
            </a:r>
            <a:r>
              <a:rPr dirty="0"/>
              <a:t>an</a:t>
            </a:r>
            <a:r>
              <a:rPr dirty="0" spc="-40"/>
              <a:t> </a:t>
            </a:r>
            <a:r>
              <a:rPr dirty="0"/>
              <a:t>integration</a:t>
            </a:r>
            <a:r>
              <a:rPr dirty="0" spc="-40"/>
              <a:t> </a:t>
            </a:r>
            <a:r>
              <a:rPr dirty="0" spc="-10"/>
              <a:t>timeline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660895"/>
            <a:ext cx="48266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QE11:</a:t>
            </a:r>
            <a:r>
              <a:rPr dirty="0" sz="900" spc="-3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What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organization’s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projected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timeline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full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integration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into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operations?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029073" y="2343911"/>
            <a:ext cx="2262505" cy="426720"/>
          </a:xfrm>
          <a:custGeom>
            <a:avLst/>
            <a:gdLst/>
            <a:ahLst/>
            <a:cxnLst/>
            <a:rect l="l" t="t" r="r" b="b"/>
            <a:pathLst>
              <a:path w="2262504" h="426719">
                <a:moveTo>
                  <a:pt x="2261998" y="0"/>
                </a:moveTo>
                <a:lnTo>
                  <a:pt x="0" y="0"/>
                </a:lnTo>
                <a:lnTo>
                  <a:pt x="0" y="426720"/>
                </a:lnTo>
                <a:lnTo>
                  <a:pt x="2261998" y="426720"/>
                </a:lnTo>
                <a:lnTo>
                  <a:pt x="2261998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029073" y="2983992"/>
            <a:ext cx="3804285" cy="426720"/>
          </a:xfrm>
          <a:custGeom>
            <a:avLst/>
            <a:gdLst/>
            <a:ahLst/>
            <a:cxnLst/>
            <a:rect l="l" t="t" r="r" b="b"/>
            <a:pathLst>
              <a:path w="3804284" h="426720">
                <a:moveTo>
                  <a:pt x="3804286" y="0"/>
                </a:moveTo>
                <a:lnTo>
                  <a:pt x="0" y="0"/>
                </a:lnTo>
                <a:lnTo>
                  <a:pt x="0" y="426720"/>
                </a:lnTo>
                <a:lnTo>
                  <a:pt x="3804286" y="426720"/>
                </a:lnTo>
                <a:lnTo>
                  <a:pt x="3804286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029073" y="3624071"/>
            <a:ext cx="1040130" cy="426720"/>
          </a:xfrm>
          <a:custGeom>
            <a:avLst/>
            <a:gdLst/>
            <a:ahLst/>
            <a:cxnLst/>
            <a:rect l="l" t="t" r="r" b="b"/>
            <a:pathLst>
              <a:path w="1040129" h="426720">
                <a:moveTo>
                  <a:pt x="1039750" y="0"/>
                </a:moveTo>
                <a:lnTo>
                  <a:pt x="0" y="0"/>
                </a:lnTo>
                <a:lnTo>
                  <a:pt x="0" y="426719"/>
                </a:lnTo>
                <a:lnTo>
                  <a:pt x="1039750" y="426719"/>
                </a:lnTo>
                <a:lnTo>
                  <a:pt x="1039750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381000" y="1986882"/>
          <a:ext cx="11506200" cy="4079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9485"/>
                <a:gridCol w="1483994"/>
                <a:gridCol w="1381760"/>
                <a:gridCol w="3235960"/>
                <a:gridCol w="914400"/>
                <a:gridCol w="914400"/>
              </a:tblGrid>
              <a:tr h="24384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930"/>
                        </a:lnSpc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1,000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4,999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87325">
                        <a:lnSpc>
                          <a:spcPts val="89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93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5,000+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Within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next</a:t>
                      </a:r>
                      <a:r>
                        <a:rPr dirty="0" sz="16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year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993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30%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6065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29%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33%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Within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next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two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years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993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689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51%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6065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55%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46%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Within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next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five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years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993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14%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6065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12%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16%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Within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next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ten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years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962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2%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6065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6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ten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years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962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0%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6065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1%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not have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timeline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for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this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9685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2%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6129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/>
          <p:nvPr/>
        </p:nvSpPr>
        <p:spPr>
          <a:xfrm>
            <a:off x="4029073" y="4264152"/>
            <a:ext cx="144145" cy="426720"/>
          </a:xfrm>
          <a:custGeom>
            <a:avLst/>
            <a:gdLst/>
            <a:ahLst/>
            <a:cxnLst/>
            <a:rect l="l" t="t" r="r" b="b"/>
            <a:pathLst>
              <a:path w="144145" h="426720">
                <a:moveTo>
                  <a:pt x="143638" y="0"/>
                </a:moveTo>
                <a:lnTo>
                  <a:pt x="0" y="0"/>
                </a:lnTo>
                <a:lnTo>
                  <a:pt x="0" y="426720"/>
                </a:lnTo>
                <a:lnTo>
                  <a:pt x="143638" y="426720"/>
                </a:lnTo>
                <a:lnTo>
                  <a:pt x="143638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029073" y="4904232"/>
            <a:ext cx="37465" cy="426720"/>
          </a:xfrm>
          <a:custGeom>
            <a:avLst/>
            <a:gdLst/>
            <a:ahLst/>
            <a:cxnLst/>
            <a:rect l="l" t="t" r="r" b="b"/>
            <a:pathLst>
              <a:path w="37464" h="426720">
                <a:moveTo>
                  <a:pt x="36958" y="0"/>
                </a:moveTo>
                <a:lnTo>
                  <a:pt x="0" y="0"/>
                </a:lnTo>
                <a:lnTo>
                  <a:pt x="0" y="426720"/>
                </a:lnTo>
                <a:lnTo>
                  <a:pt x="36958" y="426720"/>
                </a:lnTo>
                <a:lnTo>
                  <a:pt x="36958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029073" y="5544311"/>
            <a:ext cx="144145" cy="426720"/>
          </a:xfrm>
          <a:custGeom>
            <a:avLst/>
            <a:gdLst/>
            <a:ahLst/>
            <a:cxnLst/>
            <a:rect l="l" t="t" r="r" b="b"/>
            <a:pathLst>
              <a:path w="144145" h="426720">
                <a:moveTo>
                  <a:pt x="143638" y="0"/>
                </a:moveTo>
                <a:lnTo>
                  <a:pt x="0" y="0"/>
                </a:lnTo>
                <a:lnTo>
                  <a:pt x="0" y="426719"/>
                </a:lnTo>
                <a:lnTo>
                  <a:pt x="143638" y="426719"/>
                </a:lnTo>
                <a:lnTo>
                  <a:pt x="143638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990818" y="1450340"/>
            <a:ext cx="6209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Projected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Timeline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for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Full</a:t>
            </a:r>
            <a:r>
              <a:rPr dirty="0" sz="1800" spc="-11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Integration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with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35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Just</a:t>
            </a:r>
            <a:r>
              <a:rPr dirty="0" spc="-35"/>
              <a:t> </a:t>
            </a:r>
            <a:r>
              <a:rPr dirty="0" spc="-10"/>
              <a:t>one-</a:t>
            </a:r>
            <a:r>
              <a:rPr dirty="0"/>
              <a:t>quarter</a:t>
            </a:r>
            <a:r>
              <a:rPr dirty="0" spc="-30"/>
              <a:t> </a:t>
            </a:r>
            <a:r>
              <a:rPr dirty="0"/>
              <a:t>say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good</a:t>
            </a:r>
            <a:r>
              <a:rPr dirty="0" spc="-35"/>
              <a:t> </a:t>
            </a:r>
            <a:r>
              <a:rPr dirty="0"/>
              <a:t>AI</a:t>
            </a:r>
            <a:r>
              <a:rPr dirty="0" spc="-35"/>
              <a:t> </a:t>
            </a:r>
            <a:r>
              <a:rPr dirty="0"/>
              <a:t>project</a:t>
            </a:r>
            <a:r>
              <a:rPr dirty="0" spc="-30"/>
              <a:t> </a:t>
            </a:r>
            <a:r>
              <a:rPr dirty="0"/>
              <a:t>idea</a:t>
            </a:r>
            <a:r>
              <a:rPr dirty="0" spc="-30"/>
              <a:t> </a:t>
            </a:r>
            <a:r>
              <a:rPr dirty="0"/>
              <a:t>would</a:t>
            </a:r>
            <a:r>
              <a:rPr dirty="0" spc="-35"/>
              <a:t> </a:t>
            </a:r>
            <a:r>
              <a:rPr dirty="0"/>
              <a:t>be</a:t>
            </a:r>
            <a:r>
              <a:rPr dirty="0" spc="-30"/>
              <a:t> </a:t>
            </a:r>
            <a:r>
              <a:rPr dirty="0"/>
              <a:t>approved</a:t>
            </a:r>
            <a:r>
              <a:rPr dirty="0" spc="-35"/>
              <a:t> </a:t>
            </a:r>
            <a:r>
              <a:rPr dirty="0" spc="-10"/>
              <a:t>immediately; </a:t>
            </a:r>
            <a:r>
              <a:rPr dirty="0"/>
              <a:t>most</a:t>
            </a:r>
            <a:r>
              <a:rPr dirty="0" spc="-45"/>
              <a:t> </a:t>
            </a:r>
            <a:r>
              <a:rPr dirty="0"/>
              <a:t>say</a:t>
            </a:r>
            <a:r>
              <a:rPr dirty="0" spc="-45"/>
              <a:t> </a:t>
            </a:r>
            <a:r>
              <a:rPr dirty="0"/>
              <a:t>there</a:t>
            </a:r>
            <a:r>
              <a:rPr dirty="0" spc="-45"/>
              <a:t> </a:t>
            </a:r>
            <a:r>
              <a:rPr dirty="0"/>
              <a:t>would</a:t>
            </a:r>
            <a:r>
              <a:rPr dirty="0" spc="-50"/>
              <a:t> </a:t>
            </a:r>
            <a:r>
              <a:rPr dirty="0"/>
              <a:t>be</a:t>
            </a:r>
            <a:r>
              <a:rPr dirty="0" spc="-45"/>
              <a:t> </a:t>
            </a:r>
            <a:r>
              <a:rPr dirty="0"/>
              <a:t>some</a:t>
            </a:r>
            <a:r>
              <a:rPr dirty="0" spc="-45"/>
              <a:t> </a:t>
            </a:r>
            <a:r>
              <a:rPr dirty="0"/>
              <a:t>delay</a:t>
            </a:r>
            <a:r>
              <a:rPr dirty="0" spc="-45"/>
              <a:t> </a:t>
            </a:r>
            <a:r>
              <a:rPr dirty="0"/>
              <a:t>as</a:t>
            </a:r>
            <a:r>
              <a:rPr dirty="0" spc="-45"/>
              <a:t> </a:t>
            </a:r>
            <a:r>
              <a:rPr dirty="0"/>
              <a:t>they</a:t>
            </a:r>
            <a:r>
              <a:rPr dirty="0" spc="-45"/>
              <a:t> </a:t>
            </a:r>
            <a:r>
              <a:rPr dirty="0"/>
              <a:t>assess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merits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/>
              <a:t>risks</a:t>
            </a:r>
            <a:r>
              <a:rPr dirty="0" spc="-45"/>
              <a:t> </a:t>
            </a:r>
            <a:r>
              <a:rPr dirty="0" spc="-25"/>
              <a:t>of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 spc="-10"/>
              <a:t>project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660895"/>
            <a:ext cx="48266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QE11:</a:t>
            </a:r>
            <a:r>
              <a:rPr dirty="0" sz="900" spc="-3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What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organization’s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projected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timeline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full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integration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into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operations?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038598" y="2328672"/>
            <a:ext cx="1685925" cy="365760"/>
          </a:xfrm>
          <a:custGeom>
            <a:avLst/>
            <a:gdLst/>
            <a:ahLst/>
            <a:cxnLst/>
            <a:rect l="l" t="t" r="r" b="b"/>
            <a:pathLst>
              <a:path w="1685925" h="365760">
                <a:moveTo>
                  <a:pt x="1685545" y="0"/>
                </a:moveTo>
                <a:lnTo>
                  <a:pt x="0" y="0"/>
                </a:lnTo>
                <a:lnTo>
                  <a:pt x="0" y="365760"/>
                </a:lnTo>
                <a:lnTo>
                  <a:pt x="1685545" y="365760"/>
                </a:lnTo>
                <a:lnTo>
                  <a:pt x="1685545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038598" y="2877311"/>
            <a:ext cx="2585085" cy="365760"/>
          </a:xfrm>
          <a:custGeom>
            <a:avLst/>
            <a:gdLst/>
            <a:ahLst/>
            <a:cxnLst/>
            <a:rect l="l" t="t" r="r" b="b"/>
            <a:pathLst>
              <a:path w="2585084" h="365760">
                <a:moveTo>
                  <a:pt x="2584705" y="0"/>
                </a:moveTo>
                <a:lnTo>
                  <a:pt x="0" y="0"/>
                </a:lnTo>
                <a:lnTo>
                  <a:pt x="0" y="365760"/>
                </a:lnTo>
                <a:lnTo>
                  <a:pt x="2584705" y="365760"/>
                </a:lnTo>
                <a:lnTo>
                  <a:pt x="2584705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038598" y="3425952"/>
            <a:ext cx="1938655" cy="365760"/>
          </a:xfrm>
          <a:custGeom>
            <a:avLst/>
            <a:gdLst/>
            <a:ahLst/>
            <a:cxnLst/>
            <a:rect l="l" t="t" r="r" b="b"/>
            <a:pathLst>
              <a:path w="1938654" h="365760">
                <a:moveTo>
                  <a:pt x="1938529" y="0"/>
                </a:moveTo>
                <a:lnTo>
                  <a:pt x="0" y="0"/>
                </a:lnTo>
                <a:lnTo>
                  <a:pt x="0" y="365760"/>
                </a:lnTo>
                <a:lnTo>
                  <a:pt x="1938529" y="365760"/>
                </a:lnTo>
                <a:lnTo>
                  <a:pt x="1938529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038598" y="3974591"/>
            <a:ext cx="789940" cy="365760"/>
          </a:xfrm>
          <a:custGeom>
            <a:avLst/>
            <a:gdLst/>
            <a:ahLst/>
            <a:cxnLst/>
            <a:rect l="l" t="t" r="r" b="b"/>
            <a:pathLst>
              <a:path w="789939" h="365760">
                <a:moveTo>
                  <a:pt x="789433" y="0"/>
                </a:moveTo>
                <a:lnTo>
                  <a:pt x="0" y="0"/>
                </a:lnTo>
                <a:lnTo>
                  <a:pt x="0" y="365759"/>
                </a:lnTo>
                <a:lnTo>
                  <a:pt x="789433" y="365759"/>
                </a:lnTo>
                <a:lnTo>
                  <a:pt x="789433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038598" y="4523232"/>
            <a:ext cx="396240" cy="365760"/>
          </a:xfrm>
          <a:custGeom>
            <a:avLst/>
            <a:gdLst/>
            <a:ahLst/>
            <a:cxnLst/>
            <a:rect l="l" t="t" r="r" b="b"/>
            <a:pathLst>
              <a:path w="396239" h="365760">
                <a:moveTo>
                  <a:pt x="396241" y="0"/>
                </a:moveTo>
                <a:lnTo>
                  <a:pt x="0" y="0"/>
                </a:lnTo>
                <a:lnTo>
                  <a:pt x="0" y="365760"/>
                </a:lnTo>
                <a:lnTo>
                  <a:pt x="396241" y="365760"/>
                </a:lnTo>
                <a:lnTo>
                  <a:pt x="396241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381000" y="1986882"/>
          <a:ext cx="11506200" cy="4079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8990"/>
                <a:gridCol w="1230630"/>
                <a:gridCol w="1022985"/>
                <a:gridCol w="3998594"/>
                <a:gridCol w="914400"/>
                <a:gridCol w="914400"/>
              </a:tblGrid>
              <a:tr h="24384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930"/>
                        </a:lnSpc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1,000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4,999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87325">
                        <a:lnSpc>
                          <a:spcPts val="89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93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5,000+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Employees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 marR="356870">
                        <a:lnSpc>
                          <a:spcPts val="19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If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was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good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idea,</a:t>
                      </a:r>
                      <a:r>
                        <a:rPr dirty="0" sz="1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be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approved</a:t>
                      </a:r>
                      <a:r>
                        <a:rPr dirty="0" sz="16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immediately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23%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23%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month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less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5367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35%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37%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32%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Two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months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less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5367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26%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24%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29%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Six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months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less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5367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11%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9%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13%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year or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less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5049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7%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3%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More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than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year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5049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0%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493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likely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get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approved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5113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2000" spc="-25">
                          <a:latin typeface="Arial MT"/>
                          <a:cs typeface="Arial MT"/>
                        </a:rPr>
                        <a:t>&lt;1%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11557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1%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145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B8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1450"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/>
          <p:nvPr/>
        </p:nvSpPr>
        <p:spPr>
          <a:xfrm>
            <a:off x="4038598" y="5620511"/>
            <a:ext cx="36830" cy="365760"/>
          </a:xfrm>
          <a:custGeom>
            <a:avLst/>
            <a:gdLst/>
            <a:ahLst/>
            <a:cxnLst/>
            <a:rect l="l" t="t" r="r" b="b"/>
            <a:pathLst>
              <a:path w="36829" h="365760">
                <a:moveTo>
                  <a:pt x="36577" y="0"/>
                </a:moveTo>
                <a:lnTo>
                  <a:pt x="0" y="0"/>
                </a:lnTo>
                <a:lnTo>
                  <a:pt x="0" y="365760"/>
                </a:lnTo>
                <a:lnTo>
                  <a:pt x="36577" y="365760"/>
                </a:lnTo>
                <a:lnTo>
                  <a:pt x="36577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843877" y="1450340"/>
            <a:ext cx="4505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Average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Timeline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For</a:t>
            </a:r>
            <a:r>
              <a:rPr dirty="0" sz="1800" spc="-11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AI</a:t>
            </a:r>
            <a:r>
              <a:rPr dirty="0" sz="1800" spc="-5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Project</a:t>
            </a:r>
            <a:r>
              <a:rPr dirty="0" sz="1800" spc="-11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Approval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36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58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pc="-20"/>
              <a:t>Seven-</a:t>
            </a:r>
            <a:r>
              <a:rPr dirty="0" spc="-10"/>
              <a:t>in-</a:t>
            </a:r>
            <a:r>
              <a:rPr dirty="0"/>
              <a:t>ten</a:t>
            </a:r>
            <a:r>
              <a:rPr dirty="0" spc="-40"/>
              <a:t> </a:t>
            </a:r>
            <a:r>
              <a:rPr dirty="0"/>
              <a:t>say</a:t>
            </a:r>
            <a:r>
              <a:rPr dirty="0" spc="-35"/>
              <a:t> </a:t>
            </a:r>
            <a:r>
              <a:rPr dirty="0"/>
              <a:t>they</a:t>
            </a:r>
            <a:r>
              <a:rPr dirty="0" spc="-35"/>
              <a:t> </a:t>
            </a:r>
            <a:r>
              <a:rPr dirty="0"/>
              <a:t>were</a:t>
            </a:r>
            <a:r>
              <a:rPr dirty="0" spc="-30"/>
              <a:t> </a:t>
            </a:r>
            <a:r>
              <a:rPr dirty="0"/>
              <a:t>aware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CLOUD</a:t>
            </a:r>
            <a:r>
              <a:rPr dirty="0" spc="-30"/>
              <a:t> </a:t>
            </a:r>
            <a:r>
              <a:rPr dirty="0"/>
              <a:t>Act;</a:t>
            </a:r>
            <a:r>
              <a:rPr dirty="0" spc="-35"/>
              <a:t> </a:t>
            </a:r>
            <a:r>
              <a:rPr dirty="0"/>
              <a:t>more</a:t>
            </a:r>
            <a:r>
              <a:rPr dirty="0" spc="-30"/>
              <a:t> </a:t>
            </a:r>
            <a:r>
              <a:rPr dirty="0"/>
              <a:t>than</a:t>
            </a:r>
            <a:r>
              <a:rPr dirty="0" spc="-40"/>
              <a:t> </a:t>
            </a:r>
            <a:r>
              <a:rPr dirty="0" spc="-10"/>
              <a:t>nine-in-</a:t>
            </a:r>
            <a:r>
              <a:rPr dirty="0" spc="-25"/>
              <a:t>ten </a:t>
            </a:r>
            <a:r>
              <a:rPr dirty="0"/>
              <a:t>are</a:t>
            </a:r>
            <a:r>
              <a:rPr dirty="0" spc="-45"/>
              <a:t> </a:t>
            </a:r>
            <a:r>
              <a:rPr dirty="0"/>
              <a:t>concerned</a:t>
            </a:r>
            <a:r>
              <a:rPr dirty="0" spc="-50"/>
              <a:t> </a:t>
            </a:r>
            <a:r>
              <a:rPr dirty="0"/>
              <a:t>about</a:t>
            </a:r>
            <a:r>
              <a:rPr dirty="0" spc="-45"/>
              <a:t> </a:t>
            </a:r>
            <a:r>
              <a:rPr dirty="0"/>
              <a:t>their</a:t>
            </a:r>
            <a:r>
              <a:rPr dirty="0" spc="-40"/>
              <a:t> </a:t>
            </a:r>
            <a:r>
              <a:rPr dirty="0"/>
              <a:t>data,</a:t>
            </a:r>
            <a:r>
              <a:rPr dirty="0" spc="-50"/>
              <a:t> </a:t>
            </a:r>
            <a:r>
              <a:rPr dirty="0"/>
              <a:t>given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CLOUD</a:t>
            </a:r>
            <a:r>
              <a:rPr dirty="0" spc="-40"/>
              <a:t> </a:t>
            </a:r>
            <a:r>
              <a:rPr dirty="0" spc="-25"/>
              <a:t>Act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386576"/>
            <a:ext cx="7144384" cy="4311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156845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QE13a: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Firstly,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level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concern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around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likelihood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foreign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government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being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able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to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access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that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is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used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applications?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010"/>
              </a:lnSpc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QE13b: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Next,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assuming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foreign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governments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COULD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access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any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used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in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your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AI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applications,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concerning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would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this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be?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207759" y="3440695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207759" y="4315992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207759" y="519128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72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286500" y="2868676"/>
            <a:ext cx="15487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Very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concerned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86500" y="3743452"/>
            <a:ext cx="21253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Somewhat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concerned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86500" y="4618228"/>
            <a:ext cx="19221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Not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very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concerned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86500" y="5493003"/>
            <a:ext cx="19697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Not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at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all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concerned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97412" y="1450340"/>
            <a:ext cx="9694545" cy="649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9019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CLOUD</a:t>
            </a:r>
            <a:r>
              <a:rPr dirty="0" sz="1800" spc="-9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Act</a:t>
            </a:r>
            <a:r>
              <a:rPr dirty="0" sz="1800" spc="-9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Awareness</a:t>
            </a:r>
            <a:r>
              <a:rPr dirty="0" sz="18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and</a:t>
            </a:r>
            <a:r>
              <a:rPr dirty="0" sz="18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Concern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  <a:tabLst>
                <a:tab pos="5760720" algn="l"/>
              </a:tabLst>
            </a:pP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Awareness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684E"/>
                </a:solidFill>
                <a:latin typeface="Arial"/>
                <a:cs typeface="Arial"/>
              </a:rPr>
              <a:t>CLOUD</a:t>
            </a:r>
            <a:r>
              <a:rPr dirty="0" sz="1400" spc="-7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Act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Before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0684E"/>
                </a:solidFill>
                <a:latin typeface="Arial"/>
                <a:cs typeface="Arial"/>
              </a:rPr>
              <a:t>Today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	Concern</a:t>
            </a:r>
            <a:r>
              <a:rPr dirty="0" sz="14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About</a:t>
            </a:r>
            <a:r>
              <a:rPr dirty="0" sz="1400" spc="-3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Data</a:t>
            </a:r>
            <a:r>
              <a:rPr dirty="0" sz="1400" spc="-8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After</a:t>
            </a:r>
            <a:r>
              <a:rPr dirty="0" sz="1400" spc="-3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Reading</a:t>
            </a:r>
            <a:r>
              <a:rPr dirty="0" sz="14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0684E"/>
                </a:solidFill>
                <a:latin typeface="Arial"/>
                <a:cs typeface="Arial"/>
              </a:rPr>
              <a:t>CLOUD</a:t>
            </a:r>
            <a:r>
              <a:rPr dirty="0" sz="1400" spc="-8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0684E"/>
                </a:solidFill>
                <a:latin typeface="Arial"/>
                <a:cs typeface="Arial"/>
              </a:rPr>
              <a:t>Act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493759" y="4461873"/>
            <a:ext cx="363855" cy="583565"/>
          </a:xfrm>
          <a:custGeom>
            <a:avLst/>
            <a:gdLst/>
            <a:ahLst/>
            <a:cxnLst/>
            <a:rect l="l" t="t" r="r" b="b"/>
            <a:pathLst>
              <a:path w="363854" h="583564">
                <a:moveTo>
                  <a:pt x="363698" y="0"/>
                </a:moveTo>
                <a:lnTo>
                  <a:pt x="0" y="0"/>
                </a:lnTo>
                <a:lnTo>
                  <a:pt x="0" y="583530"/>
                </a:lnTo>
                <a:lnTo>
                  <a:pt x="363698" y="583530"/>
                </a:lnTo>
                <a:lnTo>
                  <a:pt x="363698" y="0"/>
                </a:lnTo>
                <a:close/>
              </a:path>
            </a:pathLst>
          </a:custGeom>
          <a:solidFill>
            <a:srgbClr val="00C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8493759" y="5337169"/>
            <a:ext cx="28575" cy="583565"/>
          </a:xfrm>
          <a:custGeom>
            <a:avLst/>
            <a:gdLst/>
            <a:ahLst/>
            <a:cxnLst/>
            <a:rect l="l" t="t" r="r" b="b"/>
            <a:pathLst>
              <a:path w="28575" h="583564">
                <a:moveTo>
                  <a:pt x="27976" y="0"/>
                </a:moveTo>
                <a:lnTo>
                  <a:pt x="0" y="0"/>
                </a:lnTo>
                <a:lnTo>
                  <a:pt x="0" y="583529"/>
                </a:lnTo>
                <a:lnTo>
                  <a:pt x="27976" y="583529"/>
                </a:lnTo>
                <a:lnTo>
                  <a:pt x="27976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8493759" y="2711282"/>
            <a:ext cx="2294255" cy="583565"/>
          </a:xfrm>
          <a:prstGeom prst="rect">
            <a:avLst/>
          </a:prstGeom>
          <a:solidFill>
            <a:srgbClr val="7F7F7F"/>
          </a:solidFill>
        </p:spPr>
        <p:txBody>
          <a:bodyPr wrap="square" lIns="0" tIns="134620" rIns="0" bIns="0" rtlCol="0" vert="horz">
            <a:spAutoFit/>
          </a:bodyPr>
          <a:lstStyle/>
          <a:p>
            <a:pPr algn="r" marR="53975">
              <a:lnSpc>
                <a:spcPct val="100000"/>
              </a:lnSpc>
              <a:spcBef>
                <a:spcPts val="1060"/>
              </a:spcBef>
            </a:pP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40%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493759" y="3586577"/>
            <a:ext cx="3105785" cy="583565"/>
          </a:xfrm>
          <a:prstGeom prst="rect">
            <a:avLst/>
          </a:prstGeom>
          <a:solidFill>
            <a:srgbClr val="A6A6A6"/>
          </a:solidFill>
        </p:spPr>
        <p:txBody>
          <a:bodyPr wrap="square" lIns="0" tIns="133985" rIns="0" bIns="0" rtlCol="0" vert="horz">
            <a:spAutoFit/>
          </a:bodyPr>
          <a:lstStyle/>
          <a:p>
            <a:pPr algn="r" marR="53975">
              <a:lnSpc>
                <a:spcPct val="100000"/>
              </a:lnSpc>
              <a:spcBef>
                <a:spcPts val="1055"/>
              </a:spcBef>
            </a:pP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54%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901146" y="4582667"/>
            <a:ext cx="3930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Arial MT"/>
                <a:cs typeface="Arial MT"/>
              </a:rPr>
              <a:t>6%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65424" y="5457444"/>
            <a:ext cx="5410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Arial MT"/>
                <a:cs typeface="Arial MT"/>
              </a:rPr>
              <a:t>&lt;1%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58214" y="2787237"/>
            <a:ext cx="1492250" cy="365760"/>
          </a:xfrm>
          <a:custGeom>
            <a:avLst/>
            <a:gdLst/>
            <a:ahLst/>
            <a:cxnLst/>
            <a:rect l="l" t="t" r="r" b="b"/>
            <a:pathLst>
              <a:path w="1492250" h="365760">
                <a:moveTo>
                  <a:pt x="1491886" y="0"/>
                </a:moveTo>
                <a:lnTo>
                  <a:pt x="0" y="0"/>
                </a:lnTo>
                <a:lnTo>
                  <a:pt x="0" y="365760"/>
                </a:lnTo>
                <a:lnTo>
                  <a:pt x="1491886" y="365760"/>
                </a:lnTo>
                <a:lnTo>
                  <a:pt x="149188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036955" y="2818891"/>
            <a:ext cx="318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405095" y="2619914"/>
            <a:ext cx="3282950" cy="3272154"/>
            <a:chOff x="1405095" y="2619914"/>
            <a:chExt cx="3282950" cy="3272154"/>
          </a:xfrm>
        </p:grpSpPr>
        <p:sp>
          <p:nvSpPr>
            <p:cNvPr id="21" name="object 21" descr=""/>
            <p:cNvSpPr/>
            <p:nvPr/>
          </p:nvSpPr>
          <p:spPr>
            <a:xfrm>
              <a:off x="1456622" y="2619914"/>
              <a:ext cx="3231515" cy="3272154"/>
            </a:xfrm>
            <a:custGeom>
              <a:avLst/>
              <a:gdLst/>
              <a:ahLst/>
              <a:cxnLst/>
              <a:rect l="l" t="t" r="r" b="b"/>
              <a:pathLst>
                <a:path w="3231515" h="3272154">
                  <a:moveTo>
                    <a:pt x="1590012" y="0"/>
                  </a:moveTo>
                  <a:lnTo>
                    <a:pt x="1590012" y="1641203"/>
                  </a:lnTo>
                  <a:lnTo>
                    <a:pt x="0" y="2047906"/>
                  </a:lnTo>
                  <a:lnTo>
                    <a:pt x="12777" y="2094967"/>
                  </a:lnTo>
                  <a:lnTo>
                    <a:pt x="26861" y="2141390"/>
                  </a:lnTo>
                  <a:lnTo>
                    <a:pt x="42228" y="2187159"/>
                  </a:lnTo>
                  <a:lnTo>
                    <a:pt x="58854" y="2232256"/>
                  </a:lnTo>
                  <a:lnTo>
                    <a:pt x="76717" y="2276662"/>
                  </a:lnTo>
                  <a:lnTo>
                    <a:pt x="95794" y="2320360"/>
                  </a:lnTo>
                  <a:lnTo>
                    <a:pt x="116062" y="2363331"/>
                  </a:lnTo>
                  <a:lnTo>
                    <a:pt x="137498" y="2405559"/>
                  </a:lnTo>
                  <a:lnTo>
                    <a:pt x="160078" y="2447025"/>
                  </a:lnTo>
                  <a:lnTo>
                    <a:pt x="183780" y="2487711"/>
                  </a:lnTo>
                  <a:lnTo>
                    <a:pt x="208581" y="2527600"/>
                  </a:lnTo>
                  <a:lnTo>
                    <a:pt x="234458" y="2566673"/>
                  </a:lnTo>
                  <a:lnTo>
                    <a:pt x="261387" y="2604913"/>
                  </a:lnTo>
                  <a:lnTo>
                    <a:pt x="289346" y="2642302"/>
                  </a:lnTo>
                  <a:lnTo>
                    <a:pt x="318312" y="2678821"/>
                  </a:lnTo>
                  <a:lnTo>
                    <a:pt x="348261" y="2714454"/>
                  </a:lnTo>
                  <a:lnTo>
                    <a:pt x="379171" y="2749182"/>
                  </a:lnTo>
                  <a:lnTo>
                    <a:pt x="411019" y="2782988"/>
                  </a:lnTo>
                  <a:lnTo>
                    <a:pt x="443781" y="2815853"/>
                  </a:lnTo>
                  <a:lnTo>
                    <a:pt x="477435" y="2847759"/>
                  </a:lnTo>
                  <a:lnTo>
                    <a:pt x="511958" y="2878689"/>
                  </a:lnTo>
                  <a:lnTo>
                    <a:pt x="547326" y="2908625"/>
                  </a:lnTo>
                  <a:lnTo>
                    <a:pt x="583517" y="2937550"/>
                  </a:lnTo>
                  <a:lnTo>
                    <a:pt x="620507" y="2965444"/>
                  </a:lnTo>
                  <a:lnTo>
                    <a:pt x="658274" y="2992290"/>
                  </a:lnTo>
                  <a:lnTo>
                    <a:pt x="696794" y="3018071"/>
                  </a:lnTo>
                  <a:lnTo>
                    <a:pt x="736046" y="3042769"/>
                  </a:lnTo>
                  <a:lnTo>
                    <a:pt x="776004" y="3066365"/>
                  </a:lnTo>
                  <a:lnTo>
                    <a:pt x="816647" y="3088842"/>
                  </a:lnTo>
                  <a:lnTo>
                    <a:pt x="857952" y="3110183"/>
                  </a:lnTo>
                  <a:lnTo>
                    <a:pt x="899895" y="3130368"/>
                  </a:lnTo>
                  <a:lnTo>
                    <a:pt x="942453" y="3149380"/>
                  </a:lnTo>
                  <a:lnTo>
                    <a:pt x="985604" y="3167202"/>
                  </a:lnTo>
                  <a:lnTo>
                    <a:pt x="1029325" y="3183815"/>
                  </a:lnTo>
                  <a:lnTo>
                    <a:pt x="1073592" y="3199202"/>
                  </a:lnTo>
                  <a:lnTo>
                    <a:pt x="1118382" y="3213344"/>
                  </a:lnTo>
                  <a:lnTo>
                    <a:pt x="1163673" y="3226225"/>
                  </a:lnTo>
                  <a:lnTo>
                    <a:pt x="1209441" y="3237825"/>
                  </a:lnTo>
                  <a:lnTo>
                    <a:pt x="1255664" y="3248128"/>
                  </a:lnTo>
                  <a:lnTo>
                    <a:pt x="1302318" y="3257115"/>
                  </a:lnTo>
                  <a:lnTo>
                    <a:pt x="1349380" y="3264768"/>
                  </a:lnTo>
                  <a:lnTo>
                    <a:pt x="1396828" y="3271070"/>
                  </a:lnTo>
                  <a:lnTo>
                    <a:pt x="1404568" y="3271869"/>
                  </a:lnTo>
                  <a:lnTo>
                    <a:pt x="1776442" y="3271869"/>
                  </a:lnTo>
                  <a:lnTo>
                    <a:pt x="1828295" y="3265233"/>
                  </a:lnTo>
                  <a:lnTo>
                    <a:pt x="1874755" y="3257793"/>
                  </a:lnTo>
                  <a:lnTo>
                    <a:pt x="1920771" y="3249062"/>
                  </a:lnTo>
                  <a:lnTo>
                    <a:pt x="1966324" y="3239060"/>
                  </a:lnTo>
                  <a:lnTo>
                    <a:pt x="2011395" y="3227807"/>
                  </a:lnTo>
                  <a:lnTo>
                    <a:pt x="2055965" y="3215320"/>
                  </a:lnTo>
                  <a:lnTo>
                    <a:pt x="2100013" y="3201620"/>
                  </a:lnTo>
                  <a:lnTo>
                    <a:pt x="2143522" y="3186726"/>
                  </a:lnTo>
                  <a:lnTo>
                    <a:pt x="2186471" y="3170657"/>
                  </a:lnTo>
                  <a:lnTo>
                    <a:pt x="2228842" y="3153432"/>
                  </a:lnTo>
                  <a:lnTo>
                    <a:pt x="2270615" y="3135071"/>
                  </a:lnTo>
                  <a:lnTo>
                    <a:pt x="2311771" y="3115592"/>
                  </a:lnTo>
                  <a:lnTo>
                    <a:pt x="2352291" y="3095015"/>
                  </a:lnTo>
                  <a:lnTo>
                    <a:pt x="2392156" y="3073360"/>
                  </a:lnTo>
                  <a:lnTo>
                    <a:pt x="2431345" y="3050645"/>
                  </a:lnTo>
                  <a:lnTo>
                    <a:pt x="2469841" y="3026890"/>
                  </a:lnTo>
                  <a:lnTo>
                    <a:pt x="2507624" y="3002114"/>
                  </a:lnTo>
                  <a:lnTo>
                    <a:pt x="2544674" y="2976336"/>
                  </a:lnTo>
                  <a:lnTo>
                    <a:pt x="2580973" y="2949576"/>
                  </a:lnTo>
                  <a:lnTo>
                    <a:pt x="2616501" y="2921852"/>
                  </a:lnTo>
                  <a:lnTo>
                    <a:pt x="2651238" y="2893184"/>
                  </a:lnTo>
                  <a:lnTo>
                    <a:pt x="2685166" y="2863591"/>
                  </a:lnTo>
                  <a:lnTo>
                    <a:pt x="2718266" y="2833093"/>
                  </a:lnTo>
                  <a:lnTo>
                    <a:pt x="2750518" y="2801709"/>
                  </a:lnTo>
                  <a:lnTo>
                    <a:pt x="2781902" y="2769457"/>
                  </a:lnTo>
                  <a:lnTo>
                    <a:pt x="2812400" y="2736357"/>
                  </a:lnTo>
                  <a:lnTo>
                    <a:pt x="2841993" y="2702429"/>
                  </a:lnTo>
                  <a:lnTo>
                    <a:pt x="2870661" y="2667692"/>
                  </a:lnTo>
                  <a:lnTo>
                    <a:pt x="2898385" y="2632164"/>
                  </a:lnTo>
                  <a:lnTo>
                    <a:pt x="2925145" y="2595865"/>
                  </a:lnTo>
                  <a:lnTo>
                    <a:pt x="2950923" y="2558815"/>
                  </a:lnTo>
                  <a:lnTo>
                    <a:pt x="2975699" y="2521032"/>
                  </a:lnTo>
                  <a:lnTo>
                    <a:pt x="2999454" y="2482537"/>
                  </a:lnTo>
                  <a:lnTo>
                    <a:pt x="3022169" y="2443347"/>
                  </a:lnTo>
                  <a:lnTo>
                    <a:pt x="3043824" y="2403482"/>
                  </a:lnTo>
                  <a:lnTo>
                    <a:pt x="3064401" y="2362962"/>
                  </a:lnTo>
                  <a:lnTo>
                    <a:pt x="3083880" y="2321806"/>
                  </a:lnTo>
                  <a:lnTo>
                    <a:pt x="3102241" y="2280033"/>
                  </a:lnTo>
                  <a:lnTo>
                    <a:pt x="3119466" y="2237662"/>
                  </a:lnTo>
                  <a:lnTo>
                    <a:pt x="3135535" y="2194713"/>
                  </a:lnTo>
                  <a:lnTo>
                    <a:pt x="3150429" y="2151204"/>
                  </a:lnTo>
                  <a:lnTo>
                    <a:pt x="3164129" y="2107156"/>
                  </a:lnTo>
                  <a:lnTo>
                    <a:pt x="3176616" y="2062586"/>
                  </a:lnTo>
                  <a:lnTo>
                    <a:pt x="3187869" y="2017516"/>
                  </a:lnTo>
                  <a:lnTo>
                    <a:pt x="3197871" y="1971962"/>
                  </a:lnTo>
                  <a:lnTo>
                    <a:pt x="3206602" y="1925946"/>
                  </a:lnTo>
                  <a:lnTo>
                    <a:pt x="3214042" y="1879486"/>
                  </a:lnTo>
                  <a:lnTo>
                    <a:pt x="3220173" y="1832602"/>
                  </a:lnTo>
                  <a:lnTo>
                    <a:pt x="3224975" y="1785312"/>
                  </a:lnTo>
                  <a:lnTo>
                    <a:pt x="3228429" y="1737636"/>
                  </a:lnTo>
                  <a:lnTo>
                    <a:pt x="3230515" y="1689593"/>
                  </a:lnTo>
                  <a:lnTo>
                    <a:pt x="3231215" y="1641203"/>
                  </a:lnTo>
                  <a:lnTo>
                    <a:pt x="3230515" y="1592812"/>
                  </a:lnTo>
                  <a:lnTo>
                    <a:pt x="3228429" y="1544770"/>
                  </a:lnTo>
                  <a:lnTo>
                    <a:pt x="3224975" y="1497094"/>
                  </a:lnTo>
                  <a:lnTo>
                    <a:pt x="3220173" y="1449804"/>
                  </a:lnTo>
                  <a:lnTo>
                    <a:pt x="3214042" y="1402919"/>
                  </a:lnTo>
                  <a:lnTo>
                    <a:pt x="3206602" y="1356459"/>
                  </a:lnTo>
                  <a:lnTo>
                    <a:pt x="3197871" y="1310443"/>
                  </a:lnTo>
                  <a:lnTo>
                    <a:pt x="3187869" y="1264890"/>
                  </a:lnTo>
                  <a:lnTo>
                    <a:pt x="3176616" y="1219819"/>
                  </a:lnTo>
                  <a:lnTo>
                    <a:pt x="3164129" y="1175250"/>
                  </a:lnTo>
                  <a:lnTo>
                    <a:pt x="3150429" y="1131201"/>
                  </a:lnTo>
                  <a:lnTo>
                    <a:pt x="3135535" y="1087692"/>
                  </a:lnTo>
                  <a:lnTo>
                    <a:pt x="3119466" y="1044743"/>
                  </a:lnTo>
                  <a:lnTo>
                    <a:pt x="3102241" y="1002372"/>
                  </a:lnTo>
                  <a:lnTo>
                    <a:pt x="3083880" y="960599"/>
                  </a:lnTo>
                  <a:lnTo>
                    <a:pt x="3064401" y="919443"/>
                  </a:lnTo>
                  <a:lnTo>
                    <a:pt x="3043824" y="878923"/>
                  </a:lnTo>
                  <a:lnTo>
                    <a:pt x="3022169" y="839059"/>
                  </a:lnTo>
                  <a:lnTo>
                    <a:pt x="2999454" y="799869"/>
                  </a:lnTo>
                  <a:lnTo>
                    <a:pt x="2975699" y="761373"/>
                  </a:lnTo>
                  <a:lnTo>
                    <a:pt x="2950923" y="723590"/>
                  </a:lnTo>
                  <a:lnTo>
                    <a:pt x="2925145" y="686540"/>
                  </a:lnTo>
                  <a:lnTo>
                    <a:pt x="2898385" y="650241"/>
                  </a:lnTo>
                  <a:lnTo>
                    <a:pt x="2870661" y="614714"/>
                  </a:lnTo>
                  <a:lnTo>
                    <a:pt x="2841993" y="579976"/>
                  </a:lnTo>
                  <a:lnTo>
                    <a:pt x="2812400" y="546048"/>
                  </a:lnTo>
                  <a:lnTo>
                    <a:pt x="2781902" y="512948"/>
                  </a:lnTo>
                  <a:lnTo>
                    <a:pt x="2750518" y="480697"/>
                  </a:lnTo>
                  <a:lnTo>
                    <a:pt x="2718266" y="449312"/>
                  </a:lnTo>
                  <a:lnTo>
                    <a:pt x="2685166" y="418814"/>
                  </a:lnTo>
                  <a:lnTo>
                    <a:pt x="2651238" y="389221"/>
                  </a:lnTo>
                  <a:lnTo>
                    <a:pt x="2616501" y="360553"/>
                  </a:lnTo>
                  <a:lnTo>
                    <a:pt x="2580973" y="332830"/>
                  </a:lnTo>
                  <a:lnTo>
                    <a:pt x="2544674" y="306069"/>
                  </a:lnTo>
                  <a:lnTo>
                    <a:pt x="2507624" y="280291"/>
                  </a:lnTo>
                  <a:lnTo>
                    <a:pt x="2469841" y="255515"/>
                  </a:lnTo>
                  <a:lnTo>
                    <a:pt x="2431345" y="231760"/>
                  </a:lnTo>
                  <a:lnTo>
                    <a:pt x="2392156" y="209045"/>
                  </a:lnTo>
                  <a:lnTo>
                    <a:pt x="2352291" y="187390"/>
                  </a:lnTo>
                  <a:lnTo>
                    <a:pt x="2311771" y="166813"/>
                  </a:lnTo>
                  <a:lnTo>
                    <a:pt x="2270615" y="147335"/>
                  </a:lnTo>
                  <a:lnTo>
                    <a:pt x="2228842" y="128973"/>
                  </a:lnTo>
                  <a:lnTo>
                    <a:pt x="2186471" y="111749"/>
                  </a:lnTo>
                  <a:lnTo>
                    <a:pt x="2143522" y="95679"/>
                  </a:lnTo>
                  <a:lnTo>
                    <a:pt x="2100013" y="80785"/>
                  </a:lnTo>
                  <a:lnTo>
                    <a:pt x="2055965" y="67085"/>
                  </a:lnTo>
                  <a:lnTo>
                    <a:pt x="2011395" y="54599"/>
                  </a:lnTo>
                  <a:lnTo>
                    <a:pt x="1966324" y="43345"/>
                  </a:lnTo>
                  <a:lnTo>
                    <a:pt x="1920771" y="33343"/>
                  </a:lnTo>
                  <a:lnTo>
                    <a:pt x="1874755" y="24612"/>
                  </a:lnTo>
                  <a:lnTo>
                    <a:pt x="1828295" y="17172"/>
                  </a:lnTo>
                  <a:lnTo>
                    <a:pt x="1781411" y="11041"/>
                  </a:lnTo>
                  <a:lnTo>
                    <a:pt x="1734121" y="6239"/>
                  </a:lnTo>
                  <a:lnTo>
                    <a:pt x="1686445" y="2786"/>
                  </a:lnTo>
                  <a:lnTo>
                    <a:pt x="1638402" y="699"/>
                  </a:lnTo>
                  <a:lnTo>
                    <a:pt x="1590012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05095" y="2619915"/>
              <a:ext cx="1642110" cy="2048510"/>
            </a:xfrm>
            <a:custGeom>
              <a:avLst/>
              <a:gdLst/>
              <a:ahLst/>
              <a:cxnLst/>
              <a:rect l="l" t="t" r="r" b="b"/>
              <a:pathLst>
                <a:path w="1642110" h="2048510">
                  <a:moveTo>
                    <a:pt x="1641538" y="0"/>
                  </a:moveTo>
                  <a:lnTo>
                    <a:pt x="1590129" y="805"/>
                  </a:lnTo>
                  <a:lnTo>
                    <a:pt x="1538808" y="3218"/>
                  </a:lnTo>
                  <a:lnTo>
                    <a:pt x="1487613" y="7233"/>
                  </a:lnTo>
                  <a:lnTo>
                    <a:pt x="1436582" y="12847"/>
                  </a:lnTo>
                  <a:lnTo>
                    <a:pt x="1385750" y="20054"/>
                  </a:lnTo>
                  <a:lnTo>
                    <a:pt x="1335157" y="28850"/>
                  </a:lnTo>
                  <a:lnTo>
                    <a:pt x="1284839" y="39230"/>
                  </a:lnTo>
                  <a:lnTo>
                    <a:pt x="1234834" y="51189"/>
                  </a:lnTo>
                  <a:lnTo>
                    <a:pt x="1188127" y="63859"/>
                  </a:lnTo>
                  <a:lnTo>
                    <a:pt x="1142099" y="77785"/>
                  </a:lnTo>
                  <a:lnTo>
                    <a:pt x="1096766" y="92946"/>
                  </a:lnTo>
                  <a:lnTo>
                    <a:pt x="1052142" y="109317"/>
                  </a:lnTo>
                  <a:lnTo>
                    <a:pt x="1008239" y="126875"/>
                  </a:lnTo>
                  <a:lnTo>
                    <a:pt x="965072" y="145596"/>
                  </a:lnTo>
                  <a:lnTo>
                    <a:pt x="922654" y="165458"/>
                  </a:lnTo>
                  <a:lnTo>
                    <a:pt x="881001" y="186436"/>
                  </a:lnTo>
                  <a:lnTo>
                    <a:pt x="840124" y="208508"/>
                  </a:lnTo>
                  <a:lnTo>
                    <a:pt x="800039" y="231650"/>
                  </a:lnTo>
                  <a:lnTo>
                    <a:pt x="760760" y="255838"/>
                  </a:lnTo>
                  <a:lnTo>
                    <a:pt x="722299" y="281049"/>
                  </a:lnTo>
                  <a:lnTo>
                    <a:pt x="684672" y="307260"/>
                  </a:lnTo>
                  <a:lnTo>
                    <a:pt x="647891" y="334448"/>
                  </a:lnTo>
                  <a:lnTo>
                    <a:pt x="611971" y="362588"/>
                  </a:lnTo>
                  <a:lnTo>
                    <a:pt x="576925" y="391658"/>
                  </a:lnTo>
                  <a:lnTo>
                    <a:pt x="542768" y="421634"/>
                  </a:lnTo>
                  <a:lnTo>
                    <a:pt x="509513" y="452493"/>
                  </a:lnTo>
                  <a:lnTo>
                    <a:pt x="477175" y="484210"/>
                  </a:lnTo>
                  <a:lnTo>
                    <a:pt x="445767" y="516764"/>
                  </a:lnTo>
                  <a:lnTo>
                    <a:pt x="415302" y="550130"/>
                  </a:lnTo>
                  <a:lnTo>
                    <a:pt x="385795" y="584286"/>
                  </a:lnTo>
                  <a:lnTo>
                    <a:pt x="357260" y="619206"/>
                  </a:lnTo>
                  <a:lnTo>
                    <a:pt x="329711" y="654870"/>
                  </a:lnTo>
                  <a:lnTo>
                    <a:pt x="303161" y="691251"/>
                  </a:lnTo>
                  <a:lnTo>
                    <a:pt x="277625" y="728329"/>
                  </a:lnTo>
                  <a:lnTo>
                    <a:pt x="253115" y="766078"/>
                  </a:lnTo>
                  <a:lnTo>
                    <a:pt x="229647" y="804476"/>
                  </a:lnTo>
                  <a:lnTo>
                    <a:pt x="207233" y="843499"/>
                  </a:lnTo>
                  <a:lnTo>
                    <a:pt x="185889" y="883124"/>
                  </a:lnTo>
                  <a:lnTo>
                    <a:pt x="165627" y="923327"/>
                  </a:lnTo>
                  <a:lnTo>
                    <a:pt x="146461" y="964085"/>
                  </a:lnTo>
                  <a:lnTo>
                    <a:pt x="128406" y="1005375"/>
                  </a:lnTo>
                  <a:lnTo>
                    <a:pt x="111475" y="1047173"/>
                  </a:lnTo>
                  <a:lnTo>
                    <a:pt x="95683" y="1089456"/>
                  </a:lnTo>
                  <a:lnTo>
                    <a:pt x="81042" y="1132200"/>
                  </a:lnTo>
                  <a:lnTo>
                    <a:pt x="67568" y="1175381"/>
                  </a:lnTo>
                  <a:lnTo>
                    <a:pt x="55273" y="1218978"/>
                  </a:lnTo>
                  <a:lnTo>
                    <a:pt x="44172" y="1262965"/>
                  </a:lnTo>
                  <a:lnTo>
                    <a:pt x="34278" y="1307320"/>
                  </a:lnTo>
                  <a:lnTo>
                    <a:pt x="25606" y="1352020"/>
                  </a:lnTo>
                  <a:lnTo>
                    <a:pt x="18169" y="1397040"/>
                  </a:lnTo>
                  <a:lnTo>
                    <a:pt x="11982" y="1442358"/>
                  </a:lnTo>
                  <a:lnTo>
                    <a:pt x="7057" y="1487949"/>
                  </a:lnTo>
                  <a:lnTo>
                    <a:pt x="3409" y="1533792"/>
                  </a:lnTo>
                  <a:lnTo>
                    <a:pt x="1052" y="1579861"/>
                  </a:lnTo>
                  <a:lnTo>
                    <a:pt x="0" y="1626135"/>
                  </a:lnTo>
                  <a:lnTo>
                    <a:pt x="266" y="1672589"/>
                  </a:lnTo>
                  <a:lnTo>
                    <a:pt x="1864" y="1719199"/>
                  </a:lnTo>
                  <a:lnTo>
                    <a:pt x="4809" y="1765944"/>
                  </a:lnTo>
                  <a:lnTo>
                    <a:pt x="9114" y="1812798"/>
                  </a:lnTo>
                  <a:lnTo>
                    <a:pt x="14793" y="1859740"/>
                  </a:lnTo>
                  <a:lnTo>
                    <a:pt x="21859" y="1906745"/>
                  </a:lnTo>
                  <a:lnTo>
                    <a:pt x="30328" y="1953789"/>
                  </a:lnTo>
                  <a:lnTo>
                    <a:pt x="40212" y="2000851"/>
                  </a:lnTo>
                  <a:lnTo>
                    <a:pt x="51526" y="2047905"/>
                  </a:lnTo>
                  <a:lnTo>
                    <a:pt x="1641539" y="1641201"/>
                  </a:lnTo>
                  <a:lnTo>
                    <a:pt x="164153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726991" y="4836667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71%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730778" y="3285235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29%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719000" y="4096801"/>
            <a:ext cx="1957705" cy="365760"/>
          </a:xfrm>
          <a:prstGeom prst="rect">
            <a:avLst/>
          </a:prstGeom>
          <a:solidFill>
            <a:srgbClr val="009B75"/>
          </a:solidFill>
        </p:spPr>
        <p:txBody>
          <a:bodyPr wrap="square" lIns="0" tIns="45085" rIns="0" bIns="0" rtlCol="0" vert="horz">
            <a:spAutoFit/>
          </a:bodyPr>
          <a:lstStyle/>
          <a:p>
            <a:pPr algn="r" marR="84455">
              <a:lnSpc>
                <a:spcPct val="100000"/>
              </a:lnSpc>
              <a:spcBef>
                <a:spcPts val="355"/>
              </a:spcBef>
            </a:pP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Yes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37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2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dirty="0"/>
              <a:t>Business</a:t>
            </a:r>
            <a:r>
              <a:rPr dirty="0" spc="-55"/>
              <a:t> </a:t>
            </a:r>
            <a:r>
              <a:rPr dirty="0"/>
              <a:t>leaders</a:t>
            </a:r>
            <a:r>
              <a:rPr dirty="0" spc="-55"/>
              <a:t> </a:t>
            </a:r>
            <a:r>
              <a:rPr dirty="0"/>
              <a:t>are</a:t>
            </a:r>
            <a:r>
              <a:rPr dirty="0" spc="-55"/>
              <a:t> </a:t>
            </a:r>
            <a:r>
              <a:rPr dirty="0"/>
              <a:t>concerned</a:t>
            </a:r>
            <a:r>
              <a:rPr dirty="0" spc="-60"/>
              <a:t> </a:t>
            </a:r>
            <a:r>
              <a:rPr dirty="0"/>
              <a:t>with</a:t>
            </a:r>
            <a:r>
              <a:rPr dirty="0" spc="-55"/>
              <a:t> </a:t>
            </a:r>
            <a:r>
              <a:rPr dirty="0"/>
              <a:t>a</a:t>
            </a:r>
            <a:r>
              <a:rPr dirty="0" spc="-55"/>
              <a:t> </a:t>
            </a:r>
            <a:r>
              <a:rPr dirty="0"/>
              <a:t>variety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different</a:t>
            </a:r>
            <a:r>
              <a:rPr dirty="0" spc="-50"/>
              <a:t> </a:t>
            </a:r>
            <a:r>
              <a:rPr dirty="0"/>
              <a:t>data</a:t>
            </a:r>
            <a:r>
              <a:rPr dirty="0" spc="-55"/>
              <a:t> </a:t>
            </a:r>
            <a:r>
              <a:rPr dirty="0" spc="-10"/>
              <a:t>being </a:t>
            </a:r>
            <a:r>
              <a:rPr dirty="0"/>
              <a:t>compromised,</a:t>
            </a:r>
            <a:r>
              <a:rPr dirty="0" spc="-75"/>
              <a:t> </a:t>
            </a:r>
            <a:r>
              <a:rPr dirty="0"/>
              <a:t>particularly</a:t>
            </a:r>
            <a:r>
              <a:rPr dirty="0" spc="-65"/>
              <a:t> </a:t>
            </a:r>
            <a:r>
              <a:rPr dirty="0"/>
              <a:t>proprietary</a:t>
            </a:r>
            <a:r>
              <a:rPr dirty="0" spc="-70"/>
              <a:t> </a:t>
            </a:r>
            <a:r>
              <a:rPr dirty="0"/>
              <a:t>information</a:t>
            </a:r>
            <a:r>
              <a:rPr dirty="0" spc="-70"/>
              <a:t> </a:t>
            </a:r>
            <a:r>
              <a:rPr dirty="0"/>
              <a:t>about</a:t>
            </a:r>
            <a:r>
              <a:rPr dirty="0" spc="-65"/>
              <a:t> </a:t>
            </a:r>
            <a:r>
              <a:rPr dirty="0"/>
              <a:t>their</a:t>
            </a:r>
            <a:r>
              <a:rPr dirty="0" spc="-70"/>
              <a:t> </a:t>
            </a:r>
            <a:r>
              <a:rPr dirty="0"/>
              <a:t>products</a:t>
            </a:r>
            <a:r>
              <a:rPr dirty="0" spc="-65"/>
              <a:t> </a:t>
            </a:r>
            <a:r>
              <a:rPr dirty="0" spc="-25"/>
              <a:t>or </a:t>
            </a:r>
            <a:r>
              <a:rPr dirty="0" spc="-10"/>
              <a:t>operations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92849" y="6523735"/>
            <a:ext cx="6776084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QE16: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When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thinking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about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security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various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types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company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data,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how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concerned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would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you</a:t>
            </a:r>
            <a:r>
              <a:rPr dirty="0" sz="900" spc="-2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be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with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all</a:t>
            </a:r>
            <a:r>
              <a:rPr dirty="0" sz="900" spc="-15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7F7F7F"/>
                </a:solidFill>
                <a:latin typeface="Arial MT"/>
                <a:cs typeface="Arial MT"/>
              </a:rPr>
              <a:t>following</a:t>
            </a:r>
            <a:r>
              <a:rPr dirty="0" sz="900" spc="-2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7F7F7F"/>
                </a:solidFill>
                <a:latin typeface="Arial MT"/>
                <a:cs typeface="Arial MT"/>
              </a:rPr>
              <a:t>being compromised?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81000" y="1989429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81000" y="2599905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81000" y="3210381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81000" y="3820857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81000" y="4431333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81000" y="5041809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81000" y="5652285"/>
            <a:ext cx="11430000" cy="0"/>
          </a:xfrm>
          <a:custGeom>
            <a:avLst/>
            <a:gdLst/>
            <a:ahLst/>
            <a:cxnLst/>
            <a:rect l="l" t="t" r="r" b="b"/>
            <a:pathLst>
              <a:path w="11430000" h="0">
                <a:moveTo>
                  <a:pt x="0" y="0"/>
                </a:moveTo>
                <a:lnTo>
                  <a:pt x="1143000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0970417" y="1611884"/>
            <a:ext cx="767715" cy="38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415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NET: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15"/>
              </a:lnSpc>
            </a:pPr>
            <a:r>
              <a:rPr dirty="0" sz="1200" spc="-10">
                <a:latin typeface="Arial MT"/>
                <a:cs typeface="Arial MT"/>
              </a:rPr>
              <a:t>Concerned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59740" y="2055876"/>
            <a:ext cx="3943985" cy="1064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398145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Arial MT"/>
                <a:cs typeface="Arial MT"/>
              </a:rPr>
              <a:t>Proprietary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information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about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our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or </a:t>
            </a:r>
            <a:r>
              <a:rPr dirty="0" sz="1400">
                <a:latin typeface="Arial MT"/>
                <a:cs typeface="Arial MT"/>
              </a:rPr>
              <a:t>services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(e.g.,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designs,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formulas,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IP,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etc.)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01400"/>
              </a:lnSpc>
              <a:spcBef>
                <a:spcPts val="1390"/>
              </a:spcBef>
            </a:pPr>
            <a:r>
              <a:rPr dirty="0" sz="1400">
                <a:latin typeface="Arial MT"/>
                <a:cs typeface="Arial MT"/>
              </a:rPr>
              <a:t>Proprietary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information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about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our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operations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(e.g., </a:t>
            </a:r>
            <a:r>
              <a:rPr dirty="0" sz="1400">
                <a:latin typeface="Arial MT"/>
                <a:cs typeface="Arial MT"/>
              </a:rPr>
              <a:t>internal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processes,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supply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chain,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pricing,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etc.)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59740" y="3384803"/>
            <a:ext cx="33553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Customer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payment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financial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163300" y="3396996"/>
            <a:ext cx="3803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86%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59740" y="3994404"/>
            <a:ext cx="17405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Employee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9740" y="4604004"/>
            <a:ext cx="30791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Business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partner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vendor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59740" y="5213603"/>
            <a:ext cx="2340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Customer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contact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495798" y="2090927"/>
            <a:ext cx="6400800" cy="408940"/>
            <a:chOff x="4495798" y="2090927"/>
            <a:chExt cx="6400800" cy="408940"/>
          </a:xfrm>
        </p:grpSpPr>
        <p:sp>
          <p:nvSpPr>
            <p:cNvPr id="19" name="object 19" descr=""/>
            <p:cNvSpPr/>
            <p:nvPr/>
          </p:nvSpPr>
          <p:spPr>
            <a:xfrm>
              <a:off x="4495798" y="2090927"/>
              <a:ext cx="3959860" cy="408940"/>
            </a:xfrm>
            <a:custGeom>
              <a:avLst/>
              <a:gdLst/>
              <a:ahLst/>
              <a:cxnLst/>
              <a:rect l="l" t="t" r="r" b="b"/>
              <a:pathLst>
                <a:path w="3959859" h="408939">
                  <a:moveTo>
                    <a:pt x="3959353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3959353" y="408432"/>
                  </a:lnTo>
                  <a:lnTo>
                    <a:pt x="39593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455152" y="2090927"/>
              <a:ext cx="1884045" cy="408940"/>
            </a:xfrm>
            <a:custGeom>
              <a:avLst/>
              <a:gdLst/>
              <a:ahLst/>
              <a:cxnLst/>
              <a:rect l="l" t="t" r="r" b="b"/>
              <a:pathLst>
                <a:path w="1884045" h="408939">
                  <a:moveTo>
                    <a:pt x="188366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1883664" y="408432"/>
                  </a:lnTo>
                  <a:lnTo>
                    <a:pt x="188366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338816" y="2090927"/>
              <a:ext cx="497205" cy="408940"/>
            </a:xfrm>
            <a:custGeom>
              <a:avLst/>
              <a:gdLst/>
              <a:ahLst/>
              <a:cxnLst/>
              <a:rect l="l" t="t" r="r" b="b"/>
              <a:pathLst>
                <a:path w="497204" h="408939">
                  <a:moveTo>
                    <a:pt x="49682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496824" y="408432"/>
                  </a:lnTo>
                  <a:lnTo>
                    <a:pt x="496824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835640" y="2090927"/>
              <a:ext cx="60960" cy="408940"/>
            </a:xfrm>
            <a:custGeom>
              <a:avLst/>
              <a:gdLst/>
              <a:ahLst/>
              <a:cxnLst/>
              <a:rect l="l" t="t" r="r" b="b"/>
              <a:pathLst>
                <a:path w="60959" h="408939">
                  <a:moveTo>
                    <a:pt x="60959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60959" y="40843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4495798" y="2090927"/>
          <a:ext cx="7400925" cy="1118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5915"/>
                <a:gridCol w="869315"/>
                <a:gridCol w="2014220"/>
                <a:gridCol w="1201420"/>
                <a:gridCol w="689610"/>
                <a:gridCol w="944244"/>
              </a:tblGrid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62%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29%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latin typeface="Arial MT"/>
                          <a:cs typeface="Arial MT"/>
                        </a:rPr>
                        <a:t>8</a:t>
                      </a:r>
                      <a:r>
                        <a:rPr dirty="0" sz="1600" spc="-1235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/>
                </a:tc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91%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6520"/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00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0312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39%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812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50%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 spc="175">
                          <a:latin typeface="Arial MT"/>
                          <a:cs typeface="Arial MT"/>
                        </a:rPr>
                        <a:t>10</a:t>
                      </a:r>
                      <a:r>
                        <a:rPr dirty="0" sz="1600" spc="-865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1600" spc="1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1%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lnR w="76200">
                      <a:solidFill>
                        <a:srgbClr val="009B75"/>
                      </a:solidFill>
                      <a:prstDash val="solid"/>
                    </a:lnR>
                    <a:solidFill>
                      <a:srgbClr val="00CF9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9209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89%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6520">
                    <a:lnL w="76200">
                      <a:solidFill>
                        <a:srgbClr val="009B75"/>
                      </a:solidFill>
                      <a:prstDash val="solid"/>
                    </a:lnL>
                  </a:tcPr>
                </a:tc>
              </a:tr>
              <a:tr h="100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24" name="object 24" descr=""/>
          <p:cNvGrpSpPr/>
          <p:nvPr/>
        </p:nvGrpSpPr>
        <p:grpSpPr>
          <a:xfrm>
            <a:off x="9970007" y="3922776"/>
            <a:ext cx="927100" cy="405765"/>
            <a:chOff x="9970007" y="3922776"/>
            <a:chExt cx="927100" cy="405765"/>
          </a:xfrm>
        </p:grpSpPr>
        <p:sp>
          <p:nvSpPr>
            <p:cNvPr id="25" name="object 25" descr=""/>
            <p:cNvSpPr/>
            <p:nvPr/>
          </p:nvSpPr>
          <p:spPr>
            <a:xfrm>
              <a:off x="9970007" y="3922776"/>
              <a:ext cx="649605" cy="405765"/>
            </a:xfrm>
            <a:custGeom>
              <a:avLst/>
              <a:gdLst/>
              <a:ahLst/>
              <a:cxnLst/>
              <a:rect l="l" t="t" r="r" b="b"/>
              <a:pathLst>
                <a:path w="649604" h="405764">
                  <a:moveTo>
                    <a:pt x="649224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649224" y="405384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619231" y="3922776"/>
              <a:ext cx="277495" cy="405765"/>
            </a:xfrm>
            <a:custGeom>
              <a:avLst/>
              <a:gdLst/>
              <a:ahLst/>
              <a:cxnLst/>
              <a:rect l="l" t="t" r="r" b="b"/>
              <a:pathLst>
                <a:path w="277495" h="405764">
                  <a:moveTo>
                    <a:pt x="277368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277368" y="405384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9970007" y="4532376"/>
            <a:ext cx="927100" cy="408940"/>
            <a:chOff x="9970007" y="4532376"/>
            <a:chExt cx="927100" cy="408940"/>
          </a:xfrm>
        </p:grpSpPr>
        <p:sp>
          <p:nvSpPr>
            <p:cNvPr id="28" name="object 28" descr=""/>
            <p:cNvSpPr/>
            <p:nvPr/>
          </p:nvSpPr>
          <p:spPr>
            <a:xfrm>
              <a:off x="9970007" y="4532376"/>
              <a:ext cx="771525" cy="408940"/>
            </a:xfrm>
            <a:custGeom>
              <a:avLst/>
              <a:gdLst/>
              <a:ahLst/>
              <a:cxnLst/>
              <a:rect l="l" t="t" r="r" b="b"/>
              <a:pathLst>
                <a:path w="771525" h="408939">
                  <a:moveTo>
                    <a:pt x="771144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771144" y="408431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41151" y="4532376"/>
              <a:ext cx="155575" cy="408940"/>
            </a:xfrm>
            <a:custGeom>
              <a:avLst/>
              <a:gdLst/>
              <a:ahLst/>
              <a:cxnLst/>
              <a:rect l="l" t="t" r="r" b="b"/>
              <a:pathLst>
                <a:path w="155575" h="408939">
                  <a:moveTo>
                    <a:pt x="155448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155448" y="408431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9845040" y="5145023"/>
            <a:ext cx="1051560" cy="405765"/>
            <a:chOff x="9845040" y="5145023"/>
            <a:chExt cx="1051560" cy="405765"/>
          </a:xfrm>
        </p:grpSpPr>
        <p:sp>
          <p:nvSpPr>
            <p:cNvPr id="31" name="object 31" descr=""/>
            <p:cNvSpPr/>
            <p:nvPr/>
          </p:nvSpPr>
          <p:spPr>
            <a:xfrm>
              <a:off x="9845040" y="5145023"/>
              <a:ext cx="896619" cy="405765"/>
            </a:xfrm>
            <a:custGeom>
              <a:avLst/>
              <a:gdLst/>
              <a:ahLst/>
              <a:cxnLst/>
              <a:rect l="l" t="t" r="r" b="b"/>
              <a:pathLst>
                <a:path w="896620" h="405764">
                  <a:moveTo>
                    <a:pt x="896111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896111" y="405384"/>
                  </a:lnTo>
                  <a:lnTo>
                    <a:pt x="896111" y="0"/>
                  </a:lnTo>
                  <a:close/>
                </a:path>
              </a:pathLst>
            </a:custGeom>
            <a:solidFill>
              <a:srgbClr val="00C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741152" y="5145023"/>
              <a:ext cx="155575" cy="405765"/>
            </a:xfrm>
            <a:custGeom>
              <a:avLst/>
              <a:gdLst/>
              <a:ahLst/>
              <a:cxnLst/>
              <a:rect l="l" t="t" r="r" b="b"/>
              <a:pathLst>
                <a:path w="155575" h="405764">
                  <a:moveTo>
                    <a:pt x="155448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55448" y="405384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009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/>
          <p:nvPr/>
        </p:nvSpPr>
        <p:spPr>
          <a:xfrm>
            <a:off x="10680192" y="3313176"/>
            <a:ext cx="216535" cy="405765"/>
          </a:xfrm>
          <a:custGeom>
            <a:avLst/>
            <a:gdLst/>
            <a:ahLst/>
            <a:cxnLst/>
            <a:rect l="l" t="t" r="r" b="b"/>
            <a:pathLst>
              <a:path w="216534" h="405764">
                <a:moveTo>
                  <a:pt x="216407" y="0"/>
                </a:moveTo>
                <a:lnTo>
                  <a:pt x="0" y="0"/>
                </a:lnTo>
                <a:lnTo>
                  <a:pt x="0" y="405384"/>
                </a:lnTo>
                <a:lnTo>
                  <a:pt x="216407" y="405384"/>
                </a:lnTo>
                <a:lnTo>
                  <a:pt x="216407" y="0"/>
                </a:lnTo>
                <a:close/>
              </a:path>
            </a:pathLst>
          </a:custGeom>
          <a:solidFill>
            <a:srgbClr val="009B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4495798" y="3313176"/>
            <a:ext cx="2999740" cy="405765"/>
          </a:xfrm>
          <a:prstGeom prst="rect">
            <a:avLst/>
          </a:prstGeom>
          <a:solidFill>
            <a:srgbClr val="7F7F7F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47%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495798" y="3922776"/>
            <a:ext cx="2536190" cy="405765"/>
          </a:xfrm>
          <a:prstGeom prst="rect">
            <a:avLst/>
          </a:prstGeom>
          <a:solidFill>
            <a:srgbClr val="7F7F7F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40%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495798" y="4532376"/>
            <a:ext cx="2225040" cy="408940"/>
          </a:xfrm>
          <a:prstGeom prst="rect">
            <a:avLst/>
          </a:prstGeom>
          <a:solidFill>
            <a:srgbClr val="7F7F7F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35%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495798" y="5145023"/>
            <a:ext cx="2536190" cy="405765"/>
          </a:xfrm>
          <a:prstGeom prst="rect">
            <a:avLst/>
          </a:prstGeom>
          <a:solidFill>
            <a:srgbClr val="7F7F7F"/>
          </a:solidFill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40%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495031" y="3313176"/>
            <a:ext cx="2505710" cy="405765"/>
          </a:xfrm>
          <a:prstGeom prst="rect">
            <a:avLst/>
          </a:prstGeom>
          <a:solidFill>
            <a:srgbClr val="A6A6A6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39%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031735" y="3922776"/>
            <a:ext cx="2938780" cy="405765"/>
          </a:xfrm>
          <a:prstGeom prst="rect">
            <a:avLst/>
          </a:prstGeom>
          <a:solidFill>
            <a:srgbClr val="A6A6A6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46%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075400" y="3984244"/>
            <a:ext cx="14681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0455" algn="l"/>
              </a:tabLst>
            </a:pPr>
            <a:r>
              <a:rPr dirty="0" sz="1600">
                <a:latin typeface="Arial MT"/>
                <a:cs typeface="Arial MT"/>
              </a:rPr>
              <a:t>10%</a:t>
            </a:r>
            <a:r>
              <a:rPr dirty="0" sz="1600" spc="240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4%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86%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720840" y="4532376"/>
            <a:ext cx="3249295" cy="408940"/>
          </a:xfrm>
          <a:prstGeom prst="rect">
            <a:avLst/>
          </a:prstGeom>
          <a:solidFill>
            <a:srgbClr val="A6A6A6"/>
          </a:solidFill>
        </p:spPr>
        <p:txBody>
          <a:bodyPr wrap="square" lIns="0" tIns="74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51%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137244" y="4593844"/>
            <a:ext cx="14065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8225" algn="l"/>
              </a:tabLst>
            </a:pPr>
            <a:r>
              <a:rPr dirty="0" sz="1600">
                <a:latin typeface="Arial MT"/>
                <a:cs typeface="Arial MT"/>
              </a:rPr>
              <a:t>12%</a:t>
            </a:r>
            <a:r>
              <a:rPr dirty="0" sz="1600" spc="-254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86%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031735" y="5145023"/>
            <a:ext cx="2813685" cy="405765"/>
          </a:xfrm>
          <a:prstGeom prst="rect">
            <a:avLst/>
          </a:prstGeom>
          <a:solidFill>
            <a:srgbClr val="A6A6A6"/>
          </a:solidFill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44%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0075400" y="5203444"/>
            <a:ext cx="14681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0455" algn="l"/>
              </a:tabLst>
            </a:pPr>
            <a:r>
              <a:rPr dirty="0" sz="1600">
                <a:latin typeface="Arial MT"/>
                <a:cs typeface="Arial MT"/>
              </a:rPr>
              <a:t>14%</a:t>
            </a:r>
            <a:r>
              <a:rPr dirty="0" sz="1600" spc="240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84%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000488" y="3313176"/>
            <a:ext cx="883285" cy="405765"/>
          </a:xfrm>
          <a:prstGeom prst="rect">
            <a:avLst/>
          </a:prstGeom>
          <a:solidFill>
            <a:srgbClr val="00CF9C"/>
          </a:solidFill>
        </p:spPr>
        <p:txBody>
          <a:bodyPr wrap="square" lIns="0" tIns="74295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585"/>
              </a:spcBef>
            </a:pPr>
            <a:r>
              <a:rPr dirty="0" sz="1600" spc="-50">
                <a:latin typeface="Arial MT"/>
                <a:cs typeface="Arial MT"/>
              </a:rPr>
              <a:t>11%</a:t>
            </a:r>
            <a:r>
              <a:rPr dirty="0" sz="1600" spc="-60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3%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130361" y="1450340"/>
            <a:ext cx="7929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Level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Concern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With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Various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684E"/>
                </a:solidFill>
                <a:latin typeface="Arial"/>
                <a:cs typeface="Arial"/>
              </a:rPr>
              <a:t>Types</a:t>
            </a:r>
            <a:r>
              <a:rPr dirty="0" sz="1800" spc="-45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of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Information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684E"/>
                </a:solidFill>
                <a:latin typeface="Arial"/>
                <a:cs typeface="Arial"/>
              </a:rPr>
              <a:t>Being</a:t>
            </a:r>
            <a:r>
              <a:rPr dirty="0" sz="1800" spc="-40" b="1">
                <a:solidFill>
                  <a:srgbClr val="00684E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84E"/>
                </a:solidFill>
                <a:latin typeface="Arial"/>
                <a:cs typeface="Arial"/>
              </a:rPr>
              <a:t>Compromised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7" name="object 47" descr=""/>
          <p:cNvGraphicFramePr>
            <a:graphicFrameLocks noGrp="1"/>
          </p:cNvGraphicFramePr>
          <p:nvPr/>
        </p:nvGraphicFramePr>
        <p:xfrm>
          <a:off x="4489450" y="5762907"/>
          <a:ext cx="648970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820"/>
                <a:gridCol w="1388745"/>
                <a:gridCol w="210819"/>
                <a:gridCol w="1388745"/>
                <a:gridCol w="210820"/>
                <a:gridCol w="1388745"/>
                <a:gridCol w="210820"/>
                <a:gridCol w="1388745"/>
              </a:tblGrid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concerned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517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497205">
                        <a:lnSpc>
                          <a:spcPts val="1610"/>
                        </a:lnSpc>
                        <a:spcBef>
                          <a:spcPts val="46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Somewhat concerned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CF9C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508000">
                        <a:lnSpc>
                          <a:spcPts val="1610"/>
                        </a:lnSpc>
                        <a:spcBef>
                          <a:spcPts val="4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very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concerned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B75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508000">
                        <a:lnSpc>
                          <a:spcPts val="1610"/>
                        </a:lnSpc>
                        <a:spcBef>
                          <a:spcPts val="4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at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all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concerned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sp>
        <p:nvSpPr>
          <p:cNvPr id="48" name="object 48" descr=""/>
          <p:cNvSpPr txBox="1"/>
          <p:nvPr/>
        </p:nvSpPr>
        <p:spPr>
          <a:xfrm>
            <a:off x="672031" y="6456679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38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4725" y="6302031"/>
              <a:ext cx="650873" cy="37203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4279900" cy="6858000"/>
            </a:xfrm>
            <a:custGeom>
              <a:avLst/>
              <a:gdLst/>
              <a:ahLst/>
              <a:cxnLst/>
              <a:rect l="l" t="t" r="r" b="b"/>
              <a:pathLst>
                <a:path w="4279900" h="6858000">
                  <a:moveTo>
                    <a:pt x="427939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279392" y="6857999"/>
                  </a:lnTo>
                  <a:lnTo>
                    <a:pt x="4279392" y="0"/>
                  </a:lnTo>
                  <a:close/>
                </a:path>
              </a:pathLst>
            </a:custGeom>
            <a:solidFill>
              <a:srgbClr val="ECEA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77" y="470915"/>
            <a:ext cx="25939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5">
                <a:solidFill>
                  <a:srgbClr val="003078"/>
                </a:solidFill>
                <a:latin typeface="Tahoma"/>
                <a:cs typeface="Tahoma"/>
              </a:rPr>
              <a:t>Momentum: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000" spc="-254">
                <a:solidFill>
                  <a:srgbClr val="003078"/>
                </a:solidFill>
                <a:latin typeface="Tahoma"/>
                <a:cs typeface="Tahoma"/>
              </a:rPr>
              <a:t>AI</a:t>
            </a:r>
            <a:r>
              <a:rPr dirty="0" sz="2000" spc="-4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80">
                <a:solidFill>
                  <a:srgbClr val="003078"/>
                </a:solidFill>
                <a:latin typeface="Tahoma"/>
                <a:cs typeface="Tahoma"/>
              </a:rPr>
              <a:t>adoption</a:t>
            </a:r>
            <a:r>
              <a:rPr dirty="0" sz="2000" spc="-3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75">
                <a:solidFill>
                  <a:srgbClr val="003078"/>
                </a:solidFill>
                <a:latin typeface="Tahoma"/>
                <a:cs typeface="Tahoma"/>
              </a:rPr>
              <a:t>is</a:t>
            </a:r>
            <a:r>
              <a:rPr dirty="0" sz="2000" spc="-5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80">
                <a:solidFill>
                  <a:srgbClr val="003078"/>
                </a:solidFill>
                <a:latin typeface="Tahoma"/>
                <a:cs typeface="Tahoma"/>
              </a:rPr>
              <a:t>surging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2277" y="1246123"/>
            <a:ext cx="3263900" cy="1628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14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Artificial</a:t>
            </a:r>
            <a:r>
              <a:rPr dirty="0" sz="1200" spc="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Intelligence</a:t>
            </a:r>
            <a:r>
              <a:rPr dirty="0" sz="1200" spc="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1B1B1B"/>
                </a:solidFill>
                <a:latin typeface="Trebuchet MS"/>
                <a:cs typeface="Trebuchet MS"/>
              </a:rPr>
              <a:t>(AI)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has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moved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from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the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periphery</a:t>
            </a:r>
            <a:r>
              <a:rPr dirty="0" sz="1200" spc="1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1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core</a:t>
            </a:r>
            <a:r>
              <a:rPr dirty="0" sz="1200" spc="1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enterprise</a:t>
            </a:r>
            <a:r>
              <a:rPr dirty="0" sz="1200" spc="1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strategy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for</a:t>
            </a:r>
            <a:r>
              <a:rPr dirty="0" sz="1200" spc="2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200" spc="2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businesses.</a:t>
            </a:r>
            <a:r>
              <a:rPr dirty="0" sz="1200" spc="2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Three-quarters</a:t>
            </a:r>
            <a:r>
              <a:rPr dirty="0" sz="1200" spc="2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of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organizations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now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view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strategic,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enterprise-wide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priority.</a:t>
            </a:r>
            <a:endParaRPr sz="1200">
              <a:latin typeface="Trebuchet MS"/>
              <a:cs typeface="Trebuchet MS"/>
            </a:endParaRPr>
          </a:p>
          <a:p>
            <a:pPr marL="12700" marR="22860">
              <a:lnSpc>
                <a:spcPts val="1390"/>
              </a:lnSpc>
              <a:spcBef>
                <a:spcPts val="1360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This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surge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not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merely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1B1B1B"/>
                </a:solidFill>
                <a:latin typeface="Trebuchet MS"/>
                <a:cs typeface="Trebuchet MS"/>
              </a:rPr>
              <a:t>about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experimentation;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it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reflects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deepening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commitment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transformative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force.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2277" y="3010915"/>
            <a:ext cx="3139440" cy="7543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On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average,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enterprises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1B1B1B"/>
                </a:solidFill>
                <a:latin typeface="Trebuchet MS"/>
                <a:cs typeface="Trebuchet MS"/>
              </a:rPr>
              <a:t>are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deploying</a:t>
            </a:r>
            <a:r>
              <a:rPr dirty="0" sz="1200" spc="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across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50">
                <a:solidFill>
                  <a:srgbClr val="1B1B1B"/>
                </a:solidFill>
                <a:latin typeface="Trebuchet MS"/>
                <a:cs typeface="Trebuchet MS"/>
              </a:rPr>
              <a:t>7.1</a:t>
            </a:r>
            <a:r>
              <a:rPr dirty="0" sz="1200" spc="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distinct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use</a:t>
            </a:r>
            <a:r>
              <a:rPr dirty="0" sz="1200" spc="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cases,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ranging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from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quality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control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customer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service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1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innovation</a:t>
            </a:r>
            <a:r>
              <a:rPr dirty="0" sz="1200" spc="1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1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decision-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making.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2277" y="3885692"/>
            <a:ext cx="3376929" cy="127508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65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81%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large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businesses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expect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to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fully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integrate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into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their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operations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within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next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two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years,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including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30">
                <a:solidFill>
                  <a:srgbClr val="1B1B1B"/>
                </a:solidFill>
                <a:latin typeface="Trebuchet MS"/>
                <a:cs typeface="Trebuchet MS"/>
              </a:rPr>
              <a:t>30%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who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plan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to 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do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so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within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next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year.</a:t>
            </a:r>
            <a:endParaRPr sz="1200">
              <a:latin typeface="Trebuchet MS"/>
              <a:cs typeface="Trebuchet MS"/>
            </a:endParaRPr>
          </a:p>
          <a:p>
            <a:pPr marL="12700" marR="425450">
              <a:lnSpc>
                <a:spcPts val="1390"/>
              </a:lnSpc>
              <a:spcBef>
                <a:spcPts val="1240"/>
              </a:spcBef>
            </a:pP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Only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2%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say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they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have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no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timeline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for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AI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integration.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2277" y="5296916"/>
            <a:ext cx="321564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This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widespread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adoption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signals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new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1B1B1B"/>
                </a:solidFill>
                <a:latin typeface="Trebuchet MS"/>
                <a:cs typeface="Trebuchet MS"/>
              </a:rPr>
              <a:t>era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where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embedded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into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fabric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of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operations,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products,</a:t>
            </a:r>
            <a:r>
              <a:rPr dirty="0" sz="1200" spc="1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services.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390678" y="358081"/>
            <a:ext cx="5044440" cy="5727065"/>
            <a:chOff x="5390678" y="358081"/>
            <a:chExt cx="5044440" cy="5727065"/>
          </a:xfrm>
        </p:grpSpPr>
        <p:sp>
          <p:nvSpPr>
            <p:cNvPr id="12" name="object 12" descr=""/>
            <p:cNvSpPr/>
            <p:nvPr/>
          </p:nvSpPr>
          <p:spPr>
            <a:xfrm>
              <a:off x="5390667" y="358088"/>
              <a:ext cx="5044440" cy="5727065"/>
            </a:xfrm>
            <a:custGeom>
              <a:avLst/>
              <a:gdLst/>
              <a:ahLst/>
              <a:cxnLst/>
              <a:rect l="l" t="t" r="r" b="b"/>
              <a:pathLst>
                <a:path w="5044440" h="5727065">
                  <a:moveTo>
                    <a:pt x="5043868" y="3076956"/>
                  </a:moveTo>
                  <a:lnTo>
                    <a:pt x="5034026" y="3028251"/>
                  </a:lnTo>
                  <a:lnTo>
                    <a:pt x="5007216" y="2988475"/>
                  </a:lnTo>
                  <a:lnTo>
                    <a:pt x="4967427" y="2961652"/>
                  </a:lnTo>
                  <a:lnTo>
                    <a:pt x="4918722" y="2951810"/>
                  </a:lnTo>
                  <a:lnTo>
                    <a:pt x="125158" y="2951810"/>
                  </a:lnTo>
                  <a:lnTo>
                    <a:pt x="76441" y="2961652"/>
                  </a:lnTo>
                  <a:lnTo>
                    <a:pt x="36664" y="2988475"/>
                  </a:lnTo>
                  <a:lnTo>
                    <a:pt x="9842" y="3028251"/>
                  </a:lnTo>
                  <a:lnTo>
                    <a:pt x="0" y="3076956"/>
                  </a:lnTo>
                  <a:lnTo>
                    <a:pt x="0" y="5601563"/>
                  </a:lnTo>
                  <a:lnTo>
                    <a:pt x="9842" y="5650268"/>
                  </a:lnTo>
                  <a:lnTo>
                    <a:pt x="36664" y="5690057"/>
                  </a:lnTo>
                  <a:lnTo>
                    <a:pt x="76441" y="5716867"/>
                  </a:lnTo>
                  <a:lnTo>
                    <a:pt x="125158" y="5726709"/>
                  </a:lnTo>
                  <a:lnTo>
                    <a:pt x="4918722" y="5726709"/>
                  </a:lnTo>
                  <a:lnTo>
                    <a:pt x="4967427" y="5716867"/>
                  </a:lnTo>
                  <a:lnTo>
                    <a:pt x="5007216" y="5690057"/>
                  </a:lnTo>
                  <a:lnTo>
                    <a:pt x="5034026" y="5650268"/>
                  </a:lnTo>
                  <a:lnTo>
                    <a:pt x="5043868" y="5601563"/>
                  </a:lnTo>
                  <a:lnTo>
                    <a:pt x="5043868" y="3076956"/>
                  </a:lnTo>
                  <a:close/>
                </a:path>
                <a:path w="5044440" h="5727065">
                  <a:moveTo>
                    <a:pt x="5043868" y="125145"/>
                  </a:moveTo>
                  <a:lnTo>
                    <a:pt x="5034026" y="76428"/>
                  </a:lnTo>
                  <a:lnTo>
                    <a:pt x="5007216" y="36652"/>
                  </a:lnTo>
                  <a:lnTo>
                    <a:pt x="4967427" y="9829"/>
                  </a:lnTo>
                  <a:lnTo>
                    <a:pt x="4918722" y="0"/>
                  </a:lnTo>
                  <a:lnTo>
                    <a:pt x="125158" y="0"/>
                  </a:lnTo>
                  <a:lnTo>
                    <a:pt x="76441" y="9829"/>
                  </a:lnTo>
                  <a:lnTo>
                    <a:pt x="36664" y="36652"/>
                  </a:lnTo>
                  <a:lnTo>
                    <a:pt x="9842" y="76428"/>
                  </a:lnTo>
                  <a:lnTo>
                    <a:pt x="0" y="125145"/>
                  </a:lnTo>
                  <a:lnTo>
                    <a:pt x="0" y="2649740"/>
                  </a:lnTo>
                  <a:lnTo>
                    <a:pt x="9842" y="2698458"/>
                  </a:lnTo>
                  <a:lnTo>
                    <a:pt x="36664" y="2738234"/>
                  </a:lnTo>
                  <a:lnTo>
                    <a:pt x="76441" y="2765056"/>
                  </a:lnTo>
                  <a:lnTo>
                    <a:pt x="125158" y="2774886"/>
                  </a:lnTo>
                  <a:lnTo>
                    <a:pt x="4918722" y="2774886"/>
                  </a:lnTo>
                  <a:lnTo>
                    <a:pt x="4967427" y="2765056"/>
                  </a:lnTo>
                  <a:lnTo>
                    <a:pt x="5007216" y="2738234"/>
                  </a:lnTo>
                  <a:lnTo>
                    <a:pt x="5034026" y="2698458"/>
                  </a:lnTo>
                  <a:lnTo>
                    <a:pt x="5043868" y="2649740"/>
                  </a:lnTo>
                  <a:lnTo>
                    <a:pt x="5043868" y="125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9300" y="439846"/>
              <a:ext cx="4746619" cy="261136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2768" y="3360333"/>
              <a:ext cx="4639680" cy="267401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735530" y="645667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B1B1B"/>
                </a:solidFill>
                <a:latin typeface="Arial MT"/>
                <a:cs typeface="Arial MT"/>
              </a:rPr>
              <a:t>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70461" y="2845308"/>
            <a:ext cx="993140" cy="26352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17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Click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here</a:t>
            </a:r>
            <a:r>
              <a:rPr dirty="0" u="sng" sz="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full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size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(page</a:t>
            </a:r>
            <a:r>
              <a:rPr dirty="0" u="sng" sz="8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12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570461" y="5783579"/>
            <a:ext cx="99314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890"/>
              </a:lnSpc>
              <a:spcBef>
                <a:spcPts val="185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Click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here</a:t>
            </a:r>
            <a:r>
              <a:rPr dirty="0" u="sng" sz="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full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size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(page</a:t>
            </a:r>
            <a:r>
              <a:rPr dirty="0" u="sng" sz="8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13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4725" y="6302031"/>
              <a:ext cx="650873" cy="37203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4279900" cy="6858000"/>
            </a:xfrm>
            <a:custGeom>
              <a:avLst/>
              <a:gdLst/>
              <a:ahLst/>
              <a:cxnLst/>
              <a:rect l="l" t="t" r="r" b="b"/>
              <a:pathLst>
                <a:path w="4279900" h="6858000">
                  <a:moveTo>
                    <a:pt x="427939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279392" y="6857999"/>
                  </a:lnTo>
                  <a:lnTo>
                    <a:pt x="4279392" y="0"/>
                  </a:lnTo>
                  <a:close/>
                </a:path>
              </a:pathLst>
            </a:custGeom>
            <a:solidFill>
              <a:srgbClr val="ECEA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77" y="470915"/>
            <a:ext cx="29591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solidFill>
                  <a:srgbClr val="003078"/>
                </a:solidFill>
                <a:latin typeface="Tahoma"/>
                <a:cs typeface="Tahoma"/>
              </a:rPr>
              <a:t>Readiness</a:t>
            </a:r>
            <a:r>
              <a:rPr dirty="0" sz="200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003078"/>
                </a:solidFill>
                <a:latin typeface="Tahoma"/>
                <a:cs typeface="Tahoma"/>
              </a:rPr>
              <a:t>gap: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000" spc="-80">
                <a:solidFill>
                  <a:srgbClr val="003078"/>
                </a:solidFill>
                <a:latin typeface="Tahoma"/>
                <a:cs typeface="Tahoma"/>
              </a:rPr>
              <a:t>scaling</a:t>
            </a:r>
            <a:r>
              <a:rPr dirty="0" sz="2000" spc="-1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85">
                <a:solidFill>
                  <a:srgbClr val="003078"/>
                </a:solidFill>
                <a:latin typeface="Tahoma"/>
                <a:cs typeface="Tahoma"/>
              </a:rPr>
              <a:t>confidence</a:t>
            </a:r>
            <a:r>
              <a:rPr dirty="0" sz="2000" spc="-1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75">
                <a:solidFill>
                  <a:srgbClr val="003078"/>
                </a:solidFill>
                <a:latin typeface="Tahoma"/>
                <a:cs typeface="Tahoma"/>
              </a:rPr>
              <a:t>is</a:t>
            </a:r>
            <a:r>
              <a:rPr dirty="0" sz="2000" spc="-2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003078"/>
                </a:solidFill>
                <a:latin typeface="Tahoma"/>
                <a:cs typeface="Tahoma"/>
              </a:rPr>
              <a:t>low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2277" y="1246123"/>
            <a:ext cx="3206115" cy="5619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Despite</a:t>
            </a:r>
            <a:r>
              <a:rPr dirty="0" sz="12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widespread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adoption,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only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47%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of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businesses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feel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'very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well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set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up'</a:t>
            </a:r>
            <a:r>
              <a:rPr dirty="0" sz="1200" spc="4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scale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AI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across</a:t>
            </a:r>
            <a:r>
              <a:rPr dirty="0" sz="1200" spc="1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their</a:t>
            </a:r>
            <a:r>
              <a:rPr dirty="0" sz="1200" spc="1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organizations.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2277" y="1944115"/>
            <a:ext cx="3382645" cy="11226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14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Similarly,</a:t>
            </a:r>
            <a:r>
              <a:rPr dirty="0" sz="1200" spc="2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most</a:t>
            </a:r>
            <a:r>
              <a:rPr dirty="0" sz="1200" spc="2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businesses</a:t>
            </a:r>
            <a:r>
              <a:rPr dirty="0" sz="1200" spc="229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1B1B1B"/>
                </a:solidFill>
                <a:latin typeface="Trebuchet MS"/>
                <a:cs typeface="Trebuchet MS"/>
              </a:rPr>
              <a:t>are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confident/somewhat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confident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in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their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ability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keep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up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pace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evolution,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however,</a:t>
            </a:r>
            <a:r>
              <a:rPr dirty="0" sz="1200" spc="1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only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30%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are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completely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confident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–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leaving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some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hesitation,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more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so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for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larger</a:t>
            </a:r>
            <a:r>
              <a:rPr dirty="0" sz="1200" spc="2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enterprises.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5530" y="645667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B1B1B"/>
                </a:solidFill>
                <a:latin typeface="Arial MT"/>
                <a:cs typeface="Arial MT"/>
              </a:rPr>
              <a:t>5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390678" y="358081"/>
            <a:ext cx="5044440" cy="5727065"/>
            <a:chOff x="5390678" y="358081"/>
            <a:chExt cx="5044440" cy="5727065"/>
          </a:xfrm>
        </p:grpSpPr>
        <p:sp>
          <p:nvSpPr>
            <p:cNvPr id="11" name="object 11" descr=""/>
            <p:cNvSpPr/>
            <p:nvPr/>
          </p:nvSpPr>
          <p:spPr>
            <a:xfrm>
              <a:off x="5390667" y="358088"/>
              <a:ext cx="5044440" cy="5727065"/>
            </a:xfrm>
            <a:custGeom>
              <a:avLst/>
              <a:gdLst/>
              <a:ahLst/>
              <a:cxnLst/>
              <a:rect l="l" t="t" r="r" b="b"/>
              <a:pathLst>
                <a:path w="5044440" h="5727065">
                  <a:moveTo>
                    <a:pt x="5043868" y="3076956"/>
                  </a:moveTo>
                  <a:lnTo>
                    <a:pt x="5034026" y="3028251"/>
                  </a:lnTo>
                  <a:lnTo>
                    <a:pt x="5007216" y="2988475"/>
                  </a:lnTo>
                  <a:lnTo>
                    <a:pt x="4967427" y="2961652"/>
                  </a:lnTo>
                  <a:lnTo>
                    <a:pt x="4918722" y="2951810"/>
                  </a:lnTo>
                  <a:lnTo>
                    <a:pt x="125158" y="2951810"/>
                  </a:lnTo>
                  <a:lnTo>
                    <a:pt x="76441" y="2961652"/>
                  </a:lnTo>
                  <a:lnTo>
                    <a:pt x="36664" y="2988475"/>
                  </a:lnTo>
                  <a:lnTo>
                    <a:pt x="9842" y="3028251"/>
                  </a:lnTo>
                  <a:lnTo>
                    <a:pt x="0" y="3076956"/>
                  </a:lnTo>
                  <a:lnTo>
                    <a:pt x="0" y="5601563"/>
                  </a:lnTo>
                  <a:lnTo>
                    <a:pt x="9842" y="5650268"/>
                  </a:lnTo>
                  <a:lnTo>
                    <a:pt x="36664" y="5690057"/>
                  </a:lnTo>
                  <a:lnTo>
                    <a:pt x="76441" y="5716867"/>
                  </a:lnTo>
                  <a:lnTo>
                    <a:pt x="125158" y="5726709"/>
                  </a:lnTo>
                  <a:lnTo>
                    <a:pt x="4918722" y="5726709"/>
                  </a:lnTo>
                  <a:lnTo>
                    <a:pt x="4967427" y="5716867"/>
                  </a:lnTo>
                  <a:lnTo>
                    <a:pt x="5007216" y="5690057"/>
                  </a:lnTo>
                  <a:lnTo>
                    <a:pt x="5034026" y="5650268"/>
                  </a:lnTo>
                  <a:lnTo>
                    <a:pt x="5043868" y="5601563"/>
                  </a:lnTo>
                  <a:lnTo>
                    <a:pt x="5043868" y="3076956"/>
                  </a:lnTo>
                  <a:close/>
                </a:path>
                <a:path w="5044440" h="5727065">
                  <a:moveTo>
                    <a:pt x="5043868" y="125145"/>
                  </a:moveTo>
                  <a:lnTo>
                    <a:pt x="5034026" y="76428"/>
                  </a:lnTo>
                  <a:lnTo>
                    <a:pt x="5007216" y="36652"/>
                  </a:lnTo>
                  <a:lnTo>
                    <a:pt x="4967427" y="9829"/>
                  </a:lnTo>
                  <a:lnTo>
                    <a:pt x="4918722" y="0"/>
                  </a:lnTo>
                  <a:lnTo>
                    <a:pt x="125158" y="0"/>
                  </a:lnTo>
                  <a:lnTo>
                    <a:pt x="76441" y="9829"/>
                  </a:lnTo>
                  <a:lnTo>
                    <a:pt x="36664" y="36652"/>
                  </a:lnTo>
                  <a:lnTo>
                    <a:pt x="9842" y="76428"/>
                  </a:lnTo>
                  <a:lnTo>
                    <a:pt x="0" y="125145"/>
                  </a:lnTo>
                  <a:lnTo>
                    <a:pt x="0" y="2649740"/>
                  </a:lnTo>
                  <a:lnTo>
                    <a:pt x="9842" y="2698458"/>
                  </a:lnTo>
                  <a:lnTo>
                    <a:pt x="36664" y="2738234"/>
                  </a:lnTo>
                  <a:lnTo>
                    <a:pt x="76441" y="2765056"/>
                  </a:lnTo>
                  <a:lnTo>
                    <a:pt x="125158" y="2774886"/>
                  </a:lnTo>
                  <a:lnTo>
                    <a:pt x="4918722" y="2774886"/>
                  </a:lnTo>
                  <a:lnTo>
                    <a:pt x="4967427" y="2765056"/>
                  </a:lnTo>
                  <a:lnTo>
                    <a:pt x="5007216" y="2738234"/>
                  </a:lnTo>
                  <a:lnTo>
                    <a:pt x="5034026" y="2698458"/>
                  </a:lnTo>
                  <a:lnTo>
                    <a:pt x="5043868" y="2649740"/>
                  </a:lnTo>
                  <a:lnTo>
                    <a:pt x="5043868" y="125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6110" y="414373"/>
              <a:ext cx="4732996" cy="266230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7453" y="3360451"/>
              <a:ext cx="4753396" cy="267378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0570461" y="2845308"/>
            <a:ext cx="993140" cy="26352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17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Click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here</a:t>
            </a:r>
            <a:r>
              <a:rPr dirty="0" u="sng" sz="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full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size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(page</a:t>
            </a:r>
            <a:r>
              <a:rPr dirty="0" u="sng" sz="8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14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70461" y="5783579"/>
            <a:ext cx="99314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890"/>
              </a:lnSpc>
              <a:spcBef>
                <a:spcPts val="185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Click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here</a:t>
            </a:r>
            <a:r>
              <a:rPr dirty="0" u="sng" sz="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full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size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(page</a:t>
            </a:r>
            <a:r>
              <a:rPr dirty="0" u="sng" sz="8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15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4725" y="6302031"/>
              <a:ext cx="650873" cy="37203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4279900" cy="6858000"/>
            </a:xfrm>
            <a:custGeom>
              <a:avLst/>
              <a:gdLst/>
              <a:ahLst/>
              <a:cxnLst/>
              <a:rect l="l" t="t" r="r" b="b"/>
              <a:pathLst>
                <a:path w="4279900" h="6858000">
                  <a:moveTo>
                    <a:pt x="427939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279392" y="6857999"/>
                  </a:lnTo>
                  <a:lnTo>
                    <a:pt x="4279392" y="0"/>
                  </a:lnTo>
                  <a:close/>
                </a:path>
              </a:pathLst>
            </a:custGeom>
            <a:solidFill>
              <a:srgbClr val="ECEA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76" y="470915"/>
            <a:ext cx="345947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14">
                <a:solidFill>
                  <a:srgbClr val="003078"/>
                </a:solidFill>
                <a:latin typeface="Tahoma"/>
                <a:cs typeface="Tahoma"/>
              </a:rPr>
              <a:t>Emerging</a:t>
            </a:r>
            <a:r>
              <a:rPr dirty="0" sz="2000" spc="-2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003078"/>
                </a:solidFill>
                <a:latin typeface="Tahoma"/>
                <a:cs typeface="Tahoma"/>
              </a:rPr>
              <a:t>strategic</a:t>
            </a:r>
            <a:r>
              <a:rPr dirty="0" sz="2000" spc="-2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85">
                <a:solidFill>
                  <a:srgbClr val="003078"/>
                </a:solidFill>
                <a:latin typeface="Tahoma"/>
                <a:cs typeface="Tahoma"/>
              </a:rPr>
              <a:t>priorities: </a:t>
            </a:r>
            <a:r>
              <a:rPr dirty="0" sz="2000" spc="-80">
                <a:solidFill>
                  <a:srgbClr val="003078"/>
                </a:solidFill>
                <a:latin typeface="Tahoma"/>
                <a:cs typeface="Tahoma"/>
              </a:rPr>
              <a:t>sovereignty</a:t>
            </a:r>
            <a:r>
              <a:rPr dirty="0" sz="2000" spc="-5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270">
                <a:solidFill>
                  <a:srgbClr val="003078"/>
                </a:solidFill>
                <a:latin typeface="Tahoma"/>
                <a:cs typeface="Tahoma"/>
              </a:rPr>
              <a:t>&amp;</a:t>
            </a:r>
            <a:r>
              <a:rPr dirty="0" sz="2000" spc="-5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003078"/>
                </a:solidFill>
                <a:latin typeface="Tahoma"/>
                <a:cs typeface="Tahoma"/>
              </a:rPr>
              <a:t>sustainability </a:t>
            </a:r>
            <a:r>
              <a:rPr dirty="0" sz="2000" spc="-85">
                <a:solidFill>
                  <a:srgbClr val="003078"/>
                </a:solidFill>
                <a:latin typeface="Tahoma"/>
                <a:cs typeface="Tahoma"/>
              </a:rPr>
              <a:t>drive</a:t>
            </a:r>
            <a:r>
              <a:rPr dirty="0" sz="2000" spc="-5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003078"/>
                </a:solidFill>
                <a:latin typeface="Tahoma"/>
                <a:cs typeface="Tahoma"/>
              </a:rPr>
              <a:t>decisions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2276" y="1538732"/>
            <a:ext cx="3501390" cy="942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dirty="0" sz="1200" spc="50" b="1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-20" b="1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1B1B1B"/>
                </a:solidFill>
                <a:latin typeface="Trebuchet MS"/>
                <a:cs typeface="Trebuchet MS"/>
              </a:rPr>
              <a:t>sovereignty</a:t>
            </a:r>
            <a:r>
              <a:rPr dirty="0" sz="1200" spc="-35" b="1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has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emerged 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key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priority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88%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large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businesses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saying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that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it’s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very/extremely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important</a:t>
            </a:r>
            <a:r>
              <a:rPr dirty="0" sz="1200" spc="1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1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more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then</a:t>
            </a:r>
            <a:r>
              <a:rPr dirty="0" sz="1200" spc="1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20">
                <a:solidFill>
                  <a:srgbClr val="1B1B1B"/>
                </a:solidFill>
                <a:latin typeface="Trebuchet MS"/>
                <a:cs typeface="Trebuchet MS"/>
              </a:rPr>
              <a:t>90%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saying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that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they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will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prioritize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sovereignty 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200" spc="1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they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continue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increase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adoption.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2276" y="2617723"/>
            <a:ext cx="3521710" cy="147637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5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Additionally,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over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90%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businesses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say</a:t>
            </a:r>
            <a:r>
              <a:rPr dirty="0" sz="1200" spc="5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keeping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sensitive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within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borders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valuable,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majority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Canadian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business</a:t>
            </a:r>
            <a:r>
              <a:rPr dirty="0" sz="1200" spc="21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leaders</a:t>
            </a:r>
            <a:r>
              <a:rPr dirty="0" sz="1200" spc="2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concerned</a:t>
            </a:r>
            <a:r>
              <a:rPr dirty="0" sz="1200" spc="2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about</a:t>
            </a:r>
            <a:r>
              <a:rPr dirty="0" sz="1200" spc="2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foreign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governments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accessing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company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used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in</a:t>
            </a:r>
            <a:r>
              <a:rPr dirty="0" sz="1200" spc="5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applications.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42%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believe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such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access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likely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48%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saying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it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would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be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very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concerning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if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it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occurred.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2276" y="4230116"/>
            <a:ext cx="3520440" cy="166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sovereignty concerns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are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also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major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barrier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scaling</a:t>
            </a:r>
            <a:r>
              <a:rPr dirty="0" sz="1200" spc="1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1B1B1B"/>
                </a:solidFill>
                <a:latin typeface="Trebuchet MS"/>
                <a:cs typeface="Trebuchet MS"/>
              </a:rPr>
              <a:t>AI:</a:t>
            </a:r>
            <a:r>
              <a:rPr dirty="0" sz="1200" spc="1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business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leaders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report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an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average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2.8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concerns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per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company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about</a:t>
            </a:r>
            <a:r>
              <a:rPr dirty="0" sz="12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storing</a:t>
            </a:r>
            <a:r>
              <a:rPr dirty="0" sz="12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or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processing</a:t>
            </a:r>
            <a:r>
              <a:rPr dirty="0" sz="12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AI-related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data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outside</a:t>
            </a:r>
            <a:r>
              <a:rPr dirty="0" sz="1200" spc="1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Canada.</a:t>
            </a:r>
            <a:r>
              <a:rPr dirty="0" sz="1200" spc="1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1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top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concerns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include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cybersecurity</a:t>
            </a:r>
            <a:r>
              <a:rPr dirty="0" sz="1200" spc="20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risk,</a:t>
            </a:r>
            <a:r>
              <a:rPr dirty="0" sz="1200" spc="2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compliance</a:t>
            </a:r>
            <a:r>
              <a:rPr dirty="0" sz="1200" spc="2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200" spc="21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Canadian 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residency</a:t>
            </a:r>
            <a:r>
              <a:rPr dirty="0" sz="12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requirements,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higher</a:t>
            </a:r>
            <a:r>
              <a:rPr dirty="0" sz="12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costs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of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ensuring</a:t>
            </a:r>
            <a:r>
              <a:rPr dirty="0" sz="1200" spc="20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compliance</a:t>
            </a:r>
            <a:r>
              <a:rPr dirty="0" sz="1200" spc="1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abroad,</a:t>
            </a:r>
            <a:r>
              <a:rPr dirty="0" sz="1200" spc="21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2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exposure</a:t>
            </a:r>
            <a:r>
              <a:rPr dirty="0" sz="1200" spc="2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to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foreign</a:t>
            </a:r>
            <a:r>
              <a:rPr dirty="0" sz="1200" spc="25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government</a:t>
            </a:r>
            <a:r>
              <a:rPr dirty="0" sz="1200" spc="2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surveillance.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5530" y="645667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B1B1B"/>
                </a:solidFill>
                <a:latin typeface="Arial MT"/>
                <a:cs typeface="Arial MT"/>
              </a:rPr>
              <a:t>6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642929" y="827988"/>
            <a:ext cx="7185659" cy="4542790"/>
          </a:xfrm>
          <a:custGeom>
            <a:avLst/>
            <a:gdLst/>
            <a:ahLst/>
            <a:cxnLst/>
            <a:rect l="l" t="t" r="r" b="b"/>
            <a:pathLst>
              <a:path w="7185659" h="4542790">
                <a:moveTo>
                  <a:pt x="3528606" y="2688564"/>
                </a:moveTo>
                <a:lnTo>
                  <a:pt x="3521722" y="2654490"/>
                </a:lnTo>
                <a:lnTo>
                  <a:pt x="3502964" y="2626664"/>
                </a:lnTo>
                <a:lnTo>
                  <a:pt x="3475139" y="2607894"/>
                </a:lnTo>
                <a:lnTo>
                  <a:pt x="3441052" y="2601010"/>
                </a:lnTo>
                <a:lnTo>
                  <a:pt x="87541" y="2601010"/>
                </a:lnTo>
                <a:lnTo>
                  <a:pt x="53467" y="2607894"/>
                </a:lnTo>
                <a:lnTo>
                  <a:pt x="25641" y="2626664"/>
                </a:lnTo>
                <a:lnTo>
                  <a:pt x="6870" y="2654490"/>
                </a:lnTo>
                <a:lnTo>
                  <a:pt x="0" y="2688564"/>
                </a:lnTo>
                <a:lnTo>
                  <a:pt x="0" y="4454741"/>
                </a:lnTo>
                <a:lnTo>
                  <a:pt x="6870" y="4488815"/>
                </a:lnTo>
                <a:lnTo>
                  <a:pt x="25641" y="4516653"/>
                </a:lnTo>
                <a:lnTo>
                  <a:pt x="53467" y="4535411"/>
                </a:lnTo>
                <a:lnTo>
                  <a:pt x="87541" y="4542294"/>
                </a:lnTo>
                <a:lnTo>
                  <a:pt x="3441052" y="4542294"/>
                </a:lnTo>
                <a:lnTo>
                  <a:pt x="3475139" y="4535411"/>
                </a:lnTo>
                <a:lnTo>
                  <a:pt x="3502964" y="4516653"/>
                </a:lnTo>
                <a:lnTo>
                  <a:pt x="3521722" y="4488815"/>
                </a:lnTo>
                <a:lnTo>
                  <a:pt x="3528606" y="4454741"/>
                </a:lnTo>
                <a:lnTo>
                  <a:pt x="3528606" y="2688564"/>
                </a:lnTo>
                <a:close/>
              </a:path>
              <a:path w="7185659" h="4542790">
                <a:moveTo>
                  <a:pt x="3528606" y="87553"/>
                </a:moveTo>
                <a:lnTo>
                  <a:pt x="3521722" y="53467"/>
                </a:lnTo>
                <a:lnTo>
                  <a:pt x="3502964" y="25641"/>
                </a:lnTo>
                <a:lnTo>
                  <a:pt x="3475139" y="6883"/>
                </a:lnTo>
                <a:lnTo>
                  <a:pt x="3441052" y="0"/>
                </a:lnTo>
                <a:lnTo>
                  <a:pt x="87541" y="0"/>
                </a:lnTo>
                <a:lnTo>
                  <a:pt x="53467" y="6883"/>
                </a:lnTo>
                <a:lnTo>
                  <a:pt x="25641" y="25641"/>
                </a:lnTo>
                <a:lnTo>
                  <a:pt x="6870" y="53467"/>
                </a:lnTo>
                <a:lnTo>
                  <a:pt x="0" y="87553"/>
                </a:lnTo>
                <a:lnTo>
                  <a:pt x="0" y="1853730"/>
                </a:lnTo>
                <a:lnTo>
                  <a:pt x="6870" y="1887804"/>
                </a:lnTo>
                <a:lnTo>
                  <a:pt x="25641" y="1915629"/>
                </a:lnTo>
                <a:lnTo>
                  <a:pt x="53467" y="1934400"/>
                </a:lnTo>
                <a:lnTo>
                  <a:pt x="87541" y="1941271"/>
                </a:lnTo>
                <a:lnTo>
                  <a:pt x="3441052" y="1941271"/>
                </a:lnTo>
                <a:lnTo>
                  <a:pt x="3475139" y="1934400"/>
                </a:lnTo>
                <a:lnTo>
                  <a:pt x="3502964" y="1915629"/>
                </a:lnTo>
                <a:lnTo>
                  <a:pt x="3521722" y="1887804"/>
                </a:lnTo>
                <a:lnTo>
                  <a:pt x="3528606" y="1853730"/>
                </a:lnTo>
                <a:lnTo>
                  <a:pt x="3528606" y="87553"/>
                </a:lnTo>
                <a:close/>
              </a:path>
              <a:path w="7185659" h="4542790">
                <a:moveTo>
                  <a:pt x="7185533" y="2688564"/>
                </a:moveTo>
                <a:lnTo>
                  <a:pt x="7178649" y="2654490"/>
                </a:lnTo>
                <a:lnTo>
                  <a:pt x="7159879" y="2626664"/>
                </a:lnTo>
                <a:lnTo>
                  <a:pt x="7132053" y="2607894"/>
                </a:lnTo>
                <a:lnTo>
                  <a:pt x="7097979" y="2601010"/>
                </a:lnTo>
                <a:lnTo>
                  <a:pt x="3744468" y="2601010"/>
                </a:lnTo>
                <a:lnTo>
                  <a:pt x="3710381" y="2607894"/>
                </a:lnTo>
                <a:lnTo>
                  <a:pt x="3682555" y="2626664"/>
                </a:lnTo>
                <a:lnTo>
                  <a:pt x="3663797" y="2654490"/>
                </a:lnTo>
                <a:lnTo>
                  <a:pt x="3656914" y="2688564"/>
                </a:lnTo>
                <a:lnTo>
                  <a:pt x="3656914" y="4454741"/>
                </a:lnTo>
                <a:lnTo>
                  <a:pt x="3663797" y="4488815"/>
                </a:lnTo>
                <a:lnTo>
                  <a:pt x="3682555" y="4516653"/>
                </a:lnTo>
                <a:lnTo>
                  <a:pt x="3710381" y="4535411"/>
                </a:lnTo>
                <a:lnTo>
                  <a:pt x="3744468" y="4542294"/>
                </a:lnTo>
                <a:lnTo>
                  <a:pt x="7097979" y="4542294"/>
                </a:lnTo>
                <a:lnTo>
                  <a:pt x="7132053" y="4535411"/>
                </a:lnTo>
                <a:lnTo>
                  <a:pt x="7159879" y="4516653"/>
                </a:lnTo>
                <a:lnTo>
                  <a:pt x="7178649" y="4488815"/>
                </a:lnTo>
                <a:lnTo>
                  <a:pt x="7185533" y="4454741"/>
                </a:lnTo>
                <a:lnTo>
                  <a:pt x="7185533" y="2688564"/>
                </a:lnTo>
                <a:close/>
              </a:path>
              <a:path w="7185659" h="4542790">
                <a:moveTo>
                  <a:pt x="7185533" y="87553"/>
                </a:moveTo>
                <a:lnTo>
                  <a:pt x="7178649" y="53467"/>
                </a:lnTo>
                <a:lnTo>
                  <a:pt x="7159879" y="25641"/>
                </a:lnTo>
                <a:lnTo>
                  <a:pt x="7132053" y="6883"/>
                </a:lnTo>
                <a:lnTo>
                  <a:pt x="7097979" y="0"/>
                </a:lnTo>
                <a:lnTo>
                  <a:pt x="3744468" y="0"/>
                </a:lnTo>
                <a:lnTo>
                  <a:pt x="3710381" y="6883"/>
                </a:lnTo>
                <a:lnTo>
                  <a:pt x="3682555" y="25641"/>
                </a:lnTo>
                <a:lnTo>
                  <a:pt x="3663797" y="53467"/>
                </a:lnTo>
                <a:lnTo>
                  <a:pt x="3656914" y="87553"/>
                </a:lnTo>
                <a:lnTo>
                  <a:pt x="3656914" y="1853730"/>
                </a:lnTo>
                <a:lnTo>
                  <a:pt x="3663797" y="1887804"/>
                </a:lnTo>
                <a:lnTo>
                  <a:pt x="3682555" y="1915629"/>
                </a:lnTo>
                <a:lnTo>
                  <a:pt x="3710381" y="1934400"/>
                </a:lnTo>
                <a:lnTo>
                  <a:pt x="3744468" y="1941271"/>
                </a:lnTo>
                <a:lnTo>
                  <a:pt x="7097979" y="1941271"/>
                </a:lnTo>
                <a:lnTo>
                  <a:pt x="7132053" y="1934400"/>
                </a:lnTo>
                <a:lnTo>
                  <a:pt x="7159879" y="1915629"/>
                </a:lnTo>
                <a:lnTo>
                  <a:pt x="7178649" y="1887804"/>
                </a:lnTo>
                <a:lnTo>
                  <a:pt x="7185533" y="1853730"/>
                </a:lnTo>
                <a:lnTo>
                  <a:pt x="7185533" y="875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695151" y="2808732"/>
            <a:ext cx="14611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Click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here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full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size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(page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 action="ppaction://hlinksldjump"/>
              </a:rPr>
              <a:t>16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379645" y="2808732"/>
            <a:ext cx="14611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Click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here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full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size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(page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5" action="ppaction://hlinksldjump"/>
              </a:rPr>
              <a:t>17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95151" y="5417820"/>
            <a:ext cx="14611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Click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here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full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size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(page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18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379645" y="5390388"/>
            <a:ext cx="14611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Click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here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full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size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(page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19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785946" y="888227"/>
            <a:ext cx="6899909" cy="4460240"/>
            <a:chOff x="4785946" y="888227"/>
            <a:chExt cx="6899909" cy="4460240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5946" y="3475467"/>
              <a:ext cx="3242580" cy="184765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2864" y="3475467"/>
              <a:ext cx="3242579" cy="187267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5946" y="888227"/>
              <a:ext cx="3242580" cy="182395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2864" y="888229"/>
              <a:ext cx="3242579" cy="18239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4725" y="6302031"/>
              <a:ext cx="650873" cy="37203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4279900" cy="6858000"/>
            </a:xfrm>
            <a:custGeom>
              <a:avLst/>
              <a:gdLst/>
              <a:ahLst/>
              <a:cxnLst/>
              <a:rect l="l" t="t" r="r" b="b"/>
              <a:pathLst>
                <a:path w="4279900" h="6858000">
                  <a:moveTo>
                    <a:pt x="427939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279392" y="6857999"/>
                  </a:lnTo>
                  <a:lnTo>
                    <a:pt x="4279392" y="0"/>
                  </a:lnTo>
                  <a:close/>
                </a:path>
              </a:pathLst>
            </a:custGeom>
            <a:solidFill>
              <a:srgbClr val="ECEA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77" y="470915"/>
            <a:ext cx="345947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14">
                <a:solidFill>
                  <a:srgbClr val="003078"/>
                </a:solidFill>
                <a:latin typeface="Tahoma"/>
                <a:cs typeface="Tahoma"/>
              </a:rPr>
              <a:t>Emerging</a:t>
            </a:r>
            <a:r>
              <a:rPr dirty="0" sz="2000" spc="-2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003078"/>
                </a:solidFill>
                <a:latin typeface="Tahoma"/>
                <a:cs typeface="Tahoma"/>
              </a:rPr>
              <a:t>strategic</a:t>
            </a:r>
            <a:r>
              <a:rPr dirty="0" sz="2000" spc="-2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85">
                <a:solidFill>
                  <a:srgbClr val="003078"/>
                </a:solidFill>
                <a:latin typeface="Tahoma"/>
                <a:cs typeface="Tahoma"/>
              </a:rPr>
              <a:t>priorities: </a:t>
            </a:r>
            <a:r>
              <a:rPr dirty="0" sz="2000" spc="-80">
                <a:solidFill>
                  <a:srgbClr val="003078"/>
                </a:solidFill>
                <a:latin typeface="Tahoma"/>
                <a:cs typeface="Tahoma"/>
              </a:rPr>
              <a:t>sovereignty</a:t>
            </a:r>
            <a:r>
              <a:rPr dirty="0" sz="2000" spc="-5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270">
                <a:solidFill>
                  <a:srgbClr val="003078"/>
                </a:solidFill>
                <a:latin typeface="Tahoma"/>
                <a:cs typeface="Tahoma"/>
              </a:rPr>
              <a:t>&amp;</a:t>
            </a:r>
            <a:r>
              <a:rPr dirty="0" sz="2000" spc="-55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003078"/>
                </a:solidFill>
                <a:latin typeface="Tahoma"/>
                <a:cs typeface="Tahoma"/>
              </a:rPr>
              <a:t>sustainability </a:t>
            </a:r>
            <a:r>
              <a:rPr dirty="0" sz="2000" spc="-85">
                <a:solidFill>
                  <a:srgbClr val="003078"/>
                </a:solidFill>
                <a:latin typeface="Tahoma"/>
                <a:cs typeface="Tahoma"/>
              </a:rPr>
              <a:t>drive</a:t>
            </a:r>
            <a:r>
              <a:rPr dirty="0" sz="2000" spc="-5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003078"/>
                </a:solidFill>
                <a:latin typeface="Tahoma"/>
                <a:cs typeface="Tahoma"/>
              </a:rPr>
              <a:t>decisions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2277" y="1550923"/>
            <a:ext cx="3433445" cy="147637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5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Simultaneously,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as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adoption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grows, </a:t>
            </a:r>
            <a:r>
              <a:rPr dirty="0" sz="1200" spc="-10" b="1">
                <a:solidFill>
                  <a:srgbClr val="1B1B1B"/>
                </a:solidFill>
                <a:latin typeface="Trebuchet MS"/>
                <a:cs typeface="Trebuchet MS"/>
              </a:rPr>
              <a:t>environmental</a:t>
            </a:r>
            <a:r>
              <a:rPr dirty="0" sz="1200" spc="-20" b="1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1B1B1B"/>
                </a:solidFill>
                <a:latin typeface="Trebuchet MS"/>
                <a:cs typeface="Trebuchet MS"/>
              </a:rPr>
              <a:t>sustainability</a:t>
            </a:r>
            <a:r>
              <a:rPr dirty="0" sz="1200" spc="-20" b="1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becoming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key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consideration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for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enterprises.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79%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of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business</a:t>
            </a:r>
            <a:r>
              <a:rPr dirty="0" sz="1200" spc="2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leaders</a:t>
            </a:r>
            <a:r>
              <a:rPr dirty="0" sz="1200" spc="2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say</a:t>
            </a:r>
            <a:r>
              <a:rPr dirty="0" sz="1200" spc="25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sustainability</a:t>
            </a:r>
            <a:r>
              <a:rPr dirty="0" sz="1200" spc="25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will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influence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future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decisions—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highlighting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a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shift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toward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responsible</a:t>
            </a:r>
            <a:r>
              <a:rPr dirty="0" sz="12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infrastructure</a:t>
            </a:r>
            <a:r>
              <a:rPr dirty="0" sz="12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choices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that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minimize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energy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use,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emissions,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and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environmental</a:t>
            </a:r>
            <a:r>
              <a:rPr dirty="0" sz="1200" spc="2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footprint.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5530" y="645667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B1B1B"/>
                </a:solidFill>
                <a:latin typeface="Arial MT"/>
                <a:cs typeface="Arial MT"/>
              </a:rPr>
              <a:t>7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390678" y="358081"/>
            <a:ext cx="5044440" cy="5727065"/>
            <a:chOff x="5390678" y="358081"/>
            <a:chExt cx="5044440" cy="5727065"/>
          </a:xfrm>
        </p:grpSpPr>
        <p:sp>
          <p:nvSpPr>
            <p:cNvPr id="10" name="object 10" descr=""/>
            <p:cNvSpPr/>
            <p:nvPr/>
          </p:nvSpPr>
          <p:spPr>
            <a:xfrm>
              <a:off x="5390667" y="358088"/>
              <a:ext cx="5044440" cy="5727065"/>
            </a:xfrm>
            <a:custGeom>
              <a:avLst/>
              <a:gdLst/>
              <a:ahLst/>
              <a:cxnLst/>
              <a:rect l="l" t="t" r="r" b="b"/>
              <a:pathLst>
                <a:path w="5044440" h="5727065">
                  <a:moveTo>
                    <a:pt x="5043868" y="3076956"/>
                  </a:moveTo>
                  <a:lnTo>
                    <a:pt x="5034026" y="3028251"/>
                  </a:lnTo>
                  <a:lnTo>
                    <a:pt x="5007216" y="2988475"/>
                  </a:lnTo>
                  <a:lnTo>
                    <a:pt x="4967427" y="2961652"/>
                  </a:lnTo>
                  <a:lnTo>
                    <a:pt x="4918722" y="2951810"/>
                  </a:lnTo>
                  <a:lnTo>
                    <a:pt x="125158" y="2951810"/>
                  </a:lnTo>
                  <a:lnTo>
                    <a:pt x="76441" y="2961652"/>
                  </a:lnTo>
                  <a:lnTo>
                    <a:pt x="36664" y="2988475"/>
                  </a:lnTo>
                  <a:lnTo>
                    <a:pt x="9842" y="3028251"/>
                  </a:lnTo>
                  <a:lnTo>
                    <a:pt x="0" y="3076956"/>
                  </a:lnTo>
                  <a:lnTo>
                    <a:pt x="0" y="5601563"/>
                  </a:lnTo>
                  <a:lnTo>
                    <a:pt x="9842" y="5650268"/>
                  </a:lnTo>
                  <a:lnTo>
                    <a:pt x="36664" y="5690057"/>
                  </a:lnTo>
                  <a:lnTo>
                    <a:pt x="76441" y="5716867"/>
                  </a:lnTo>
                  <a:lnTo>
                    <a:pt x="125158" y="5726709"/>
                  </a:lnTo>
                  <a:lnTo>
                    <a:pt x="4918722" y="5726709"/>
                  </a:lnTo>
                  <a:lnTo>
                    <a:pt x="4967427" y="5716867"/>
                  </a:lnTo>
                  <a:lnTo>
                    <a:pt x="5007216" y="5690057"/>
                  </a:lnTo>
                  <a:lnTo>
                    <a:pt x="5034026" y="5650268"/>
                  </a:lnTo>
                  <a:lnTo>
                    <a:pt x="5043868" y="5601563"/>
                  </a:lnTo>
                  <a:lnTo>
                    <a:pt x="5043868" y="3076956"/>
                  </a:lnTo>
                  <a:close/>
                </a:path>
                <a:path w="5044440" h="5727065">
                  <a:moveTo>
                    <a:pt x="5043868" y="125145"/>
                  </a:moveTo>
                  <a:lnTo>
                    <a:pt x="5034026" y="76428"/>
                  </a:lnTo>
                  <a:lnTo>
                    <a:pt x="5007216" y="36652"/>
                  </a:lnTo>
                  <a:lnTo>
                    <a:pt x="4967427" y="9829"/>
                  </a:lnTo>
                  <a:lnTo>
                    <a:pt x="4918722" y="0"/>
                  </a:lnTo>
                  <a:lnTo>
                    <a:pt x="125158" y="0"/>
                  </a:lnTo>
                  <a:lnTo>
                    <a:pt x="76441" y="9829"/>
                  </a:lnTo>
                  <a:lnTo>
                    <a:pt x="36664" y="36652"/>
                  </a:lnTo>
                  <a:lnTo>
                    <a:pt x="9842" y="76428"/>
                  </a:lnTo>
                  <a:lnTo>
                    <a:pt x="0" y="125145"/>
                  </a:lnTo>
                  <a:lnTo>
                    <a:pt x="0" y="2649740"/>
                  </a:lnTo>
                  <a:lnTo>
                    <a:pt x="9842" y="2698458"/>
                  </a:lnTo>
                  <a:lnTo>
                    <a:pt x="36664" y="2738234"/>
                  </a:lnTo>
                  <a:lnTo>
                    <a:pt x="76441" y="2765056"/>
                  </a:lnTo>
                  <a:lnTo>
                    <a:pt x="125158" y="2774886"/>
                  </a:lnTo>
                  <a:lnTo>
                    <a:pt x="4918722" y="2774886"/>
                  </a:lnTo>
                  <a:lnTo>
                    <a:pt x="4967427" y="2765056"/>
                  </a:lnTo>
                  <a:lnTo>
                    <a:pt x="5007216" y="2738234"/>
                  </a:lnTo>
                  <a:lnTo>
                    <a:pt x="5034026" y="2698458"/>
                  </a:lnTo>
                  <a:lnTo>
                    <a:pt x="5043868" y="2649740"/>
                  </a:lnTo>
                  <a:lnTo>
                    <a:pt x="5043868" y="125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6141" y="446821"/>
              <a:ext cx="4612933" cy="259741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141" y="3405101"/>
              <a:ext cx="4612933" cy="25699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0570461" y="2845308"/>
            <a:ext cx="993140" cy="26352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17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Click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here</a:t>
            </a:r>
            <a:r>
              <a:rPr dirty="0" u="sng" sz="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full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size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(page</a:t>
            </a:r>
            <a:r>
              <a:rPr dirty="0" u="sng" sz="8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20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570461" y="5783579"/>
            <a:ext cx="99314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890"/>
              </a:lnSpc>
              <a:spcBef>
                <a:spcPts val="185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Click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here</a:t>
            </a:r>
            <a:r>
              <a:rPr dirty="0" u="sng" sz="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full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size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(page</a:t>
            </a:r>
            <a:r>
              <a:rPr dirty="0" u="sng" sz="8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2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1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4725" y="6302031"/>
              <a:ext cx="650873" cy="37203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4279900" cy="6858000"/>
            </a:xfrm>
            <a:custGeom>
              <a:avLst/>
              <a:gdLst/>
              <a:ahLst/>
              <a:cxnLst/>
              <a:rect l="l" t="t" r="r" b="b"/>
              <a:pathLst>
                <a:path w="4279900" h="6858000">
                  <a:moveTo>
                    <a:pt x="427939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279392" y="6857999"/>
                  </a:lnTo>
                  <a:lnTo>
                    <a:pt x="4279392" y="0"/>
                  </a:lnTo>
                  <a:close/>
                </a:path>
              </a:pathLst>
            </a:custGeom>
            <a:solidFill>
              <a:srgbClr val="ECEA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77" y="470915"/>
            <a:ext cx="338264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5">
                <a:solidFill>
                  <a:srgbClr val="003078"/>
                </a:solidFill>
                <a:latin typeface="Tahoma"/>
                <a:cs typeface="Tahoma"/>
              </a:rPr>
              <a:t>Barriers:</a:t>
            </a:r>
            <a:r>
              <a:rPr dirty="0" sz="2000" spc="-4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003078"/>
                </a:solidFill>
                <a:latin typeface="Tahoma"/>
                <a:cs typeface="Tahoma"/>
              </a:rPr>
              <a:t>data</a:t>
            </a:r>
            <a:r>
              <a:rPr dirty="0" sz="2000" spc="-4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100">
                <a:solidFill>
                  <a:srgbClr val="003078"/>
                </a:solidFill>
                <a:latin typeface="Tahoma"/>
                <a:cs typeface="Tahoma"/>
              </a:rPr>
              <a:t>quality,</a:t>
            </a:r>
            <a:r>
              <a:rPr dirty="0" sz="2000" spc="-3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100">
                <a:solidFill>
                  <a:srgbClr val="003078"/>
                </a:solidFill>
                <a:latin typeface="Tahoma"/>
                <a:cs typeface="Tahoma"/>
              </a:rPr>
              <a:t>talent, </a:t>
            </a:r>
            <a:r>
              <a:rPr dirty="0" sz="2000" spc="-90">
                <a:solidFill>
                  <a:srgbClr val="003078"/>
                </a:solidFill>
                <a:latin typeface="Tahoma"/>
                <a:cs typeface="Tahoma"/>
              </a:rPr>
              <a:t>and</a:t>
            </a:r>
            <a:r>
              <a:rPr dirty="0" sz="2000" spc="-40">
                <a:solidFill>
                  <a:srgbClr val="003078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003078"/>
                </a:solidFill>
                <a:latin typeface="Tahoma"/>
                <a:cs typeface="Tahoma"/>
              </a:rPr>
              <a:t>compliance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2277" y="1246123"/>
            <a:ext cx="3341370" cy="108331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446405">
              <a:lnSpc>
                <a:spcPts val="1390"/>
              </a:lnSpc>
              <a:spcBef>
                <a:spcPts val="185"/>
              </a:spcBef>
            </a:pP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Scaling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not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just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about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ambition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15">
                <a:solidFill>
                  <a:srgbClr val="1B1B1B"/>
                </a:solidFill>
                <a:latin typeface="Trebuchet MS"/>
                <a:cs typeface="Trebuchet MS"/>
              </a:rPr>
              <a:t>–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it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requires</a:t>
            </a:r>
            <a:r>
              <a:rPr dirty="0" sz="1200" spc="229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solving</a:t>
            </a:r>
            <a:r>
              <a:rPr dirty="0" sz="1200" spc="2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foundational</a:t>
            </a:r>
            <a:r>
              <a:rPr dirty="0" sz="1200" spc="2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issues.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800"/>
              </a:lnSpc>
              <a:spcBef>
                <a:spcPts val="1105"/>
              </a:spcBef>
            </a:pP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Businesses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face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an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average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1B1B1B"/>
                </a:solidFill>
                <a:latin typeface="Trebuchet MS"/>
                <a:cs typeface="Trebuchet MS"/>
              </a:rPr>
              <a:t>2.7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barriers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quality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availability,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talent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gaps,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1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compliance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risks</a:t>
            </a:r>
            <a:r>
              <a:rPr dirty="0" sz="1200" spc="1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leading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list.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2277" y="2465323"/>
            <a:ext cx="3369945" cy="1628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82880">
              <a:lnSpc>
                <a:spcPct val="99400"/>
              </a:lnSpc>
              <a:spcBef>
                <a:spcPts val="105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These</a:t>
            </a:r>
            <a:r>
              <a:rPr dirty="0" sz="1200" spc="1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challenges</a:t>
            </a:r>
            <a:r>
              <a:rPr dirty="0" sz="1200" spc="1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are</a:t>
            </a:r>
            <a:r>
              <a:rPr dirty="0" sz="1200" spc="1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consistent</a:t>
            </a:r>
            <a:r>
              <a:rPr dirty="0" sz="1200" spc="1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across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industries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company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sizes,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underscoring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1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need</a:t>
            </a:r>
            <a:r>
              <a:rPr dirty="0" sz="1200" spc="20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for</a:t>
            </a:r>
            <a:r>
              <a:rPr dirty="0" sz="1200" spc="2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robust</a:t>
            </a:r>
            <a:r>
              <a:rPr dirty="0" sz="1200" spc="1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infrastructure</a:t>
            </a:r>
            <a:r>
              <a:rPr dirty="0" sz="1200" spc="1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and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governance</a:t>
            </a:r>
            <a:r>
              <a:rPr dirty="0" sz="1200" spc="1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frameworks.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99400"/>
              </a:lnSpc>
              <a:spcBef>
                <a:spcPts val="1165"/>
              </a:spcBef>
            </a:pPr>
            <a:r>
              <a:rPr dirty="0" sz="1200" spc="-70" b="1">
                <a:solidFill>
                  <a:srgbClr val="1B1B1B"/>
                </a:solidFill>
                <a:latin typeface="Trebuchet MS"/>
                <a:cs typeface="Trebuchet MS"/>
              </a:rPr>
              <a:t>91%</a:t>
            </a:r>
            <a:r>
              <a:rPr dirty="0" sz="1200" spc="125" b="1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business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leaders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are</a:t>
            </a:r>
            <a:r>
              <a:rPr dirty="0" sz="12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worried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about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proprietary</a:t>
            </a:r>
            <a:r>
              <a:rPr dirty="0" sz="1200" spc="1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product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1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being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compromised,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20">
                <a:solidFill>
                  <a:srgbClr val="1B1B1B"/>
                </a:solidFill>
                <a:latin typeface="Trebuchet MS"/>
                <a:cs typeface="Trebuchet MS"/>
              </a:rPr>
              <a:t>89%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express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similar</a:t>
            </a:r>
            <a:r>
              <a:rPr dirty="0" sz="1200" spc="5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concern</a:t>
            </a:r>
            <a:r>
              <a:rPr dirty="0" sz="1200" spc="2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about</a:t>
            </a:r>
            <a:r>
              <a:rPr dirty="0" sz="1200" spc="2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operational</a:t>
            </a:r>
            <a:r>
              <a:rPr dirty="0" sz="1200" spc="2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data.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2277" y="4230116"/>
            <a:ext cx="3314700" cy="7543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Additionally,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1B1B1B"/>
                </a:solidFill>
                <a:latin typeface="Trebuchet MS"/>
                <a:cs typeface="Trebuchet MS"/>
              </a:rPr>
              <a:t>86%</a:t>
            </a:r>
            <a:r>
              <a:rPr dirty="0" sz="1200" spc="85" b="1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are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concerned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about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the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exposure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customer,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employee,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vendor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information—highlighting</a:t>
            </a:r>
            <a:r>
              <a:rPr dirty="0" sz="1200" spc="25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trust</a:t>
            </a:r>
            <a:r>
              <a:rPr dirty="0" sz="1200" spc="25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2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risk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management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critical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hurdles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scaling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AI.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5530" y="645667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B1B1B"/>
                </a:solidFill>
                <a:latin typeface="Arial MT"/>
                <a:cs typeface="Arial MT"/>
              </a:rPr>
              <a:t>8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390678" y="358081"/>
            <a:ext cx="5044440" cy="5727065"/>
            <a:chOff x="5390678" y="358081"/>
            <a:chExt cx="5044440" cy="5727065"/>
          </a:xfrm>
        </p:grpSpPr>
        <p:sp>
          <p:nvSpPr>
            <p:cNvPr id="12" name="object 12" descr=""/>
            <p:cNvSpPr/>
            <p:nvPr/>
          </p:nvSpPr>
          <p:spPr>
            <a:xfrm>
              <a:off x="5390667" y="358088"/>
              <a:ext cx="5044440" cy="5727065"/>
            </a:xfrm>
            <a:custGeom>
              <a:avLst/>
              <a:gdLst/>
              <a:ahLst/>
              <a:cxnLst/>
              <a:rect l="l" t="t" r="r" b="b"/>
              <a:pathLst>
                <a:path w="5044440" h="5727065">
                  <a:moveTo>
                    <a:pt x="5043868" y="3076956"/>
                  </a:moveTo>
                  <a:lnTo>
                    <a:pt x="5034026" y="3028251"/>
                  </a:lnTo>
                  <a:lnTo>
                    <a:pt x="5007216" y="2988475"/>
                  </a:lnTo>
                  <a:lnTo>
                    <a:pt x="4967427" y="2961652"/>
                  </a:lnTo>
                  <a:lnTo>
                    <a:pt x="4918722" y="2951810"/>
                  </a:lnTo>
                  <a:lnTo>
                    <a:pt x="125158" y="2951810"/>
                  </a:lnTo>
                  <a:lnTo>
                    <a:pt x="76441" y="2961652"/>
                  </a:lnTo>
                  <a:lnTo>
                    <a:pt x="36664" y="2988475"/>
                  </a:lnTo>
                  <a:lnTo>
                    <a:pt x="9842" y="3028251"/>
                  </a:lnTo>
                  <a:lnTo>
                    <a:pt x="0" y="3076956"/>
                  </a:lnTo>
                  <a:lnTo>
                    <a:pt x="0" y="5601563"/>
                  </a:lnTo>
                  <a:lnTo>
                    <a:pt x="9842" y="5650268"/>
                  </a:lnTo>
                  <a:lnTo>
                    <a:pt x="36664" y="5690057"/>
                  </a:lnTo>
                  <a:lnTo>
                    <a:pt x="76441" y="5716867"/>
                  </a:lnTo>
                  <a:lnTo>
                    <a:pt x="125158" y="5726709"/>
                  </a:lnTo>
                  <a:lnTo>
                    <a:pt x="4918722" y="5726709"/>
                  </a:lnTo>
                  <a:lnTo>
                    <a:pt x="4967427" y="5716867"/>
                  </a:lnTo>
                  <a:lnTo>
                    <a:pt x="5007216" y="5690057"/>
                  </a:lnTo>
                  <a:lnTo>
                    <a:pt x="5034026" y="5650268"/>
                  </a:lnTo>
                  <a:lnTo>
                    <a:pt x="5043868" y="5601563"/>
                  </a:lnTo>
                  <a:lnTo>
                    <a:pt x="5043868" y="3076956"/>
                  </a:lnTo>
                  <a:close/>
                </a:path>
                <a:path w="5044440" h="5727065">
                  <a:moveTo>
                    <a:pt x="5043868" y="125145"/>
                  </a:moveTo>
                  <a:lnTo>
                    <a:pt x="5034026" y="76428"/>
                  </a:lnTo>
                  <a:lnTo>
                    <a:pt x="5007216" y="36652"/>
                  </a:lnTo>
                  <a:lnTo>
                    <a:pt x="4967427" y="9829"/>
                  </a:lnTo>
                  <a:lnTo>
                    <a:pt x="4918722" y="0"/>
                  </a:lnTo>
                  <a:lnTo>
                    <a:pt x="125158" y="0"/>
                  </a:lnTo>
                  <a:lnTo>
                    <a:pt x="76441" y="9829"/>
                  </a:lnTo>
                  <a:lnTo>
                    <a:pt x="36664" y="36652"/>
                  </a:lnTo>
                  <a:lnTo>
                    <a:pt x="9842" y="76428"/>
                  </a:lnTo>
                  <a:lnTo>
                    <a:pt x="0" y="125145"/>
                  </a:lnTo>
                  <a:lnTo>
                    <a:pt x="0" y="2649740"/>
                  </a:lnTo>
                  <a:lnTo>
                    <a:pt x="9842" y="2698458"/>
                  </a:lnTo>
                  <a:lnTo>
                    <a:pt x="36664" y="2738234"/>
                  </a:lnTo>
                  <a:lnTo>
                    <a:pt x="76441" y="2765056"/>
                  </a:lnTo>
                  <a:lnTo>
                    <a:pt x="125158" y="2774886"/>
                  </a:lnTo>
                  <a:lnTo>
                    <a:pt x="4918722" y="2774886"/>
                  </a:lnTo>
                  <a:lnTo>
                    <a:pt x="4967427" y="2765056"/>
                  </a:lnTo>
                  <a:lnTo>
                    <a:pt x="5007216" y="2738234"/>
                  </a:lnTo>
                  <a:lnTo>
                    <a:pt x="5034026" y="2698458"/>
                  </a:lnTo>
                  <a:lnTo>
                    <a:pt x="5043868" y="2649740"/>
                  </a:lnTo>
                  <a:lnTo>
                    <a:pt x="5043868" y="125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0503" y="458053"/>
              <a:ext cx="4612933" cy="254955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5236" y="3372241"/>
              <a:ext cx="4598200" cy="262480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0570461" y="2845308"/>
            <a:ext cx="993140" cy="26352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17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Click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here</a:t>
            </a:r>
            <a:r>
              <a:rPr dirty="0" u="sng" sz="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full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size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(page</a:t>
            </a:r>
            <a:r>
              <a:rPr dirty="0" u="sng" sz="8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6" action="ppaction://hlinksldjump"/>
              </a:rPr>
              <a:t>22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70461" y="5783579"/>
            <a:ext cx="993140" cy="2603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890"/>
              </a:lnSpc>
              <a:spcBef>
                <a:spcPts val="185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Click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here</a:t>
            </a:r>
            <a:r>
              <a:rPr dirty="0" u="sng" sz="8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full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size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(page</a:t>
            </a:r>
            <a:r>
              <a:rPr dirty="0" u="sng" sz="8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7" action="ppaction://hlinksldjump"/>
              </a:rPr>
              <a:t>23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4725" y="6302031"/>
              <a:ext cx="650873" cy="37203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4279900" cy="6858000"/>
            </a:xfrm>
            <a:custGeom>
              <a:avLst/>
              <a:gdLst/>
              <a:ahLst/>
              <a:cxnLst/>
              <a:rect l="l" t="t" r="r" b="b"/>
              <a:pathLst>
                <a:path w="4279900" h="6858000">
                  <a:moveTo>
                    <a:pt x="427939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279392" y="6857999"/>
                  </a:lnTo>
                  <a:lnTo>
                    <a:pt x="4279392" y="0"/>
                  </a:lnTo>
                  <a:close/>
                </a:path>
              </a:pathLst>
            </a:custGeom>
            <a:solidFill>
              <a:srgbClr val="ECEA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277" y="470915"/>
            <a:ext cx="94869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90">
                <a:solidFill>
                  <a:srgbClr val="003078"/>
                </a:solidFill>
                <a:latin typeface="Tahoma"/>
                <a:cs typeface="Tahoma"/>
              </a:rPr>
              <a:t>Outlook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2277" y="941323"/>
            <a:ext cx="3375025" cy="9309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14"/>
              </a:spcBef>
            </a:pP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Survey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responses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from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Canadian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business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leaders</a:t>
            </a:r>
            <a:r>
              <a:rPr dirty="0" sz="12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confirm</a:t>
            </a:r>
            <a:r>
              <a:rPr dirty="0" sz="12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that</a:t>
            </a:r>
            <a:r>
              <a:rPr dirty="0" sz="1200" spc="12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2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core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114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future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of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businesses.</a:t>
            </a:r>
            <a:r>
              <a:rPr dirty="0" sz="1200" spc="1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1B1B1B"/>
                </a:solidFill>
                <a:latin typeface="Trebuchet MS"/>
                <a:cs typeface="Trebuchet MS"/>
              </a:rPr>
              <a:t>It’s</a:t>
            </a:r>
            <a:r>
              <a:rPr dirty="0" sz="1200" spc="1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no</a:t>
            </a:r>
            <a:r>
              <a:rPr dirty="0" sz="1200" spc="1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longer</a:t>
            </a:r>
            <a:r>
              <a:rPr dirty="0" sz="1200" spc="1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simply</a:t>
            </a:r>
            <a:r>
              <a:rPr dirty="0" sz="1200" spc="1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something</a:t>
            </a:r>
            <a:r>
              <a:rPr dirty="0" sz="1200" spc="1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to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consider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15">
                <a:solidFill>
                  <a:srgbClr val="1B1B1B"/>
                </a:solidFill>
                <a:latin typeface="Trebuchet MS"/>
                <a:cs typeface="Trebuchet MS"/>
              </a:rPr>
              <a:t>–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it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has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become 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a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present-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day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strategic</a:t>
            </a:r>
            <a:r>
              <a:rPr dirty="0" sz="1200" spc="2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priority.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42277" y="2008123"/>
            <a:ext cx="3334385" cy="1997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Adoption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accelerating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rapidly,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20">
                <a:solidFill>
                  <a:srgbClr val="1B1B1B"/>
                </a:solidFill>
                <a:latin typeface="Trebuchet MS"/>
                <a:cs typeface="Trebuchet MS"/>
              </a:rPr>
              <a:t>99%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of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enterprises</a:t>
            </a:r>
            <a:r>
              <a:rPr dirty="0" sz="1200" spc="2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planning</a:t>
            </a:r>
            <a:r>
              <a:rPr dirty="0" sz="1200" spc="2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continued</a:t>
            </a:r>
            <a:r>
              <a:rPr dirty="0" sz="1200" spc="3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investment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over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next</a:t>
            </a:r>
            <a:r>
              <a:rPr dirty="0" sz="1200" spc="10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two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years.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Key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areas</a:t>
            </a:r>
            <a:r>
              <a:rPr dirty="0" sz="1200" spc="11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10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1B1B1B"/>
                </a:solidFill>
                <a:latin typeface="Trebuchet MS"/>
                <a:cs typeface="Trebuchet MS"/>
              </a:rPr>
              <a:t>focus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include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R&amp;D,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platform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licensing,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1B1B1B"/>
                </a:solidFill>
                <a:latin typeface="Trebuchet MS"/>
                <a:cs typeface="Trebuchet MS"/>
              </a:rPr>
              <a:t>workforce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upskilling,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infrastructure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expansion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1B1B1B"/>
                </a:solidFill>
                <a:latin typeface="Trebuchet MS"/>
                <a:cs typeface="Trebuchet MS"/>
              </a:rPr>
              <a:t>AI/ML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talent</a:t>
            </a:r>
            <a:r>
              <a:rPr dirty="0" sz="1200" spc="1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acquisition.</a:t>
            </a:r>
            <a:endParaRPr sz="1200">
              <a:latin typeface="Trebuchet MS"/>
              <a:cs typeface="Trebuchet MS"/>
            </a:endParaRPr>
          </a:p>
          <a:p>
            <a:pPr algn="just" marL="12700" marR="202565">
              <a:lnSpc>
                <a:spcPct val="99400"/>
              </a:lnSpc>
              <a:spcBef>
                <a:spcPts val="1160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This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surge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activity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is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reflected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budget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trends: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nearly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half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of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organizations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report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significant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increases,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with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many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describing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their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AI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budgets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rapidly</a:t>
            </a:r>
            <a:r>
              <a:rPr dirty="0" sz="1200" spc="6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expanding.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2277" y="4141723"/>
            <a:ext cx="3411854" cy="12998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299085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Despite</a:t>
            </a:r>
            <a:r>
              <a:rPr dirty="0" sz="1200" spc="12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this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momentum,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fewer</a:t>
            </a:r>
            <a:r>
              <a:rPr dirty="0" sz="12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than</a:t>
            </a:r>
            <a:r>
              <a:rPr dirty="0" sz="1200" spc="14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half</a:t>
            </a:r>
            <a:r>
              <a:rPr dirty="0" sz="1200" spc="1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of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businesses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feel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well-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prepared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scale.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355"/>
              </a:lnSpc>
            </a:pP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Foundational</a:t>
            </a:r>
            <a:r>
              <a:rPr dirty="0" sz="1200" spc="13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1B1B1B"/>
                </a:solidFill>
                <a:latin typeface="Trebuchet MS"/>
                <a:cs typeface="Trebuchet MS"/>
              </a:rPr>
              <a:t>challenges</a:t>
            </a:r>
            <a:r>
              <a:rPr dirty="0" sz="1200" spc="1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such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200" spc="1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infrastructure</a:t>
            </a:r>
            <a:endParaRPr sz="1200">
              <a:latin typeface="Trebuchet MS"/>
              <a:cs typeface="Trebuchet MS"/>
            </a:endParaRPr>
          </a:p>
          <a:p>
            <a:pPr marL="12700" marR="125730">
              <a:lnSpc>
                <a:spcPct val="99400"/>
              </a:lnSpc>
              <a:spcBef>
                <a:spcPts val="80"/>
              </a:spcBef>
            </a:pP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readiness,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quality,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6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talent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145">
                <a:solidFill>
                  <a:srgbClr val="1B1B1B"/>
                </a:solidFill>
                <a:latin typeface="Trebuchet MS"/>
                <a:cs typeface="Trebuchet MS"/>
              </a:rPr>
              <a:t>-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persist.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Data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sovereignty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1B1B1B"/>
                </a:solidFill>
                <a:latin typeface="Trebuchet MS"/>
                <a:cs typeface="Trebuchet MS"/>
              </a:rPr>
              <a:t>and</a:t>
            </a:r>
            <a:r>
              <a:rPr dirty="0" sz="1200" spc="9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sustainability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1B1B1B"/>
                </a:solidFill>
                <a:latin typeface="Trebuchet MS"/>
                <a:cs typeface="Trebuchet MS"/>
              </a:rPr>
              <a:t>are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1B1B1B"/>
                </a:solidFill>
                <a:latin typeface="Trebuchet MS"/>
                <a:cs typeface="Trebuchet MS"/>
              </a:rPr>
              <a:t>now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emerging</a:t>
            </a:r>
            <a:r>
              <a:rPr dirty="0" sz="1200" spc="8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90">
                <a:solidFill>
                  <a:srgbClr val="1B1B1B"/>
                </a:solidFill>
                <a:latin typeface="Trebuchet MS"/>
                <a:cs typeface="Trebuchet MS"/>
              </a:rPr>
              <a:t>as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central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to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1B1B1B"/>
                </a:solidFill>
                <a:latin typeface="Trebuchet MS"/>
                <a:cs typeface="Trebuchet MS"/>
              </a:rPr>
              <a:t>enterprise</a:t>
            </a:r>
            <a:r>
              <a:rPr dirty="0" sz="1200" spc="7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1B1B1B"/>
                </a:solidFill>
                <a:latin typeface="Trebuchet MS"/>
                <a:cs typeface="Trebuchet MS"/>
              </a:rPr>
              <a:t>business</a:t>
            </a:r>
            <a:r>
              <a:rPr dirty="0" sz="1200" spc="85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1B1B1B"/>
                </a:solidFill>
                <a:latin typeface="Trebuchet MS"/>
                <a:cs typeface="Trebuchet MS"/>
              </a:rPr>
              <a:t>AI </a:t>
            </a:r>
            <a:r>
              <a:rPr dirty="0" sz="1200" spc="50">
                <a:solidFill>
                  <a:srgbClr val="1B1B1B"/>
                </a:solidFill>
                <a:latin typeface="Trebuchet MS"/>
                <a:cs typeface="Trebuchet MS"/>
              </a:rPr>
              <a:t>strategy</a:t>
            </a:r>
            <a:r>
              <a:rPr dirty="0" sz="1200" spc="30">
                <a:solidFill>
                  <a:srgbClr val="1B1B1B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1B1B1B"/>
                </a:solidFill>
                <a:latin typeface="Trebuchet MS"/>
                <a:cs typeface="Trebuchet MS"/>
              </a:rPr>
              <a:t>planning.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5530" y="645667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B1B1B"/>
                </a:solidFill>
                <a:latin typeface="Arial MT"/>
                <a:cs typeface="Arial MT"/>
              </a:rPr>
              <a:t>9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642929" y="827982"/>
            <a:ext cx="7185659" cy="4542790"/>
            <a:chOff x="4642929" y="827982"/>
            <a:chExt cx="7185659" cy="4542790"/>
          </a:xfrm>
        </p:grpSpPr>
        <p:sp>
          <p:nvSpPr>
            <p:cNvPr id="12" name="object 12" descr=""/>
            <p:cNvSpPr/>
            <p:nvPr/>
          </p:nvSpPr>
          <p:spPr>
            <a:xfrm>
              <a:off x="4642929" y="827988"/>
              <a:ext cx="7185659" cy="4542790"/>
            </a:xfrm>
            <a:custGeom>
              <a:avLst/>
              <a:gdLst/>
              <a:ahLst/>
              <a:cxnLst/>
              <a:rect l="l" t="t" r="r" b="b"/>
              <a:pathLst>
                <a:path w="7185659" h="4542790">
                  <a:moveTo>
                    <a:pt x="3528606" y="2688564"/>
                  </a:moveTo>
                  <a:lnTo>
                    <a:pt x="3521722" y="2654490"/>
                  </a:lnTo>
                  <a:lnTo>
                    <a:pt x="3502964" y="2626664"/>
                  </a:lnTo>
                  <a:lnTo>
                    <a:pt x="3475139" y="2607894"/>
                  </a:lnTo>
                  <a:lnTo>
                    <a:pt x="3441052" y="2601010"/>
                  </a:lnTo>
                  <a:lnTo>
                    <a:pt x="87541" y="2601010"/>
                  </a:lnTo>
                  <a:lnTo>
                    <a:pt x="53467" y="2607894"/>
                  </a:lnTo>
                  <a:lnTo>
                    <a:pt x="25641" y="2626664"/>
                  </a:lnTo>
                  <a:lnTo>
                    <a:pt x="6870" y="2654490"/>
                  </a:lnTo>
                  <a:lnTo>
                    <a:pt x="0" y="2688564"/>
                  </a:lnTo>
                  <a:lnTo>
                    <a:pt x="0" y="4454741"/>
                  </a:lnTo>
                  <a:lnTo>
                    <a:pt x="6870" y="4488815"/>
                  </a:lnTo>
                  <a:lnTo>
                    <a:pt x="25641" y="4516653"/>
                  </a:lnTo>
                  <a:lnTo>
                    <a:pt x="53467" y="4535411"/>
                  </a:lnTo>
                  <a:lnTo>
                    <a:pt x="87541" y="4542294"/>
                  </a:lnTo>
                  <a:lnTo>
                    <a:pt x="3441052" y="4542294"/>
                  </a:lnTo>
                  <a:lnTo>
                    <a:pt x="3475139" y="4535411"/>
                  </a:lnTo>
                  <a:lnTo>
                    <a:pt x="3502964" y="4516653"/>
                  </a:lnTo>
                  <a:lnTo>
                    <a:pt x="3521722" y="4488815"/>
                  </a:lnTo>
                  <a:lnTo>
                    <a:pt x="3528606" y="4454741"/>
                  </a:lnTo>
                  <a:lnTo>
                    <a:pt x="3528606" y="2688564"/>
                  </a:lnTo>
                  <a:close/>
                </a:path>
                <a:path w="7185659" h="4542790">
                  <a:moveTo>
                    <a:pt x="3528606" y="87553"/>
                  </a:moveTo>
                  <a:lnTo>
                    <a:pt x="3521722" y="53467"/>
                  </a:lnTo>
                  <a:lnTo>
                    <a:pt x="3502964" y="25641"/>
                  </a:lnTo>
                  <a:lnTo>
                    <a:pt x="3475139" y="6883"/>
                  </a:lnTo>
                  <a:lnTo>
                    <a:pt x="3441052" y="0"/>
                  </a:lnTo>
                  <a:lnTo>
                    <a:pt x="87541" y="0"/>
                  </a:lnTo>
                  <a:lnTo>
                    <a:pt x="53467" y="6883"/>
                  </a:lnTo>
                  <a:lnTo>
                    <a:pt x="25641" y="25641"/>
                  </a:lnTo>
                  <a:lnTo>
                    <a:pt x="6870" y="53467"/>
                  </a:lnTo>
                  <a:lnTo>
                    <a:pt x="0" y="87553"/>
                  </a:lnTo>
                  <a:lnTo>
                    <a:pt x="0" y="1853730"/>
                  </a:lnTo>
                  <a:lnTo>
                    <a:pt x="6870" y="1887804"/>
                  </a:lnTo>
                  <a:lnTo>
                    <a:pt x="25641" y="1915629"/>
                  </a:lnTo>
                  <a:lnTo>
                    <a:pt x="53467" y="1934400"/>
                  </a:lnTo>
                  <a:lnTo>
                    <a:pt x="87541" y="1941271"/>
                  </a:lnTo>
                  <a:lnTo>
                    <a:pt x="3441052" y="1941271"/>
                  </a:lnTo>
                  <a:lnTo>
                    <a:pt x="3475139" y="1934400"/>
                  </a:lnTo>
                  <a:lnTo>
                    <a:pt x="3502964" y="1915629"/>
                  </a:lnTo>
                  <a:lnTo>
                    <a:pt x="3521722" y="1887804"/>
                  </a:lnTo>
                  <a:lnTo>
                    <a:pt x="3528606" y="1853730"/>
                  </a:lnTo>
                  <a:lnTo>
                    <a:pt x="3528606" y="87553"/>
                  </a:lnTo>
                  <a:close/>
                </a:path>
                <a:path w="7185659" h="4542790">
                  <a:moveTo>
                    <a:pt x="7185533" y="2688564"/>
                  </a:moveTo>
                  <a:lnTo>
                    <a:pt x="7178649" y="2654490"/>
                  </a:lnTo>
                  <a:lnTo>
                    <a:pt x="7159879" y="2626664"/>
                  </a:lnTo>
                  <a:lnTo>
                    <a:pt x="7132053" y="2607894"/>
                  </a:lnTo>
                  <a:lnTo>
                    <a:pt x="7097979" y="2601010"/>
                  </a:lnTo>
                  <a:lnTo>
                    <a:pt x="3744468" y="2601010"/>
                  </a:lnTo>
                  <a:lnTo>
                    <a:pt x="3710381" y="2607894"/>
                  </a:lnTo>
                  <a:lnTo>
                    <a:pt x="3682555" y="2626664"/>
                  </a:lnTo>
                  <a:lnTo>
                    <a:pt x="3663797" y="2654490"/>
                  </a:lnTo>
                  <a:lnTo>
                    <a:pt x="3656914" y="2688564"/>
                  </a:lnTo>
                  <a:lnTo>
                    <a:pt x="3656914" y="4454741"/>
                  </a:lnTo>
                  <a:lnTo>
                    <a:pt x="3663797" y="4488815"/>
                  </a:lnTo>
                  <a:lnTo>
                    <a:pt x="3682555" y="4516653"/>
                  </a:lnTo>
                  <a:lnTo>
                    <a:pt x="3710381" y="4535411"/>
                  </a:lnTo>
                  <a:lnTo>
                    <a:pt x="3744468" y="4542294"/>
                  </a:lnTo>
                  <a:lnTo>
                    <a:pt x="7097979" y="4542294"/>
                  </a:lnTo>
                  <a:lnTo>
                    <a:pt x="7132053" y="4535411"/>
                  </a:lnTo>
                  <a:lnTo>
                    <a:pt x="7159879" y="4516653"/>
                  </a:lnTo>
                  <a:lnTo>
                    <a:pt x="7178649" y="4488815"/>
                  </a:lnTo>
                  <a:lnTo>
                    <a:pt x="7185533" y="4454741"/>
                  </a:lnTo>
                  <a:lnTo>
                    <a:pt x="7185533" y="2688564"/>
                  </a:lnTo>
                  <a:close/>
                </a:path>
                <a:path w="7185659" h="4542790">
                  <a:moveTo>
                    <a:pt x="7185533" y="87553"/>
                  </a:moveTo>
                  <a:lnTo>
                    <a:pt x="7178649" y="53467"/>
                  </a:lnTo>
                  <a:lnTo>
                    <a:pt x="7159879" y="25641"/>
                  </a:lnTo>
                  <a:lnTo>
                    <a:pt x="7132053" y="6883"/>
                  </a:lnTo>
                  <a:lnTo>
                    <a:pt x="7097979" y="0"/>
                  </a:lnTo>
                  <a:lnTo>
                    <a:pt x="3744468" y="0"/>
                  </a:lnTo>
                  <a:lnTo>
                    <a:pt x="3710381" y="6883"/>
                  </a:lnTo>
                  <a:lnTo>
                    <a:pt x="3682555" y="25641"/>
                  </a:lnTo>
                  <a:lnTo>
                    <a:pt x="3663797" y="53467"/>
                  </a:lnTo>
                  <a:lnTo>
                    <a:pt x="3656914" y="87553"/>
                  </a:lnTo>
                  <a:lnTo>
                    <a:pt x="3656914" y="1853730"/>
                  </a:lnTo>
                  <a:lnTo>
                    <a:pt x="3663797" y="1887804"/>
                  </a:lnTo>
                  <a:lnTo>
                    <a:pt x="3682555" y="1915629"/>
                  </a:lnTo>
                  <a:lnTo>
                    <a:pt x="3710381" y="1934400"/>
                  </a:lnTo>
                  <a:lnTo>
                    <a:pt x="3744468" y="1941271"/>
                  </a:lnTo>
                  <a:lnTo>
                    <a:pt x="7097979" y="1941271"/>
                  </a:lnTo>
                  <a:lnTo>
                    <a:pt x="7132053" y="1934400"/>
                  </a:lnTo>
                  <a:lnTo>
                    <a:pt x="7159879" y="1915629"/>
                  </a:lnTo>
                  <a:lnTo>
                    <a:pt x="7178649" y="1887804"/>
                  </a:lnTo>
                  <a:lnTo>
                    <a:pt x="7185533" y="1853730"/>
                  </a:lnTo>
                  <a:lnTo>
                    <a:pt x="7185533" y="87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3780" y="3489759"/>
              <a:ext cx="3246913" cy="181975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0697" y="869111"/>
              <a:ext cx="3246913" cy="18590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3780" y="869111"/>
              <a:ext cx="3246913" cy="185901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282" y="3470127"/>
              <a:ext cx="3237743" cy="1859017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4695151" y="2808732"/>
            <a:ext cx="14611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Click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here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full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size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(page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8" action="ppaction://hlinksldjump"/>
              </a:rPr>
              <a:t>24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379645" y="2808732"/>
            <a:ext cx="14611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Click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here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full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size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(page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9" action="ppaction://hlinksldjump"/>
              </a:rPr>
              <a:t>25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695151" y="5417820"/>
            <a:ext cx="14611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Click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here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full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size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(page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0" action="ppaction://hlinksldjump"/>
              </a:rPr>
              <a:t>26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379645" y="5417820"/>
            <a:ext cx="14611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Click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here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for</a:t>
            </a:r>
            <a:r>
              <a:rPr dirty="0" u="sng" sz="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full</a:t>
            </a:r>
            <a:r>
              <a:rPr dirty="0" u="sng" sz="8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size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 </a:t>
            </a:r>
            <a:r>
              <a:rPr dirty="0" u="sng" sz="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(page</a:t>
            </a:r>
            <a:r>
              <a:rPr dirty="0" u="sng" sz="8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 </a:t>
            </a:r>
            <a:r>
              <a:rPr dirty="0" u="sng" sz="800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11" action="ppaction://hlinksldjump"/>
              </a:rPr>
              <a:t>27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2026-01-30T16:51:00Z</dcterms:created>
  <dcterms:modified xsi:type="dcterms:W3CDTF">2026-01-30T16:51:00Z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2025-10-28T00:00:00Z</vt:filetime>
  </property>
  <property fmtid="{D5CDD505-2E9C-101B-9397-08002B2CF9AE}" pid="3" name="LastSaved">
    <vt:filetime>2026-01-30T00:00:00Z</vt:filetime>
  </property>
  <property fmtid="{D5CDD505-2E9C-101B-9397-08002B2CF9AE}" pid="4" name="Producer">
    <vt:lpwstr>macOS Version 26.0.1 (Build 25A362) Quartz PDFContext</vt:lpwstr>
  </property>
</Properties>
</file>